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9" autoAdjust="0"/>
    <p:restoredTop sz="94610"/>
  </p:normalViewPr>
  <p:slideViewPr>
    <p:cSldViewPr snapToGrid="0" snapToObjects="1">
      <p:cViewPr>
        <p:scale>
          <a:sx n="150" d="100"/>
          <a:sy n="150" d="100"/>
        </p:scale>
        <p:origin x="96" y="-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471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7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Relationship Id="rId9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38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31.png"/><Relationship Id="rId4" Type="http://schemas.openxmlformats.org/officeDocument/2006/relationships/image" Target="../media/image39.png"/><Relationship Id="rId9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7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0.png"/><Relationship Id="rId4" Type="http://schemas.openxmlformats.org/officeDocument/2006/relationships/image" Target="../media/image8.png"/><Relationship Id="rId9" Type="http://schemas.openxmlformats.org/officeDocument/2006/relationships/image" Target="../media/image4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44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45.png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3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0.png"/><Relationship Id="rId4" Type="http://schemas.openxmlformats.org/officeDocument/2006/relationships/image" Target="../media/image8.png"/><Relationship Id="rId9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4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8.png"/><Relationship Id="rId7" Type="http://schemas.openxmlformats.org/officeDocument/2006/relationships/image" Target="../media/image5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54.png"/><Relationship Id="rId4" Type="http://schemas.openxmlformats.org/officeDocument/2006/relationships/image" Target="../media/image8.png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19.png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6.png"/><Relationship Id="rId7" Type="http://schemas.openxmlformats.org/officeDocument/2006/relationships/image" Target="../media/image3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2.png"/><Relationship Id="rId4" Type="http://schemas.openxmlformats.org/officeDocument/2006/relationships/image" Target="../media/image5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4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54864" cy="514350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6583680" y="137160"/>
            <a:ext cx="2377440" cy="237744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0" y="265176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6903720" y="265176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406640" y="265176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7909560" y="265176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6400800" y="2999232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6903720" y="2999232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7406640" y="2999232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7909560" y="2999232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6400800" y="3346704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6903720" y="3346704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7406640" y="3346704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7909560" y="3346704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6400800" y="3694176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903720" y="3694176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7406640" y="3694176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7909560" y="3694176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6400800" y="4041648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9"/>
          <p:cNvSpPr/>
          <p:nvPr/>
        </p:nvSpPr>
        <p:spPr>
          <a:xfrm>
            <a:off x="6903720" y="4041648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7406640" y="4041648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7909560" y="4041648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6400800" y="438912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6903720" y="438912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7406640" y="438912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7909560" y="4389120"/>
            <a:ext cx="54864" cy="54864"/>
          </a:xfrm>
          <a:prstGeom prst="ellipse">
            <a:avLst/>
          </a:prstGeom>
          <a:solidFill>
            <a:srgbClr val="0EA5E9">
              <a:alpha val="3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502920" y="457200"/>
            <a:ext cx="5943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400" dirty="0">
                <a:solidFill>
                  <a:srgbClr val="0EA5E9"/>
                </a:solidFill>
              </a:rPr>
              <a:t>AI-POWERED</a:t>
            </a:r>
            <a:endParaRPr lang="en-US" sz="4400" dirty="0"/>
          </a:p>
        </p:txBody>
      </p:sp>
      <p:sp>
        <p:nvSpPr>
          <p:cNvPr id="30" name="Text 27"/>
          <p:cNvSpPr/>
          <p:nvPr/>
        </p:nvSpPr>
        <p:spPr>
          <a:xfrm>
            <a:off x="502920" y="1078992"/>
            <a:ext cx="5943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000" b="1" kern="0" spc="200" dirty="0">
                <a:solidFill>
                  <a:srgbClr val="FFFFFF"/>
                </a:solidFill>
              </a:rPr>
              <a:t>DIGITAL MARKETING</a:t>
            </a:r>
            <a:endParaRPr lang="en-US" sz="5000" dirty="0"/>
          </a:p>
        </p:txBody>
      </p:sp>
      <p:sp>
        <p:nvSpPr>
          <p:cNvPr id="31" name="Text 28"/>
          <p:cNvSpPr/>
          <p:nvPr/>
        </p:nvSpPr>
        <p:spPr>
          <a:xfrm>
            <a:off x="502920" y="1847088"/>
            <a:ext cx="5943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spc="600" dirty="0">
                <a:solidFill>
                  <a:srgbClr val="F97316"/>
                </a:solidFill>
              </a:rPr>
              <a:t>WORKSHOP</a:t>
            </a:r>
            <a:endParaRPr lang="en-US" sz="4400" dirty="0"/>
          </a:p>
        </p:txBody>
      </p:sp>
      <p:sp>
        <p:nvSpPr>
          <p:cNvPr id="32" name="Shape 29"/>
          <p:cNvSpPr/>
          <p:nvPr/>
        </p:nvSpPr>
        <p:spPr>
          <a:xfrm>
            <a:off x="502920" y="2651760"/>
            <a:ext cx="5486400" cy="182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0"/>
          <p:cNvSpPr/>
          <p:nvPr/>
        </p:nvSpPr>
        <p:spPr>
          <a:xfrm>
            <a:off x="502920" y="276148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CBD5E1"/>
                </a:solidFill>
              </a:rPr>
              <a:t>Master SEO/GEO • Google Ads AI • Meta Ads • LinkedIn • n8n Automation • Claude Code</a:t>
            </a:r>
            <a:endParaRPr lang="en-US" sz="1250" dirty="0"/>
          </a:p>
        </p:txBody>
      </p:sp>
      <p:sp>
        <p:nvSpPr>
          <p:cNvPr id="34" name="Text 31"/>
          <p:cNvSpPr/>
          <p:nvPr/>
        </p:nvSpPr>
        <p:spPr>
          <a:xfrm>
            <a:off x="502920" y="3163824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0F8FF"/>
                </a:solidFill>
              </a:rPr>
              <a:t>3-Hour Live Zoom Workshop  •  Interactive Exercises  •  Real AI Tools</a:t>
            </a:r>
            <a:endParaRPr lang="en-US" sz="1150" dirty="0"/>
          </a:p>
        </p:txBody>
      </p:sp>
      <p:sp>
        <p:nvSpPr>
          <p:cNvPr id="35" name="Text 32"/>
          <p:cNvSpPr/>
          <p:nvPr/>
        </p:nvSpPr>
        <p:spPr>
          <a:xfrm>
            <a:off x="502920" y="3566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EA5E9"/>
                </a:solidFill>
              </a:rPr>
              <a:t>Instructor: John B. Yang  |  Founder &amp; CEO, Digital Synergy LLC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502920" y="38862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</a:rPr>
              <a:t>digitalsynergy.ai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502920" y="4434840"/>
            <a:ext cx="1444752" cy="292608"/>
          </a:xfrm>
          <a:prstGeom prst="roundRect">
            <a:avLst>
              <a:gd name="adj" fmla="val 18750"/>
            </a:avLst>
          </a:prstGeom>
          <a:solidFill>
            <a:srgbClr val="F9731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502920" y="443484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ChatGPT</a:t>
            </a:r>
            <a:endParaRPr lang="en-US" sz="1000" dirty="0"/>
          </a:p>
        </p:txBody>
      </p:sp>
      <p:sp>
        <p:nvSpPr>
          <p:cNvPr id="39" name="Shape 36"/>
          <p:cNvSpPr/>
          <p:nvPr/>
        </p:nvSpPr>
        <p:spPr>
          <a:xfrm>
            <a:off x="2075688" y="4434840"/>
            <a:ext cx="1444752" cy="292608"/>
          </a:xfrm>
          <a:prstGeom prst="roundRect">
            <a:avLst>
              <a:gd name="adj" fmla="val 18750"/>
            </a:avLst>
          </a:prstGeom>
          <a:solidFill>
            <a:srgbClr val="0EA5E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2075688" y="443484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Claude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3648456" y="4434840"/>
            <a:ext cx="1444752" cy="292608"/>
          </a:xfrm>
          <a:prstGeom prst="roundRect">
            <a:avLst>
              <a:gd name="adj" fmla="val 18750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3648456" y="443484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Gemini</a:t>
            </a:r>
            <a:endParaRPr lang="en-US" sz="1000" dirty="0"/>
          </a:p>
        </p:txBody>
      </p:sp>
      <p:sp>
        <p:nvSpPr>
          <p:cNvPr id="43" name="Shape 40"/>
          <p:cNvSpPr/>
          <p:nvPr/>
        </p:nvSpPr>
        <p:spPr>
          <a:xfrm>
            <a:off x="5221224" y="4434840"/>
            <a:ext cx="1444752" cy="292608"/>
          </a:xfrm>
          <a:prstGeom prst="roundRect">
            <a:avLst>
              <a:gd name="adj" fmla="val 18750"/>
            </a:avLst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5221224" y="443484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n8n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6793992" y="4434840"/>
            <a:ext cx="1444752" cy="292608"/>
          </a:xfrm>
          <a:prstGeom prst="roundRect">
            <a:avLst>
              <a:gd name="adj" fmla="val 18750"/>
            </a:avLst>
          </a:prstGeom>
          <a:solidFill>
            <a:srgbClr val="EC489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3"/>
          <p:cNvSpPr/>
          <p:nvPr/>
        </p:nvSpPr>
        <p:spPr>
          <a:xfrm>
            <a:off x="6793992" y="4434840"/>
            <a:ext cx="144475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Claude Code</a:t>
            </a:r>
            <a:endParaRPr lang="en-US" sz="1000" dirty="0"/>
          </a:p>
        </p:txBody>
      </p:sp>
      <p:pic>
        <p:nvPicPr>
          <p:cNvPr id="4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928" y="4453128"/>
            <a:ext cx="201168" cy="201168"/>
          </a:xfrm>
          <a:prstGeom prst="rect">
            <a:avLst/>
          </a:prstGeom>
        </p:spPr>
      </p:pic>
      <p:pic>
        <p:nvPicPr>
          <p:cNvPr id="4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9696" y="4453128"/>
            <a:ext cx="201168" cy="201168"/>
          </a:xfrm>
          <a:prstGeom prst="rect">
            <a:avLst/>
          </a:prstGeom>
        </p:spPr>
      </p:pic>
      <p:pic>
        <p:nvPicPr>
          <p:cNvPr id="4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2464" y="4453128"/>
            <a:ext cx="201168" cy="201168"/>
          </a:xfrm>
          <a:prstGeom prst="rect">
            <a:avLst/>
          </a:prstGeom>
        </p:spPr>
      </p:pic>
      <p:pic>
        <p:nvPicPr>
          <p:cNvPr id="5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5232" y="4453128"/>
            <a:ext cx="201168" cy="201168"/>
          </a:xfrm>
          <a:prstGeom prst="rect">
            <a:avLst/>
          </a:prstGeom>
        </p:spPr>
      </p:pic>
      <p:pic>
        <p:nvPicPr>
          <p:cNvPr id="5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8000" y="4453128"/>
            <a:ext cx="201168" cy="2011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2 — AI AD COPY WITH CHATGPT &amp; CLAUDE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Prompt Templates for Google Ad Copy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520440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4114800" cy="38404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33856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109728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ChatGPT — RSA Headline Generator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365760" y="1536192"/>
            <a:ext cx="3931920" cy="2971800"/>
          </a:xfrm>
          <a:prstGeom prst="rect">
            <a:avLst/>
          </a:prstGeom>
          <a:solidFill>
            <a:srgbClr val="0A1628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57200" y="1600200"/>
            <a:ext cx="374904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"You are a Google Ads expert. Write 15 RSA headlines and 4 descriptions for: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Business: [Business Name]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Keyword: [Primary Keyword]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USP: [Unique Value Proposition]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CTA: [Call to Action]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Char limit: 30 headlines, 90 descriptions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Include: emotional triggers, numbers, urgency, and the keyword."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4617720" y="1097280"/>
            <a:ext cx="4206240" cy="3520440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617720" y="1097280"/>
            <a:ext cx="4206240" cy="38404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1133856"/>
            <a:ext cx="310896" cy="31089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20640" y="109728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Claude — Ad Strategy + Copy Review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4709160" y="1536192"/>
            <a:ext cx="4023360" cy="2971800"/>
          </a:xfrm>
          <a:prstGeom prst="rect">
            <a:avLst/>
          </a:prstGeom>
          <a:solidFill>
            <a:srgbClr val="0A1628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2"/>
          <p:cNvSpPr/>
          <p:nvPr/>
        </p:nvSpPr>
        <p:spPr>
          <a:xfrm>
            <a:off x="4800600" y="1600200"/>
            <a:ext cx="384048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"Review these Google Ads headlines and score each 1–10 based on: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• Relevance to keyword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• Emotional appeal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• Click-through potential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• Clarity of offer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Then rewrite the bottom 5 scoring headlines to improve them.</a:t>
            </a:r>
            <a:endParaRPr lang="en-US" sz="900" dirty="0"/>
          </a:p>
          <a:p>
            <a:pPr marL="0" indent="0"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Also suggest 3 A/B test pairs (headline A vs B) with predicted winner rationale."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2: Ad Copy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97316">
              <a:alpha val="8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7132320" y="640080"/>
            <a:ext cx="1828800" cy="1828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274320"/>
            <a:ext cx="2011680" cy="38404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338328"/>
            <a:ext cx="256032" cy="25603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58368" y="274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LIVE EXERCISE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20040" y="80467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Exercise 2: Build a Google RSA Campaign with AI</a:t>
            </a:r>
            <a:endParaRPr lang="en-US" sz="2200" dirty="0"/>
          </a:p>
        </p:txBody>
      </p:sp>
      <p:sp>
        <p:nvSpPr>
          <p:cNvPr id="8" name="Text 4"/>
          <p:cNvSpPr/>
          <p:nvPr/>
        </p:nvSpPr>
        <p:spPr>
          <a:xfrm>
            <a:off x="320040" y="13533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97316"/>
                </a:solidFill>
              </a:rPr>
              <a:t>⏱ 10 Minutes  |  Scenario: Local service business or e-commerce brand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274320" y="1737360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1856232"/>
            <a:ext cx="237744" cy="237744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13232" y="18288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1. ChatGPT: Generate 15 RSA headlines using the template prompt for your business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274320" y="2304288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242316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13232" y="239572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2. Claude: Score and improve the bottom 5 headlines from your ChatGPT output</a:t>
            </a:r>
            <a:endParaRPr lang="en-US" sz="1100" dirty="0"/>
          </a:p>
        </p:txBody>
      </p:sp>
      <p:sp>
        <p:nvSpPr>
          <p:cNvPr id="15" name="Shape 9"/>
          <p:cNvSpPr/>
          <p:nvPr/>
        </p:nvSpPr>
        <p:spPr>
          <a:xfrm>
            <a:off x="274320" y="2871216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2990088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13232" y="296265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3. Write 4 descriptions using your top 3 keywords (use 90-char limit)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274320" y="3438144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3557016"/>
            <a:ext cx="237744" cy="23774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13232" y="35295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4. Define your campaign structure: Campaign → Ad Group → Keyword Match Type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274320" y="4005072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4048" y="4123944"/>
            <a:ext cx="237744" cy="23774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13232" y="409651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5. BONUS: Describe your ideal Performance Max asset group to the class</a:t>
            </a:r>
            <a:endParaRPr lang="en-US" sz="1100" dirty="0"/>
          </a:p>
        </p:txBody>
      </p:sp>
      <p:sp>
        <p:nvSpPr>
          <p:cNvPr id="24" name="Text 15"/>
          <p:cNvSpPr/>
          <p:nvPr/>
        </p:nvSpPr>
        <p:spPr>
          <a:xfrm>
            <a:off x="320040" y="4645152"/>
            <a:ext cx="8503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97316"/>
                </a:solidFill>
              </a:rPr>
              <a:t>Poll: How many headlines did AI generate that you'd actually use? →</a:t>
            </a:r>
            <a:endParaRPr lang="en-US" sz="1000" dirty="0"/>
          </a:p>
        </p:txBody>
      </p:sp>
      <p:sp>
        <p:nvSpPr>
          <p:cNvPr id="25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2: Live Exercise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C4899">
              <a:alpha val="1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6217920" y="365760"/>
            <a:ext cx="1463040" cy="1463040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>
            <a:alphaModFix amt="30000"/>
          </a:blip>
          <a:stretch>
            <a:fillRect/>
          </a:stretch>
        </p:blipFill>
        <p:spPr>
          <a:xfrm>
            <a:off x="7406640" y="1463040"/>
            <a:ext cx="1554480" cy="155448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36576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EC489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2"/>
          <p:cNvSpPr/>
          <p:nvPr/>
        </p:nvSpPr>
        <p:spPr>
          <a:xfrm>
            <a:off x="36576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C4899"/>
                </a:solidFill>
              </a:rPr>
              <a:t>3.1B</a:t>
            </a:r>
            <a:endParaRPr lang="en-US" sz="3200" dirty="0"/>
          </a:p>
        </p:txBody>
      </p:sp>
      <p:sp>
        <p:nvSpPr>
          <p:cNvPr id="7" name="Text 3"/>
          <p:cNvSpPr/>
          <p:nvPr/>
        </p:nvSpPr>
        <p:spPr>
          <a:xfrm>
            <a:off x="36576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Monthly Facebook users</a:t>
            </a:r>
            <a:endParaRPr lang="en-US" sz="850" dirty="0"/>
          </a:p>
        </p:txBody>
      </p:sp>
      <p:sp>
        <p:nvSpPr>
          <p:cNvPr id="8" name="Shape 4"/>
          <p:cNvSpPr/>
          <p:nvPr/>
        </p:nvSpPr>
        <p:spPr>
          <a:xfrm>
            <a:off x="246888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8B5CF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5"/>
          <p:cNvSpPr/>
          <p:nvPr/>
        </p:nvSpPr>
        <p:spPr>
          <a:xfrm>
            <a:off x="246888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8B5CF6"/>
                </a:solidFill>
              </a:rPr>
              <a:t>2B+</a:t>
            </a:r>
            <a:endParaRPr lang="en-US" sz="3200" dirty="0"/>
          </a:p>
        </p:txBody>
      </p:sp>
      <p:sp>
        <p:nvSpPr>
          <p:cNvPr id="10" name="Text 6"/>
          <p:cNvSpPr/>
          <p:nvPr/>
        </p:nvSpPr>
        <p:spPr>
          <a:xfrm>
            <a:off x="246888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Instagram monthly users</a:t>
            </a:r>
            <a:endParaRPr lang="en-US" sz="850" dirty="0"/>
          </a:p>
        </p:txBody>
      </p:sp>
      <p:sp>
        <p:nvSpPr>
          <p:cNvPr id="11" name="Shape 7"/>
          <p:cNvSpPr/>
          <p:nvPr/>
        </p:nvSpPr>
        <p:spPr>
          <a:xfrm>
            <a:off x="457200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0EA5E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457200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EA5E9"/>
                </a:solidFill>
              </a:rPr>
              <a:t>30%</a:t>
            </a:r>
            <a:endParaRPr lang="en-US" sz="3200" dirty="0"/>
          </a:p>
        </p:txBody>
      </p:sp>
      <p:sp>
        <p:nvSpPr>
          <p:cNvPr id="13" name="Text 9"/>
          <p:cNvSpPr/>
          <p:nvPr/>
        </p:nvSpPr>
        <p:spPr>
          <a:xfrm>
            <a:off x="457200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Higher CTR with AI creative</a:t>
            </a:r>
            <a:endParaRPr lang="en-US" sz="850" dirty="0"/>
          </a:p>
        </p:txBody>
      </p:sp>
      <p:sp>
        <p:nvSpPr>
          <p:cNvPr id="14" name="Shape 10"/>
          <p:cNvSpPr/>
          <p:nvPr/>
        </p:nvSpPr>
        <p:spPr>
          <a:xfrm>
            <a:off x="667512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F9731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667512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7316"/>
                </a:solidFill>
              </a:rPr>
              <a:t>Adv+</a:t>
            </a:r>
            <a:endParaRPr lang="en-US" sz="3200" dirty="0"/>
          </a:p>
        </p:txBody>
      </p:sp>
      <p:sp>
        <p:nvSpPr>
          <p:cNvPr id="16" name="Text 12"/>
          <p:cNvSpPr/>
          <p:nvPr/>
        </p:nvSpPr>
        <p:spPr>
          <a:xfrm>
            <a:off x="667512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Advantage+ automation</a:t>
            </a:r>
            <a:endParaRPr lang="en-US" sz="850" dirty="0"/>
          </a:p>
        </p:txBody>
      </p:sp>
      <p:sp>
        <p:nvSpPr>
          <p:cNvPr id="17" name="Text 13"/>
          <p:cNvSpPr/>
          <p:nvPr/>
        </p:nvSpPr>
        <p:spPr>
          <a:xfrm>
            <a:off x="365760" y="64008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EC4899"/>
                </a:solidFill>
              </a:rPr>
              <a:t>MODULE 3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274320" y="1078992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</a:rPr>
              <a:t>FACEBOOK &amp;</a:t>
            </a:r>
            <a:endParaRPr lang="en-US" sz="4800" dirty="0"/>
          </a:p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</a:rPr>
              <a:t>INSTAGRAM ADS</a:t>
            </a:r>
            <a:endParaRPr lang="en-US" sz="4800" dirty="0"/>
          </a:p>
        </p:txBody>
      </p:sp>
      <p:sp>
        <p:nvSpPr>
          <p:cNvPr id="19" name="Text 15"/>
          <p:cNvSpPr/>
          <p:nvPr/>
        </p:nvSpPr>
        <p:spPr>
          <a:xfrm>
            <a:off x="274320" y="2505456"/>
            <a:ext cx="5943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EC4899"/>
                </a:solidFill>
              </a:rPr>
              <a:t>AI-Powered Meta Ads Strategy &amp; Creative Generation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274320" y="292608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Tools: Meta Advantage+  •  ChatGPT  •  Claude  •  Gemini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3 — META ADS AI FEATURES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Advantage+ &amp; AI Creative Strategy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20040" y="109728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C4899"/>
                </a:solidFill>
              </a:rPr>
              <a:t>Meta Advantage+ Features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444752"/>
            <a:ext cx="4114800" cy="786384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65760" y="1499616"/>
            <a:ext cx="475488" cy="47548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72768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50976" y="1499616"/>
            <a:ext cx="3337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C4899"/>
                </a:solidFill>
              </a:rPr>
              <a:t>Advantage+ Shopping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50976" y="1719072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Fully automated campaigns for e-commerce. AI finds buyers across FB/IG.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74320" y="2322576"/>
            <a:ext cx="4114800" cy="786384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65760" y="2377440"/>
            <a:ext cx="475488" cy="47548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50592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950976" y="2377440"/>
            <a:ext cx="3337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C4899"/>
                </a:solidFill>
              </a:rPr>
              <a:t>Advantage+ Audience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950976" y="2596896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AI expands targeting beyond manual parameters to find similar converters.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274320" y="3200400"/>
            <a:ext cx="4114800" cy="786384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365760" y="3255264"/>
            <a:ext cx="475488" cy="47548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328416"/>
            <a:ext cx="292608" cy="29260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950976" y="3255264"/>
            <a:ext cx="3337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C4899"/>
                </a:solidFill>
              </a:rPr>
              <a:t>Dynamic Creative</a:t>
            </a:r>
            <a:endParaRPr lang="en-US" sz="1100" dirty="0"/>
          </a:p>
        </p:txBody>
      </p:sp>
      <p:sp>
        <p:nvSpPr>
          <p:cNvPr id="20" name="Text 15"/>
          <p:cNvSpPr/>
          <p:nvPr/>
        </p:nvSpPr>
        <p:spPr>
          <a:xfrm>
            <a:off x="950976" y="3474720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Upload assets, Meta AI assembles best combinations per user and placement.</a:t>
            </a:r>
            <a:endParaRPr lang="en-US" sz="950" dirty="0"/>
          </a:p>
        </p:txBody>
      </p:sp>
      <p:sp>
        <p:nvSpPr>
          <p:cNvPr id="21" name="Shape 16"/>
          <p:cNvSpPr/>
          <p:nvPr/>
        </p:nvSpPr>
        <p:spPr>
          <a:xfrm>
            <a:off x="274320" y="4078224"/>
            <a:ext cx="4114800" cy="786384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7"/>
          <p:cNvSpPr/>
          <p:nvPr/>
        </p:nvSpPr>
        <p:spPr>
          <a:xfrm>
            <a:off x="365760" y="4133088"/>
            <a:ext cx="475488" cy="47548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206240"/>
            <a:ext cx="292608" cy="29260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950976" y="4133088"/>
            <a:ext cx="3337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C4899"/>
                </a:solidFill>
              </a:rPr>
              <a:t>AI Ad Copy Suggestions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950976" y="4352544"/>
            <a:ext cx="3337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Meta generates headline and text variations in Ads Manager from your brand context.</a:t>
            </a:r>
            <a:endParaRPr lang="en-US" sz="950" dirty="0"/>
          </a:p>
        </p:txBody>
      </p:sp>
      <p:sp>
        <p:nvSpPr>
          <p:cNvPr id="26" name="Text 20"/>
          <p:cNvSpPr/>
          <p:nvPr/>
        </p:nvSpPr>
        <p:spPr>
          <a:xfrm>
            <a:off x="4617720" y="1097280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A5E9"/>
                </a:solidFill>
              </a:rPr>
              <a:t>AI Creative Prompts</a:t>
            </a:r>
            <a:endParaRPr lang="en-US" sz="1300" dirty="0"/>
          </a:p>
        </p:txBody>
      </p:sp>
      <p:sp>
        <p:nvSpPr>
          <p:cNvPr id="27" name="Shape 21"/>
          <p:cNvSpPr/>
          <p:nvPr/>
        </p:nvSpPr>
        <p:spPr>
          <a:xfrm>
            <a:off x="4572000" y="1444752"/>
            <a:ext cx="4251960" cy="1060704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2"/>
          <p:cNvSpPr/>
          <p:nvPr/>
        </p:nvSpPr>
        <p:spPr>
          <a:xfrm>
            <a:off x="4663440" y="1499616"/>
            <a:ext cx="475488" cy="47548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0" y="1572768"/>
            <a:ext cx="292608" cy="292608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5230368" y="1499616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97316"/>
                </a:solidFill>
              </a:rPr>
              <a:t>ChatGPT — Persona Builder</a:t>
            </a:r>
            <a:endParaRPr lang="en-US" sz="1100" dirty="0"/>
          </a:p>
        </p:txBody>
      </p:sp>
      <p:sp>
        <p:nvSpPr>
          <p:cNvPr id="31" name="Shape 24"/>
          <p:cNvSpPr/>
          <p:nvPr/>
        </p:nvSpPr>
        <p:spPr>
          <a:xfrm>
            <a:off x="4663440" y="1764792"/>
            <a:ext cx="4069080" cy="694944"/>
          </a:xfrm>
          <a:prstGeom prst="rect">
            <a:avLst/>
          </a:prstGeom>
          <a:solidFill>
            <a:srgbClr val="0A1628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5"/>
          <p:cNvSpPr/>
          <p:nvPr/>
        </p:nvSpPr>
        <p:spPr>
          <a:xfrm>
            <a:off x="4736592" y="1801368"/>
            <a:ext cx="3931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"Create 3 buyer personas for [product] including demographics, pain points, motivations, and Facebook browsing behavior."</a:t>
            </a:r>
            <a:endParaRPr lang="en-US" sz="850" dirty="0"/>
          </a:p>
        </p:txBody>
      </p:sp>
      <p:sp>
        <p:nvSpPr>
          <p:cNvPr id="33" name="Shape 26"/>
          <p:cNvSpPr/>
          <p:nvPr/>
        </p:nvSpPr>
        <p:spPr>
          <a:xfrm>
            <a:off x="4572000" y="2596896"/>
            <a:ext cx="4251960" cy="1060704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7"/>
          <p:cNvSpPr/>
          <p:nvPr/>
        </p:nvSpPr>
        <p:spPr>
          <a:xfrm>
            <a:off x="4663440" y="2651760"/>
            <a:ext cx="475488" cy="475488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880" y="2724912"/>
            <a:ext cx="292608" cy="292608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5230368" y="265176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A5E9"/>
                </a:solidFill>
              </a:rPr>
              <a:t>Claude — Hook + Body Copy</a:t>
            </a:r>
            <a:endParaRPr lang="en-US" sz="1100" dirty="0"/>
          </a:p>
        </p:txBody>
      </p:sp>
      <p:sp>
        <p:nvSpPr>
          <p:cNvPr id="37" name="Shape 29"/>
          <p:cNvSpPr/>
          <p:nvPr/>
        </p:nvSpPr>
        <p:spPr>
          <a:xfrm>
            <a:off x="4663440" y="2916936"/>
            <a:ext cx="4069080" cy="694944"/>
          </a:xfrm>
          <a:prstGeom prst="rect">
            <a:avLst/>
          </a:prstGeom>
          <a:solidFill>
            <a:srgbClr val="0A1628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0"/>
          <p:cNvSpPr/>
          <p:nvPr/>
        </p:nvSpPr>
        <p:spPr>
          <a:xfrm>
            <a:off x="4736592" y="2953512"/>
            <a:ext cx="3931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"Write 5 Facebook ad hooks using pain/agitate/solve for [product]. Each under 125 chars. Then write 75-word ad body for each."</a:t>
            </a:r>
            <a:endParaRPr lang="en-US" sz="850" dirty="0"/>
          </a:p>
        </p:txBody>
      </p:sp>
      <p:sp>
        <p:nvSpPr>
          <p:cNvPr id="39" name="Shape 31"/>
          <p:cNvSpPr/>
          <p:nvPr/>
        </p:nvSpPr>
        <p:spPr>
          <a:xfrm>
            <a:off x="4572000" y="3749040"/>
            <a:ext cx="4251960" cy="1060704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2"/>
          <p:cNvSpPr/>
          <p:nvPr/>
        </p:nvSpPr>
        <p:spPr>
          <a:xfrm>
            <a:off x="4663440" y="3803904"/>
            <a:ext cx="475488" cy="475488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1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4880" y="3877056"/>
            <a:ext cx="292608" cy="292608"/>
          </a:xfrm>
          <a:prstGeom prst="rect">
            <a:avLst/>
          </a:prstGeom>
        </p:spPr>
      </p:pic>
      <p:sp>
        <p:nvSpPr>
          <p:cNvPr id="42" name="Text 33"/>
          <p:cNvSpPr/>
          <p:nvPr/>
        </p:nvSpPr>
        <p:spPr>
          <a:xfrm>
            <a:off x="5230368" y="3803904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</a:rPr>
              <a:t>Gemini — Creative Visuals</a:t>
            </a:r>
            <a:endParaRPr lang="en-US" sz="1100" dirty="0"/>
          </a:p>
        </p:txBody>
      </p:sp>
      <p:sp>
        <p:nvSpPr>
          <p:cNvPr id="43" name="Shape 34"/>
          <p:cNvSpPr/>
          <p:nvPr/>
        </p:nvSpPr>
        <p:spPr>
          <a:xfrm>
            <a:off x="4663440" y="4069080"/>
            <a:ext cx="4069080" cy="694944"/>
          </a:xfrm>
          <a:prstGeom prst="rect">
            <a:avLst/>
          </a:prstGeom>
          <a:solidFill>
            <a:srgbClr val="0A1628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35"/>
          <p:cNvSpPr/>
          <p:nvPr/>
        </p:nvSpPr>
        <p:spPr>
          <a:xfrm>
            <a:off x="4736592" y="4105656"/>
            <a:ext cx="39319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"Generate a Facebook ad image for [product] showing [customer] experiencing [key benefit]. Style: bright, lifestyle, authentic."</a:t>
            </a:r>
            <a:endParaRPr lang="en-US" sz="850" dirty="0"/>
          </a:p>
        </p:txBody>
      </p:sp>
      <p:sp>
        <p:nvSpPr>
          <p:cNvPr id="45" name="Shape 3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3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3: Meta Ads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C4899">
              <a:alpha val="8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7132320" y="640080"/>
            <a:ext cx="1828800" cy="1828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274320"/>
            <a:ext cx="2011680" cy="384048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338328"/>
            <a:ext cx="256032" cy="25603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58368" y="274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LIVE EXERCISE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20040" y="80467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Exercise 3: Create a Meta Ad Creative System with AI</a:t>
            </a:r>
            <a:endParaRPr lang="en-US" sz="2100" dirty="0"/>
          </a:p>
        </p:txBody>
      </p:sp>
      <p:sp>
        <p:nvSpPr>
          <p:cNvPr id="8" name="Text 4"/>
          <p:cNvSpPr/>
          <p:nvPr/>
        </p:nvSpPr>
        <p:spPr>
          <a:xfrm>
            <a:off x="320040" y="13533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C4899"/>
                </a:solidFill>
              </a:rPr>
              <a:t>⏱ 10 Minutes  |  Use any product, service, or brand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274320" y="1737360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1856232"/>
            <a:ext cx="237744" cy="237744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13232" y="18288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1. ChatGPT: Build a buyer persona for your target Facebook audience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274320" y="2304288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242316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13232" y="239572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2. Claude: Write 3 ad hooks using pain/agitate/solve for your offer</a:t>
            </a:r>
            <a:endParaRPr lang="en-US" sz="1100" dirty="0"/>
          </a:p>
        </p:txBody>
      </p:sp>
      <p:sp>
        <p:nvSpPr>
          <p:cNvPr id="15" name="Shape 9"/>
          <p:cNvSpPr/>
          <p:nvPr/>
        </p:nvSpPr>
        <p:spPr>
          <a:xfrm>
            <a:off x="274320" y="2871216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2990088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13232" y="296265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3. Pick your best hook → Claude writes full primary text + headline + CTA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274320" y="3438144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3557016"/>
            <a:ext cx="237744" cy="23774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13232" y="35295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4. Gemini: Create the image prompt you'd use for this ad creative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274320" y="4005072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4048" y="4123944"/>
            <a:ext cx="237744" cy="23774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13232" y="409651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5. BONUS: Define your Advantage+ audience parameters for this campaign</a:t>
            </a:r>
            <a:endParaRPr lang="en-US" sz="1100" dirty="0"/>
          </a:p>
        </p:txBody>
      </p:sp>
      <p:sp>
        <p:nvSpPr>
          <p:cNvPr id="24" name="Text 15"/>
          <p:cNvSpPr/>
          <p:nvPr/>
        </p:nvSpPr>
        <p:spPr>
          <a:xfrm>
            <a:off x="320040" y="4645152"/>
            <a:ext cx="8503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C4899"/>
                </a:solidFill>
              </a:rPr>
              <a:t>Drop your best hook in the Zoom chat! Let's vote on the winner →</a:t>
            </a:r>
            <a:endParaRPr lang="en-US" sz="1000" dirty="0"/>
          </a:p>
        </p:txBody>
      </p:sp>
      <p:sp>
        <p:nvSpPr>
          <p:cNvPr id="25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3: Live Exercise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3716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74320" y="484632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77240" y="13716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777240" y="484632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280160" y="13716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1280160" y="484632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1783080" y="13716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1783080" y="484632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286000" y="13716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286000" y="484632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788920" y="13716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88920" y="484632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291840" y="13716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3291840" y="484632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794760" y="13716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794760" y="484632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297680" y="13716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4297680" y="484632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800600" y="13716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800600" y="484632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5303520" y="13716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303520" y="484632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806440" y="13716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806440" y="484632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309360" y="13716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309360" y="4846320"/>
            <a:ext cx="164592" cy="164592"/>
          </a:xfrm>
          <a:prstGeom prst="ellipse">
            <a:avLst/>
          </a:prstGeom>
          <a:solidFill>
            <a:srgbClr val="0EA5E9">
              <a:alpha val="4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6812280" y="13716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6812280" y="4846320"/>
            <a:ext cx="164592" cy="164592"/>
          </a:xfrm>
          <a:prstGeom prst="ellipse">
            <a:avLst/>
          </a:prstGeom>
          <a:solidFill>
            <a:srgbClr val="F97316">
              <a:alpha val="4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7315200" y="13716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7315200" y="4846320"/>
            <a:ext cx="164592" cy="164592"/>
          </a:xfrm>
          <a:prstGeom prst="ellipse">
            <a:avLst/>
          </a:prstGeom>
          <a:solidFill>
            <a:srgbClr val="10B981">
              <a:alpha val="4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7818120" y="13716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7818120" y="4846320"/>
            <a:ext cx="164592" cy="164592"/>
          </a:xfrm>
          <a:prstGeom prst="ellipse">
            <a:avLst/>
          </a:prstGeom>
          <a:solidFill>
            <a:srgbClr val="8B5CF6">
              <a:alpha val="4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8321040" y="13716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8321040" y="4846320"/>
            <a:ext cx="164592" cy="164592"/>
          </a:xfrm>
          <a:prstGeom prst="ellipse">
            <a:avLst/>
          </a:prstGeom>
          <a:solidFill>
            <a:srgbClr val="EC4899">
              <a:alpha val="4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8823960" y="13716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8823960" y="4846320"/>
            <a:ext cx="164592" cy="164592"/>
          </a:xfrm>
          <a:prstGeom prst="ellipse">
            <a:avLst/>
          </a:prstGeom>
          <a:solidFill>
            <a:srgbClr val="FBBF24">
              <a:alpha val="4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914400" y="502920"/>
            <a:ext cx="73152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dirty="0">
                <a:solidFill>
                  <a:srgbClr val="000000"/>
                </a:solidFill>
              </a:rPr>
              <a:t>☕</a:t>
            </a:r>
            <a:endParaRPr lang="en-US" sz="9000" dirty="0"/>
          </a:p>
        </p:txBody>
      </p:sp>
      <p:sp>
        <p:nvSpPr>
          <p:cNvPr id="39" name="Text 37"/>
          <p:cNvSpPr/>
          <p:nvPr/>
        </p:nvSpPr>
        <p:spPr>
          <a:xfrm>
            <a:off x="457200" y="19933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kern="0" spc="400" dirty="0">
                <a:solidFill>
                  <a:srgbClr val="FBBF24"/>
                </a:solidFill>
              </a:rPr>
              <a:t>10-MINUTE BREAK</a:t>
            </a:r>
            <a:endParaRPr lang="en-US" sz="4200" dirty="0"/>
          </a:p>
        </p:txBody>
      </p:sp>
      <p:sp>
        <p:nvSpPr>
          <p:cNvPr id="40" name="Text 38"/>
          <p:cNvSpPr/>
          <p:nvPr/>
        </p:nvSpPr>
        <p:spPr>
          <a:xfrm>
            <a:off x="457200" y="269748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BD5E1"/>
                </a:solidFill>
              </a:rPr>
              <a:t>Stretch  •  Grab water  •  Drop questions in chat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457200" y="3246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EA5E9"/>
                </a:solidFill>
              </a:rPr>
              <a:t>Coming up after break: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1645920" y="3611880"/>
            <a:ext cx="1828800" cy="804672"/>
          </a:xfrm>
          <a:prstGeom prst="roundRect">
            <a:avLst>
              <a:gd name="adj" fmla="val 11364"/>
            </a:avLst>
          </a:prstGeom>
          <a:solidFill>
            <a:srgbClr val="8B5CF6">
              <a:alpha val="7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0512" y="3675888"/>
            <a:ext cx="384048" cy="384048"/>
          </a:xfrm>
          <a:prstGeom prst="rect">
            <a:avLst/>
          </a:prstGeom>
        </p:spPr>
      </p:pic>
      <p:sp>
        <p:nvSpPr>
          <p:cNvPr id="44" name="Text 41"/>
          <p:cNvSpPr/>
          <p:nvPr/>
        </p:nvSpPr>
        <p:spPr>
          <a:xfrm>
            <a:off x="2267712" y="3657600"/>
            <a:ext cx="114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LinkedIn Ads</a:t>
            </a:r>
            <a:endParaRPr lang="en-US" sz="1050" dirty="0"/>
          </a:p>
        </p:txBody>
      </p:sp>
      <p:sp>
        <p:nvSpPr>
          <p:cNvPr id="45" name="Shape 42"/>
          <p:cNvSpPr/>
          <p:nvPr/>
        </p:nvSpPr>
        <p:spPr>
          <a:xfrm>
            <a:off x="3840480" y="3611880"/>
            <a:ext cx="1828800" cy="804672"/>
          </a:xfrm>
          <a:prstGeom prst="roundRect">
            <a:avLst>
              <a:gd name="adj" fmla="val 11364"/>
            </a:avLst>
          </a:prstGeom>
          <a:solidFill>
            <a:srgbClr val="10B981">
              <a:alpha val="7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5072" y="3675888"/>
            <a:ext cx="384048" cy="384048"/>
          </a:xfrm>
          <a:prstGeom prst="rect">
            <a:avLst/>
          </a:prstGeom>
        </p:spPr>
      </p:pic>
      <p:sp>
        <p:nvSpPr>
          <p:cNvPr id="47" name="Text 43"/>
          <p:cNvSpPr/>
          <p:nvPr/>
        </p:nvSpPr>
        <p:spPr>
          <a:xfrm>
            <a:off x="4462272" y="3657600"/>
            <a:ext cx="114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n8n Automation</a:t>
            </a:r>
            <a:endParaRPr lang="en-US" sz="1050" dirty="0"/>
          </a:p>
        </p:txBody>
      </p:sp>
      <p:sp>
        <p:nvSpPr>
          <p:cNvPr id="48" name="Shape 44"/>
          <p:cNvSpPr/>
          <p:nvPr/>
        </p:nvSpPr>
        <p:spPr>
          <a:xfrm>
            <a:off x="6035040" y="3611880"/>
            <a:ext cx="1828800" cy="804672"/>
          </a:xfrm>
          <a:prstGeom prst="roundRect">
            <a:avLst>
              <a:gd name="adj" fmla="val 11364"/>
            </a:avLst>
          </a:prstGeom>
          <a:solidFill>
            <a:srgbClr val="EC4899">
              <a:alpha val="7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9632" y="3675888"/>
            <a:ext cx="384048" cy="384048"/>
          </a:xfrm>
          <a:prstGeom prst="rect">
            <a:avLst/>
          </a:prstGeom>
        </p:spPr>
      </p:pic>
      <p:sp>
        <p:nvSpPr>
          <p:cNvPr id="50" name="Text 45"/>
          <p:cNvSpPr/>
          <p:nvPr/>
        </p:nvSpPr>
        <p:spPr>
          <a:xfrm>
            <a:off x="6656832" y="3657600"/>
            <a:ext cx="1143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Claude Code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B5CF6">
              <a:alpha val="1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6400800" y="457200"/>
            <a:ext cx="2560320" cy="25603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6576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8B5CF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6576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8B5CF6"/>
                </a:solidFill>
              </a:rPr>
              <a:t>1B+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36576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LinkedIn members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246888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0EA5E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46888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EA5E9"/>
                </a:solidFill>
              </a:rPr>
              <a:t>4x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246888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Higher B2B conversion rate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457200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F9731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7316"/>
                </a:solidFill>
              </a:rPr>
              <a:t>80%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457200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B2B leads from LinkedIn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667512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EC489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67512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C4899"/>
                </a:solidFill>
              </a:rPr>
              <a:t>65M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667512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Decision makers on LI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365760" y="64008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8B5CF6"/>
                </a:solidFill>
              </a:rPr>
              <a:t>MODULE 4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274320" y="1078992"/>
            <a:ext cx="6217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</a:rPr>
              <a:t>LINKEDIN ADS &amp;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</a:rPr>
              <a:t>THOUGHT LEADERSHIP</a:t>
            </a:r>
            <a:endParaRPr lang="en-US" sz="4400" dirty="0"/>
          </a:p>
        </p:txBody>
      </p:sp>
      <p:sp>
        <p:nvSpPr>
          <p:cNvPr id="18" name="Text 15"/>
          <p:cNvSpPr/>
          <p:nvPr/>
        </p:nvSpPr>
        <p:spPr>
          <a:xfrm>
            <a:off x="274320" y="2505456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B5CF6"/>
                </a:solidFill>
              </a:rPr>
              <a:t>B2B Strategy, Sponsored Content &amp; AI-Written Lead Generation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274320" y="292608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Tools: LinkedIn Campaign Manager  •  ChatGPT  •  Claude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4 — LINKEDIN ADS &amp; THOUGHT LEADERSHIP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AI-Powered LinkedIn Campaign Strategy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2743200" cy="105156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84048" y="1207008"/>
            <a:ext cx="502920" cy="5029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289304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20700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Sponsored Content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384048" y="1609344"/>
            <a:ext cx="2468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Best for: Brand awareness, lead magnets, content promotion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384048" y="192024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Format: Single image, carousel, video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18688" y="1143000"/>
            <a:ext cx="2743200" cy="105156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328416" y="1207008"/>
            <a:ext cx="502920" cy="5029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56" y="1289304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950208" y="120700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Lead Gen Forms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3328416" y="1609344"/>
            <a:ext cx="2468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Best for: B2B lead capture directly in LinkedIn feed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3328416" y="192024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Format: Pre-filled form, high conversion rate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163056" y="1143000"/>
            <a:ext cx="2743200" cy="105156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6272784" y="1207008"/>
            <a:ext cx="502920" cy="5029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4224" y="1289304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894576" y="1207008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Message Ads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6272784" y="1609344"/>
            <a:ext cx="2468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Best for: High-intent direct outreach to decision makers</a:t>
            </a:r>
            <a:endParaRPr lang="en-US" sz="950" dirty="0"/>
          </a:p>
        </p:txBody>
      </p:sp>
      <p:sp>
        <p:nvSpPr>
          <p:cNvPr id="22" name="Text 17"/>
          <p:cNvSpPr/>
          <p:nvPr/>
        </p:nvSpPr>
        <p:spPr>
          <a:xfrm>
            <a:off x="6272784" y="192024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8BDF8"/>
                </a:solidFill>
              </a:rPr>
              <a:t>Format: InMail-style, personal tone required</a:t>
            </a:r>
            <a:endParaRPr lang="en-US" sz="900" dirty="0"/>
          </a:p>
        </p:txBody>
      </p:sp>
      <p:sp>
        <p:nvSpPr>
          <p:cNvPr id="23" name="Text 18"/>
          <p:cNvSpPr/>
          <p:nvPr/>
        </p:nvSpPr>
        <p:spPr>
          <a:xfrm>
            <a:off x="320040" y="2331720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5CF6"/>
                </a:solidFill>
              </a:rPr>
              <a:t>AI Prompts for LinkedIn</a:t>
            </a:r>
            <a:endParaRPr lang="en-US" sz="1400" dirty="0"/>
          </a:p>
        </p:txBody>
      </p:sp>
      <p:sp>
        <p:nvSpPr>
          <p:cNvPr id="24" name="Shape 19"/>
          <p:cNvSpPr/>
          <p:nvPr/>
        </p:nvSpPr>
        <p:spPr>
          <a:xfrm>
            <a:off x="274320" y="2670048"/>
            <a:ext cx="2743200" cy="217627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0"/>
          <p:cNvSpPr/>
          <p:nvPr/>
        </p:nvSpPr>
        <p:spPr>
          <a:xfrm>
            <a:off x="365760" y="2724912"/>
            <a:ext cx="457200" cy="45720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056" y="2798064"/>
            <a:ext cx="292608" cy="292608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914400" y="272491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97316"/>
                </a:solidFill>
              </a:rPr>
              <a:t>ChatGPT</a:t>
            </a:r>
            <a:endParaRPr lang="en-US" sz="950" dirty="0"/>
          </a:p>
        </p:txBody>
      </p:sp>
      <p:sp>
        <p:nvSpPr>
          <p:cNvPr id="28" name="Text 22"/>
          <p:cNvSpPr/>
          <p:nvPr/>
        </p:nvSpPr>
        <p:spPr>
          <a:xfrm>
            <a:off x="914400" y="29260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Audience Targeting Strategy</a:t>
            </a:r>
            <a:endParaRPr lang="en-US" sz="1050" dirty="0"/>
          </a:p>
        </p:txBody>
      </p:sp>
      <p:sp>
        <p:nvSpPr>
          <p:cNvPr id="29" name="Shape 23"/>
          <p:cNvSpPr/>
          <p:nvPr/>
        </p:nvSpPr>
        <p:spPr>
          <a:xfrm>
            <a:off x="365760" y="3218688"/>
            <a:ext cx="2560320" cy="1508760"/>
          </a:xfrm>
          <a:prstGeom prst="rect">
            <a:avLst/>
          </a:prstGeom>
          <a:solidFill>
            <a:srgbClr val="0A1628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4"/>
          <p:cNvSpPr/>
          <p:nvPr/>
        </p:nvSpPr>
        <p:spPr>
          <a:xfrm>
            <a:off x="438912" y="3264408"/>
            <a:ext cx="241401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"Identify ideal LinkedIn audience for [B2B offer]. Include: job titles, industries, company size, seniority levels, and LinkedIn groups."</a:t>
            </a:r>
            <a:endParaRPr lang="en-US" sz="850" dirty="0"/>
          </a:p>
        </p:txBody>
      </p:sp>
      <p:sp>
        <p:nvSpPr>
          <p:cNvPr id="31" name="Shape 25"/>
          <p:cNvSpPr/>
          <p:nvPr/>
        </p:nvSpPr>
        <p:spPr>
          <a:xfrm>
            <a:off x="3218688" y="2670048"/>
            <a:ext cx="2743200" cy="2176272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6"/>
          <p:cNvSpPr/>
          <p:nvPr/>
        </p:nvSpPr>
        <p:spPr>
          <a:xfrm>
            <a:off x="3310128" y="2724912"/>
            <a:ext cx="457200" cy="45720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2424" y="2798064"/>
            <a:ext cx="292608" cy="292608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3858768" y="272491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EA5E9"/>
                </a:solidFill>
              </a:rPr>
              <a:t>Claude</a:t>
            </a:r>
            <a:endParaRPr lang="en-US" sz="950" dirty="0"/>
          </a:p>
        </p:txBody>
      </p:sp>
      <p:sp>
        <p:nvSpPr>
          <p:cNvPr id="35" name="Text 28"/>
          <p:cNvSpPr/>
          <p:nvPr/>
        </p:nvSpPr>
        <p:spPr>
          <a:xfrm>
            <a:off x="3858768" y="29260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Thought Leadership Post</a:t>
            </a:r>
            <a:endParaRPr lang="en-US" sz="1050" dirty="0"/>
          </a:p>
        </p:txBody>
      </p:sp>
      <p:sp>
        <p:nvSpPr>
          <p:cNvPr id="36" name="Shape 29"/>
          <p:cNvSpPr/>
          <p:nvPr/>
        </p:nvSpPr>
        <p:spPr>
          <a:xfrm>
            <a:off x="3310128" y="3218688"/>
            <a:ext cx="2560320" cy="1508760"/>
          </a:xfrm>
          <a:prstGeom prst="rect">
            <a:avLst/>
          </a:prstGeom>
          <a:solidFill>
            <a:srgbClr val="0A1628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0"/>
          <p:cNvSpPr/>
          <p:nvPr/>
        </p:nvSpPr>
        <p:spPr>
          <a:xfrm>
            <a:off x="3383280" y="3264408"/>
            <a:ext cx="241401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"Write a LinkedIn post for [name] as thought leader in [industry]. Use hook → insight → story → CTA format. 250 words. First line must stop the scroll."</a:t>
            </a:r>
            <a:endParaRPr lang="en-US" sz="850" dirty="0"/>
          </a:p>
        </p:txBody>
      </p:sp>
      <p:sp>
        <p:nvSpPr>
          <p:cNvPr id="38" name="Shape 31"/>
          <p:cNvSpPr/>
          <p:nvPr/>
        </p:nvSpPr>
        <p:spPr>
          <a:xfrm>
            <a:off x="6163056" y="2670048"/>
            <a:ext cx="2743200" cy="2176272"/>
          </a:xfrm>
          <a:prstGeom prst="rect">
            <a:avLst/>
          </a:prstGeom>
          <a:solidFill>
            <a:srgbClr val="162032"/>
          </a:solidFill>
          <a:ln w="12700">
            <a:solidFill>
              <a:srgbClr val="38BDF8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Shape 32"/>
          <p:cNvSpPr/>
          <p:nvPr/>
        </p:nvSpPr>
        <p:spPr>
          <a:xfrm>
            <a:off x="6254496" y="2724912"/>
            <a:ext cx="457200" cy="457200"/>
          </a:xfrm>
          <a:prstGeom prst="ellipse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36792" y="2798064"/>
            <a:ext cx="292608" cy="292608"/>
          </a:xfrm>
          <a:prstGeom prst="rect">
            <a:avLst/>
          </a:prstGeom>
        </p:spPr>
      </p:pic>
      <p:sp>
        <p:nvSpPr>
          <p:cNvPr id="41" name="Text 33"/>
          <p:cNvSpPr/>
          <p:nvPr/>
        </p:nvSpPr>
        <p:spPr>
          <a:xfrm>
            <a:off x="6803136" y="2724912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8BDF8"/>
                </a:solidFill>
              </a:rPr>
              <a:t>Claude</a:t>
            </a:r>
            <a:endParaRPr lang="en-US" sz="950" dirty="0"/>
          </a:p>
        </p:txBody>
      </p:sp>
      <p:sp>
        <p:nvSpPr>
          <p:cNvPr id="42" name="Text 34"/>
          <p:cNvSpPr/>
          <p:nvPr/>
        </p:nvSpPr>
        <p:spPr>
          <a:xfrm>
            <a:off x="6803136" y="292608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Sponsored Content Ad</a:t>
            </a:r>
            <a:endParaRPr lang="en-US" sz="1050" dirty="0"/>
          </a:p>
        </p:txBody>
      </p:sp>
      <p:sp>
        <p:nvSpPr>
          <p:cNvPr id="43" name="Shape 35"/>
          <p:cNvSpPr/>
          <p:nvPr/>
        </p:nvSpPr>
        <p:spPr>
          <a:xfrm>
            <a:off x="6254496" y="3218688"/>
            <a:ext cx="2560320" cy="1508760"/>
          </a:xfrm>
          <a:prstGeom prst="rect">
            <a:avLst/>
          </a:prstGeom>
          <a:solidFill>
            <a:srgbClr val="0A1628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36"/>
          <p:cNvSpPr/>
          <p:nvPr/>
        </p:nvSpPr>
        <p:spPr>
          <a:xfrm>
            <a:off x="6327648" y="3264408"/>
            <a:ext cx="241401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38BDF8"/>
                </a:solidFill>
              </a:rPr>
              <a:t>"Write 3 LinkedIn sponsored content variations for [offer]. Each: headline (70 chars), intro text (150 chars), CTA button text."</a:t>
            </a:r>
            <a:endParaRPr lang="en-US" sz="850" dirty="0"/>
          </a:p>
        </p:txBody>
      </p:sp>
      <p:sp>
        <p:nvSpPr>
          <p:cNvPr id="45" name="Shape 3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38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4: LinkedIn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B5CF6">
              <a:alpha val="8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7132320" y="640080"/>
            <a:ext cx="1828800" cy="1828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274320"/>
            <a:ext cx="2011680" cy="3840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338328"/>
            <a:ext cx="256032" cy="25603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58368" y="274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LIVE EXERCISE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20040" y="80467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Exercise 4: Write Your LinkedIn Thought Leadership Post</a:t>
            </a:r>
            <a:endParaRPr lang="en-US" sz="2100" dirty="0"/>
          </a:p>
        </p:txBody>
      </p:sp>
      <p:sp>
        <p:nvSpPr>
          <p:cNvPr id="8" name="Text 4"/>
          <p:cNvSpPr/>
          <p:nvPr/>
        </p:nvSpPr>
        <p:spPr>
          <a:xfrm>
            <a:off x="320040" y="13533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5CF6"/>
                </a:solidFill>
              </a:rPr>
              <a:t>⏱ 10 Minutes  |  This becomes real content you can post today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274320" y="1737360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1856232"/>
            <a:ext cx="237744" cy="237744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13232" y="18288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1. ChatGPT: Define your ideal B2B audience on LinkedIn (titles, industries, company size)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274320" y="2304288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242316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13232" y="239572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2. Claude: Generate a hook-insight-story-CTA LinkedIn post about your expertise</a:t>
            </a:r>
            <a:endParaRPr lang="en-US" sz="1100" dirty="0"/>
          </a:p>
        </p:txBody>
      </p:sp>
      <p:sp>
        <p:nvSpPr>
          <p:cNvPr id="15" name="Shape 9"/>
          <p:cNvSpPr/>
          <p:nvPr/>
        </p:nvSpPr>
        <p:spPr>
          <a:xfrm>
            <a:off x="274320" y="2871216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2990088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13232" y="296265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3. Review and personalize — add 1 real story or stat only you would know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274320" y="3438144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3557016"/>
            <a:ext cx="237744" cy="23774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13232" y="35295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4. Claude: Write a LinkedIn Sponsored Content version of the same message (150 chars)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274320" y="4005072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4048" y="4123944"/>
            <a:ext cx="237744" cy="23774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13232" y="409651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5. BONUS: Generate a 5-post LinkedIn content calendar for the next month</a:t>
            </a:r>
            <a:endParaRPr lang="en-US" sz="1100" dirty="0"/>
          </a:p>
        </p:txBody>
      </p:sp>
      <p:sp>
        <p:nvSpPr>
          <p:cNvPr id="24" name="Text 15"/>
          <p:cNvSpPr/>
          <p:nvPr/>
        </p:nvSpPr>
        <p:spPr>
          <a:xfrm>
            <a:off x="320040" y="4645152"/>
            <a:ext cx="8503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8B5CF6"/>
                </a:solidFill>
              </a:rPr>
              <a:t>Volunteers: Share your LinkedIn post hook in the chat! →</a:t>
            </a:r>
            <a:endParaRPr lang="en-US" sz="1000" dirty="0"/>
          </a:p>
        </p:txBody>
      </p:sp>
      <p:sp>
        <p:nvSpPr>
          <p:cNvPr id="25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4: Live Exercise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0B981">
              <a:alpha val="1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8000"/>
          </a:blip>
          <a:stretch>
            <a:fillRect/>
          </a:stretch>
        </p:blipFill>
        <p:spPr>
          <a:xfrm>
            <a:off x="6400800" y="274320"/>
            <a:ext cx="2560320" cy="256032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6576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10B981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6576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B981"/>
                </a:solidFill>
              </a:rPr>
              <a:t>80%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36576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Marketing tasks automatable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246888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0EA5E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46888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EA5E9"/>
                </a:solidFill>
              </a:rPr>
              <a:t>6hrs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246888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Saved per week with n8n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457200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F9731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7316"/>
                </a:solidFill>
              </a:rPr>
              <a:t>10x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457200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Content output with AI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667512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8B5CF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67512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8B5CF6"/>
                </a:solidFill>
              </a:rPr>
              <a:t>24/7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667512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Automated campaigns run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365760" y="64008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10B981"/>
                </a:solidFill>
              </a:rPr>
              <a:t>MODULE 5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274320" y="1078992"/>
            <a:ext cx="62179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</a:rPr>
              <a:t>AUTOMATION WITH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</a:rPr>
              <a:t>n8n + CLAUDE CODE</a:t>
            </a:r>
            <a:endParaRPr lang="en-US" sz="4400" dirty="0"/>
          </a:p>
        </p:txBody>
      </p:sp>
      <p:sp>
        <p:nvSpPr>
          <p:cNvPr id="18" name="Text 15"/>
          <p:cNvSpPr/>
          <p:nvPr/>
        </p:nvSpPr>
        <p:spPr>
          <a:xfrm>
            <a:off x="274320" y="2505456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0B981"/>
                </a:solidFill>
              </a:rPr>
              <a:t>Build Workflows That Run Your Marketing on Autopilot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274320" y="2926080"/>
            <a:ext cx="5943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Tools: n8n  •  Claude Code  •  Claude API  •  ChatGPT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WORKSHOP OVERVIEW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3-Hour Agenda</a:t>
            </a:r>
            <a:endParaRPr lang="en-US" sz="28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0" y="566928"/>
            <a:ext cx="640080" cy="64008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74320" y="1188720"/>
            <a:ext cx="1417320" cy="43891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274320" y="1188720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0:00–0:20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1783080" y="1188720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1952" y="1280160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286000" y="120700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A5E9"/>
                </a:solidFill>
              </a:rPr>
              <a:t>Kickoff Intro, Strategy using AI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2286000" y="1408176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AI landscape overview, tool setup, workshop goals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274320" y="1728216"/>
            <a:ext cx="1417320" cy="438912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274320" y="1728216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0:20–0:50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1783080" y="1728216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38BDF8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1952" y="1819656"/>
            <a:ext cx="256032" cy="256032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286000" y="174650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8BDF8"/>
                </a:solidFill>
              </a:rPr>
              <a:t>Module 1 — SEO / GEO</a:t>
            </a:r>
            <a:endParaRPr lang="en-US" sz="1150" dirty="0"/>
          </a:p>
        </p:txBody>
      </p:sp>
      <p:sp>
        <p:nvSpPr>
          <p:cNvPr id="17" name="Text 12"/>
          <p:cNvSpPr/>
          <p:nvPr/>
        </p:nvSpPr>
        <p:spPr>
          <a:xfrm>
            <a:off x="2286000" y="1947672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AI-driven SEO + Generative Engine Optimization with ChatGPT &amp; Claude</a:t>
            </a:r>
            <a:endParaRPr lang="en-US" sz="950" dirty="0"/>
          </a:p>
        </p:txBody>
      </p:sp>
      <p:sp>
        <p:nvSpPr>
          <p:cNvPr id="18" name="Shape 13"/>
          <p:cNvSpPr/>
          <p:nvPr/>
        </p:nvSpPr>
        <p:spPr>
          <a:xfrm>
            <a:off x="274320" y="2267712"/>
            <a:ext cx="1417320" cy="43891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274320" y="2267712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0:50–1:20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1783080" y="2267712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1952" y="2359152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2286000" y="228600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Module 2 — Google Ads AI</a:t>
            </a:r>
            <a:endParaRPr lang="en-US" sz="1150" dirty="0"/>
          </a:p>
        </p:txBody>
      </p:sp>
      <p:sp>
        <p:nvSpPr>
          <p:cNvPr id="23" name="Text 17"/>
          <p:cNvSpPr/>
          <p:nvPr/>
        </p:nvSpPr>
        <p:spPr>
          <a:xfrm>
            <a:off x="2286000" y="2487168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Performance Max, Smart Bidding, AI ad copy generation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274320" y="2807208"/>
            <a:ext cx="1417320" cy="438912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19"/>
          <p:cNvSpPr/>
          <p:nvPr/>
        </p:nvSpPr>
        <p:spPr>
          <a:xfrm>
            <a:off x="274320" y="2807208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1:20–1:30</a:t>
            </a:r>
            <a:endParaRPr lang="en-US" sz="950" dirty="0"/>
          </a:p>
        </p:txBody>
      </p:sp>
      <p:sp>
        <p:nvSpPr>
          <p:cNvPr id="26" name="Shape 20"/>
          <p:cNvSpPr/>
          <p:nvPr/>
        </p:nvSpPr>
        <p:spPr>
          <a:xfrm>
            <a:off x="1783080" y="2807208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94A3B8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1952" y="2898648"/>
            <a:ext cx="256032" cy="256032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2286000" y="282549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94A3B8"/>
                </a:solidFill>
              </a:rPr>
              <a:t>BREAK</a:t>
            </a:r>
            <a:endParaRPr lang="en-US" sz="1150" dirty="0"/>
          </a:p>
        </p:txBody>
      </p:sp>
      <p:sp>
        <p:nvSpPr>
          <p:cNvPr id="29" name="Text 22"/>
          <p:cNvSpPr/>
          <p:nvPr/>
        </p:nvSpPr>
        <p:spPr>
          <a:xfrm>
            <a:off x="2286000" y="3026664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15-minute break — stretch &amp; questions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274320" y="3346704"/>
            <a:ext cx="1417320" cy="438912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4"/>
          <p:cNvSpPr/>
          <p:nvPr/>
        </p:nvSpPr>
        <p:spPr>
          <a:xfrm>
            <a:off x="274320" y="3346704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1:30–2:00</a:t>
            </a:r>
            <a:endParaRPr lang="en-US" sz="950" dirty="0"/>
          </a:p>
        </p:txBody>
      </p:sp>
      <p:sp>
        <p:nvSpPr>
          <p:cNvPr id="32" name="Shape 25"/>
          <p:cNvSpPr/>
          <p:nvPr/>
        </p:nvSpPr>
        <p:spPr>
          <a:xfrm>
            <a:off x="1783080" y="3346704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1952" y="3438144"/>
            <a:ext cx="256032" cy="256032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2286000" y="336499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C4899"/>
                </a:solidFill>
              </a:rPr>
              <a:t>Module 3 — Meta Ads</a:t>
            </a:r>
            <a:endParaRPr lang="en-US" sz="1150" dirty="0"/>
          </a:p>
        </p:txBody>
      </p:sp>
      <p:sp>
        <p:nvSpPr>
          <p:cNvPr id="35" name="Text 27"/>
          <p:cNvSpPr/>
          <p:nvPr/>
        </p:nvSpPr>
        <p:spPr>
          <a:xfrm>
            <a:off x="2286000" y="3566160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Facebook &amp; Instagram: AI creative strategy, Advantage+ campaigns</a:t>
            </a:r>
            <a:endParaRPr lang="en-US" sz="950" dirty="0"/>
          </a:p>
        </p:txBody>
      </p:sp>
      <p:sp>
        <p:nvSpPr>
          <p:cNvPr id="36" name="Shape 28"/>
          <p:cNvSpPr/>
          <p:nvPr/>
        </p:nvSpPr>
        <p:spPr>
          <a:xfrm>
            <a:off x="274320" y="3886200"/>
            <a:ext cx="1417320" cy="43891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29"/>
          <p:cNvSpPr/>
          <p:nvPr/>
        </p:nvSpPr>
        <p:spPr>
          <a:xfrm>
            <a:off x="274320" y="3886200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2:00–2:30</a:t>
            </a:r>
            <a:endParaRPr lang="en-US" sz="950" dirty="0"/>
          </a:p>
        </p:txBody>
      </p:sp>
      <p:sp>
        <p:nvSpPr>
          <p:cNvPr id="38" name="Shape 30"/>
          <p:cNvSpPr/>
          <p:nvPr/>
        </p:nvSpPr>
        <p:spPr>
          <a:xfrm>
            <a:off x="1783080" y="3886200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39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01952" y="3977640"/>
            <a:ext cx="256032" cy="256032"/>
          </a:xfrm>
          <a:prstGeom prst="rect">
            <a:avLst/>
          </a:prstGeom>
        </p:spPr>
      </p:pic>
      <p:sp>
        <p:nvSpPr>
          <p:cNvPr id="40" name="Text 31"/>
          <p:cNvSpPr/>
          <p:nvPr/>
        </p:nvSpPr>
        <p:spPr>
          <a:xfrm>
            <a:off x="2286000" y="390448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Module 4 — LinkedIn</a:t>
            </a:r>
            <a:endParaRPr lang="en-US" sz="1150" dirty="0"/>
          </a:p>
        </p:txBody>
      </p:sp>
      <p:sp>
        <p:nvSpPr>
          <p:cNvPr id="41" name="Text 32"/>
          <p:cNvSpPr/>
          <p:nvPr/>
        </p:nvSpPr>
        <p:spPr>
          <a:xfrm>
            <a:off x="2286000" y="4105656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B2B ad strategy, AI-written sponsored content, thought leadership</a:t>
            </a:r>
            <a:endParaRPr lang="en-US" sz="950" dirty="0"/>
          </a:p>
        </p:txBody>
      </p:sp>
      <p:sp>
        <p:nvSpPr>
          <p:cNvPr id="42" name="Shape 33"/>
          <p:cNvSpPr/>
          <p:nvPr/>
        </p:nvSpPr>
        <p:spPr>
          <a:xfrm>
            <a:off x="274320" y="4425696"/>
            <a:ext cx="1417320" cy="43891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34"/>
          <p:cNvSpPr/>
          <p:nvPr/>
        </p:nvSpPr>
        <p:spPr>
          <a:xfrm>
            <a:off x="274320" y="4425696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2:30–3:00</a:t>
            </a:r>
            <a:endParaRPr lang="en-US" sz="950" dirty="0"/>
          </a:p>
        </p:txBody>
      </p:sp>
      <p:sp>
        <p:nvSpPr>
          <p:cNvPr id="44" name="Shape 35"/>
          <p:cNvSpPr/>
          <p:nvPr/>
        </p:nvSpPr>
        <p:spPr>
          <a:xfrm>
            <a:off x="1783080" y="4425696"/>
            <a:ext cx="6949440" cy="438912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5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01952" y="4517136"/>
            <a:ext cx="256032" cy="256032"/>
          </a:xfrm>
          <a:prstGeom prst="rect">
            <a:avLst/>
          </a:prstGeom>
        </p:spPr>
      </p:pic>
      <p:sp>
        <p:nvSpPr>
          <p:cNvPr id="46" name="Text 36"/>
          <p:cNvSpPr/>
          <p:nvPr/>
        </p:nvSpPr>
        <p:spPr>
          <a:xfrm>
            <a:off x="2286000" y="444398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0B981"/>
                </a:solidFill>
              </a:rPr>
              <a:t>Module 5 — Automation</a:t>
            </a:r>
            <a:endParaRPr lang="en-US" sz="1150" dirty="0"/>
          </a:p>
        </p:txBody>
      </p:sp>
      <p:sp>
        <p:nvSpPr>
          <p:cNvPr id="47" name="Text 37"/>
          <p:cNvSpPr/>
          <p:nvPr/>
        </p:nvSpPr>
        <p:spPr>
          <a:xfrm>
            <a:off x="2286000" y="4645152"/>
            <a:ext cx="6309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n8n workflows + Claude Code: automate campaigns, blogs, reporting</a:t>
            </a:r>
            <a:endParaRPr lang="en-US" sz="950" dirty="0"/>
          </a:p>
        </p:txBody>
      </p:sp>
      <p:sp>
        <p:nvSpPr>
          <p:cNvPr id="48" name="Shape 3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39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Agenda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5 — N8N AUTOMATION WORKFLOWS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5 Automation Workflows to Build This Week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475488" cy="62179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170432"/>
            <a:ext cx="4754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W1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804672" y="1170432"/>
            <a:ext cx="8229600" cy="621792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896112" y="1261872"/>
            <a:ext cx="438912" cy="438912"/>
          </a:xfrm>
          <a:prstGeom prst="ellipse">
            <a:avLst/>
          </a:prstGeom>
          <a:solidFill>
            <a:srgbClr val="0EA5E9">
              <a:alpha val="6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408" y="1335024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426464" y="1225296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A5E9"/>
                </a:solidFill>
              </a:rPr>
              <a:t>Auto Blog Publisher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1426464" y="14630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Trigger → ChatGPT topic → Claude writes → Gemini image → WordPress + LinkedIn + Medium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5532120" y="1225296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0EA5E9">
              <a:alpha val="45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532120" y="122529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Trigger</a:t>
            </a:r>
            <a:endParaRPr lang="en-US" sz="650" dirty="0"/>
          </a:p>
        </p:txBody>
      </p:sp>
      <p:sp>
        <p:nvSpPr>
          <p:cNvPr id="14" name="Shape 11"/>
          <p:cNvSpPr/>
          <p:nvPr/>
        </p:nvSpPr>
        <p:spPr>
          <a:xfrm>
            <a:off x="6227064" y="1225296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0EA5E9">
              <a:alpha val="45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6227064" y="122529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ChatGPT</a:t>
            </a:r>
            <a:endParaRPr lang="en-US" sz="650" dirty="0"/>
          </a:p>
        </p:txBody>
      </p:sp>
      <p:sp>
        <p:nvSpPr>
          <p:cNvPr id="16" name="Shape 13"/>
          <p:cNvSpPr/>
          <p:nvPr/>
        </p:nvSpPr>
        <p:spPr>
          <a:xfrm>
            <a:off x="6922008" y="1225296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0EA5E9">
              <a:alpha val="45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922008" y="122529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Claude</a:t>
            </a:r>
            <a:endParaRPr lang="en-US" sz="650" dirty="0"/>
          </a:p>
        </p:txBody>
      </p:sp>
      <p:sp>
        <p:nvSpPr>
          <p:cNvPr id="18" name="Shape 15"/>
          <p:cNvSpPr/>
          <p:nvPr/>
        </p:nvSpPr>
        <p:spPr>
          <a:xfrm>
            <a:off x="7616952" y="1225296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0EA5E9">
              <a:alpha val="45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7616952" y="122529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Gemini</a:t>
            </a:r>
            <a:endParaRPr lang="en-US" sz="650" dirty="0"/>
          </a:p>
        </p:txBody>
      </p:sp>
      <p:sp>
        <p:nvSpPr>
          <p:cNvPr id="20" name="Shape 17"/>
          <p:cNvSpPr/>
          <p:nvPr/>
        </p:nvSpPr>
        <p:spPr>
          <a:xfrm>
            <a:off x="8311896" y="1225296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0EA5E9">
              <a:alpha val="45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8311896" y="122529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WordPress</a:t>
            </a:r>
            <a:endParaRPr lang="en-US" sz="650" dirty="0"/>
          </a:p>
        </p:txBody>
      </p:sp>
      <p:sp>
        <p:nvSpPr>
          <p:cNvPr id="22" name="Shape 19"/>
          <p:cNvSpPr/>
          <p:nvPr/>
        </p:nvSpPr>
        <p:spPr>
          <a:xfrm>
            <a:off x="274320" y="1929384"/>
            <a:ext cx="475488" cy="62179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274320" y="1929384"/>
            <a:ext cx="4754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W2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804672" y="1929384"/>
            <a:ext cx="8229600" cy="62179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896112" y="2020824"/>
            <a:ext cx="438912" cy="438912"/>
          </a:xfrm>
          <a:prstGeom prst="ellipse">
            <a:avLst/>
          </a:prstGeom>
          <a:solidFill>
            <a:srgbClr val="F97316">
              <a:alpha val="6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408" y="2093976"/>
            <a:ext cx="274320" cy="274320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1426464" y="1984248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Lead Capture → CRM → Ad Audience</a:t>
            </a:r>
            <a:endParaRPr lang="en-US" sz="1150" dirty="0"/>
          </a:p>
        </p:txBody>
      </p:sp>
      <p:sp>
        <p:nvSpPr>
          <p:cNvPr id="28" name="Text 24"/>
          <p:cNvSpPr/>
          <p:nvPr/>
        </p:nvSpPr>
        <p:spPr>
          <a:xfrm>
            <a:off x="1426464" y="222199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Facebook Lead Ad → n8n captures → HubSpot/Mailchimp → Custom audience Meta &amp; Google</a:t>
            </a:r>
            <a:endParaRPr lang="en-US" sz="900" dirty="0"/>
          </a:p>
        </p:txBody>
      </p:sp>
      <p:sp>
        <p:nvSpPr>
          <p:cNvPr id="29" name="Shape 25"/>
          <p:cNvSpPr/>
          <p:nvPr/>
        </p:nvSpPr>
        <p:spPr>
          <a:xfrm>
            <a:off x="5532120" y="1984248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97316">
              <a:alpha val="45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6"/>
          <p:cNvSpPr/>
          <p:nvPr/>
        </p:nvSpPr>
        <p:spPr>
          <a:xfrm>
            <a:off x="5532120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Meta Lead</a:t>
            </a:r>
            <a:endParaRPr lang="en-US" sz="650" dirty="0"/>
          </a:p>
        </p:txBody>
      </p:sp>
      <p:sp>
        <p:nvSpPr>
          <p:cNvPr id="31" name="Shape 27"/>
          <p:cNvSpPr/>
          <p:nvPr/>
        </p:nvSpPr>
        <p:spPr>
          <a:xfrm>
            <a:off x="6227064" y="1984248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97316">
              <a:alpha val="45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8"/>
          <p:cNvSpPr/>
          <p:nvPr/>
        </p:nvSpPr>
        <p:spPr>
          <a:xfrm>
            <a:off x="6227064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n8n Webhook</a:t>
            </a:r>
            <a:endParaRPr lang="en-US" sz="650" dirty="0"/>
          </a:p>
        </p:txBody>
      </p:sp>
      <p:sp>
        <p:nvSpPr>
          <p:cNvPr id="33" name="Shape 29"/>
          <p:cNvSpPr/>
          <p:nvPr/>
        </p:nvSpPr>
        <p:spPr>
          <a:xfrm>
            <a:off x="6922008" y="1984248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97316">
              <a:alpha val="45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0"/>
          <p:cNvSpPr/>
          <p:nvPr/>
        </p:nvSpPr>
        <p:spPr>
          <a:xfrm>
            <a:off x="6922008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HubSpot CRM</a:t>
            </a:r>
            <a:endParaRPr lang="en-US" sz="650" dirty="0"/>
          </a:p>
        </p:txBody>
      </p:sp>
      <p:sp>
        <p:nvSpPr>
          <p:cNvPr id="35" name="Shape 31"/>
          <p:cNvSpPr/>
          <p:nvPr/>
        </p:nvSpPr>
        <p:spPr>
          <a:xfrm>
            <a:off x="7616952" y="1984248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97316">
              <a:alpha val="45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2"/>
          <p:cNvSpPr/>
          <p:nvPr/>
        </p:nvSpPr>
        <p:spPr>
          <a:xfrm>
            <a:off x="7616952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Meta Audience</a:t>
            </a:r>
            <a:endParaRPr lang="en-US" sz="650" dirty="0"/>
          </a:p>
        </p:txBody>
      </p:sp>
      <p:sp>
        <p:nvSpPr>
          <p:cNvPr id="37" name="Shape 33"/>
          <p:cNvSpPr/>
          <p:nvPr/>
        </p:nvSpPr>
        <p:spPr>
          <a:xfrm>
            <a:off x="8311896" y="1984248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97316">
              <a:alpha val="45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4"/>
          <p:cNvSpPr/>
          <p:nvPr/>
        </p:nvSpPr>
        <p:spPr>
          <a:xfrm>
            <a:off x="8311896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Google Ads</a:t>
            </a:r>
            <a:endParaRPr lang="en-US" sz="650" dirty="0"/>
          </a:p>
        </p:txBody>
      </p:sp>
      <p:sp>
        <p:nvSpPr>
          <p:cNvPr id="39" name="Shape 35"/>
          <p:cNvSpPr/>
          <p:nvPr/>
        </p:nvSpPr>
        <p:spPr>
          <a:xfrm>
            <a:off x="274320" y="2688336"/>
            <a:ext cx="475488" cy="62179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6"/>
          <p:cNvSpPr/>
          <p:nvPr/>
        </p:nvSpPr>
        <p:spPr>
          <a:xfrm>
            <a:off x="274320" y="2688336"/>
            <a:ext cx="4754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W3</a:t>
            </a:r>
            <a:endParaRPr lang="en-US" sz="1100" dirty="0"/>
          </a:p>
        </p:txBody>
      </p:sp>
      <p:sp>
        <p:nvSpPr>
          <p:cNvPr id="41" name="Shape 37"/>
          <p:cNvSpPr/>
          <p:nvPr/>
        </p:nvSpPr>
        <p:spPr>
          <a:xfrm>
            <a:off x="804672" y="2688336"/>
            <a:ext cx="8229600" cy="621792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8"/>
          <p:cNvSpPr/>
          <p:nvPr/>
        </p:nvSpPr>
        <p:spPr>
          <a:xfrm>
            <a:off x="896112" y="2779776"/>
            <a:ext cx="438912" cy="438912"/>
          </a:xfrm>
          <a:prstGeom prst="ellipse">
            <a:avLst/>
          </a:prstGeom>
          <a:solidFill>
            <a:srgbClr val="8B5CF6">
              <a:alpha val="6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8408" y="2852928"/>
            <a:ext cx="274320" cy="274320"/>
          </a:xfrm>
          <a:prstGeom prst="rect">
            <a:avLst/>
          </a:prstGeom>
        </p:spPr>
      </p:pic>
      <p:sp>
        <p:nvSpPr>
          <p:cNvPr id="44" name="Text 39"/>
          <p:cNvSpPr/>
          <p:nvPr/>
        </p:nvSpPr>
        <p:spPr>
          <a:xfrm>
            <a:off x="1426464" y="274320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Weekly SEO Report</a:t>
            </a:r>
            <a:endParaRPr lang="en-US" sz="1150" dirty="0"/>
          </a:p>
        </p:txBody>
      </p:sp>
      <p:sp>
        <p:nvSpPr>
          <p:cNvPr id="45" name="Text 40"/>
          <p:cNvSpPr/>
          <p:nvPr/>
        </p:nvSpPr>
        <p:spPr>
          <a:xfrm>
            <a:off x="1426464" y="2980944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Google Search Console → Ahrefs API → Claude analyzes → Slack/Email report with action items</a:t>
            </a:r>
            <a:endParaRPr lang="en-US" sz="900" dirty="0"/>
          </a:p>
        </p:txBody>
      </p:sp>
      <p:sp>
        <p:nvSpPr>
          <p:cNvPr id="46" name="Shape 41"/>
          <p:cNvSpPr/>
          <p:nvPr/>
        </p:nvSpPr>
        <p:spPr>
          <a:xfrm>
            <a:off x="5532120" y="2743200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8B5CF6">
              <a:alpha val="45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2"/>
          <p:cNvSpPr/>
          <p:nvPr/>
        </p:nvSpPr>
        <p:spPr>
          <a:xfrm>
            <a:off x="5532120" y="274320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GSC API</a:t>
            </a:r>
            <a:endParaRPr lang="en-US" sz="650" dirty="0"/>
          </a:p>
        </p:txBody>
      </p:sp>
      <p:sp>
        <p:nvSpPr>
          <p:cNvPr id="48" name="Shape 43"/>
          <p:cNvSpPr/>
          <p:nvPr/>
        </p:nvSpPr>
        <p:spPr>
          <a:xfrm>
            <a:off x="6227064" y="2743200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8B5CF6">
              <a:alpha val="45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4"/>
          <p:cNvSpPr/>
          <p:nvPr/>
        </p:nvSpPr>
        <p:spPr>
          <a:xfrm>
            <a:off x="6227064" y="274320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Ahrefs API</a:t>
            </a:r>
            <a:endParaRPr lang="en-US" sz="650" dirty="0"/>
          </a:p>
        </p:txBody>
      </p:sp>
      <p:sp>
        <p:nvSpPr>
          <p:cNvPr id="50" name="Shape 45"/>
          <p:cNvSpPr/>
          <p:nvPr/>
        </p:nvSpPr>
        <p:spPr>
          <a:xfrm>
            <a:off x="6922008" y="2743200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8B5CF6">
              <a:alpha val="45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6"/>
          <p:cNvSpPr/>
          <p:nvPr/>
        </p:nvSpPr>
        <p:spPr>
          <a:xfrm>
            <a:off x="6922008" y="274320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Claude Analysis</a:t>
            </a:r>
            <a:endParaRPr lang="en-US" sz="650" dirty="0"/>
          </a:p>
        </p:txBody>
      </p:sp>
      <p:sp>
        <p:nvSpPr>
          <p:cNvPr id="52" name="Shape 47"/>
          <p:cNvSpPr/>
          <p:nvPr/>
        </p:nvSpPr>
        <p:spPr>
          <a:xfrm>
            <a:off x="7616952" y="2743200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8B5CF6">
              <a:alpha val="45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48"/>
          <p:cNvSpPr/>
          <p:nvPr/>
        </p:nvSpPr>
        <p:spPr>
          <a:xfrm>
            <a:off x="7616952" y="274320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Slack/Email</a:t>
            </a:r>
            <a:endParaRPr lang="en-US" sz="650" dirty="0"/>
          </a:p>
        </p:txBody>
      </p:sp>
      <p:sp>
        <p:nvSpPr>
          <p:cNvPr id="54" name="Shape 49"/>
          <p:cNvSpPr/>
          <p:nvPr/>
        </p:nvSpPr>
        <p:spPr>
          <a:xfrm>
            <a:off x="274320" y="3447288"/>
            <a:ext cx="475488" cy="621792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0"/>
          <p:cNvSpPr/>
          <p:nvPr/>
        </p:nvSpPr>
        <p:spPr>
          <a:xfrm>
            <a:off x="274320" y="3447288"/>
            <a:ext cx="4754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W4</a:t>
            </a:r>
            <a:endParaRPr lang="en-US" sz="1100" dirty="0"/>
          </a:p>
        </p:txBody>
      </p:sp>
      <p:sp>
        <p:nvSpPr>
          <p:cNvPr id="56" name="Shape 51"/>
          <p:cNvSpPr/>
          <p:nvPr/>
        </p:nvSpPr>
        <p:spPr>
          <a:xfrm>
            <a:off x="804672" y="3447288"/>
            <a:ext cx="8229600" cy="621792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7" name="Shape 52"/>
          <p:cNvSpPr/>
          <p:nvPr/>
        </p:nvSpPr>
        <p:spPr>
          <a:xfrm>
            <a:off x="896112" y="3538728"/>
            <a:ext cx="438912" cy="438912"/>
          </a:xfrm>
          <a:prstGeom prst="ellipse">
            <a:avLst/>
          </a:prstGeom>
          <a:solidFill>
            <a:srgbClr val="EC4899">
              <a:alpha val="6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8408" y="3611880"/>
            <a:ext cx="274320" cy="274320"/>
          </a:xfrm>
          <a:prstGeom prst="rect">
            <a:avLst/>
          </a:prstGeom>
        </p:spPr>
      </p:pic>
      <p:sp>
        <p:nvSpPr>
          <p:cNvPr id="59" name="Text 53"/>
          <p:cNvSpPr/>
          <p:nvPr/>
        </p:nvSpPr>
        <p:spPr>
          <a:xfrm>
            <a:off x="1426464" y="350215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C4899"/>
                </a:solidFill>
              </a:rPr>
              <a:t>Ad Performance Alerts</a:t>
            </a:r>
            <a:endParaRPr lang="en-US" sz="1150" dirty="0"/>
          </a:p>
        </p:txBody>
      </p:sp>
      <p:sp>
        <p:nvSpPr>
          <p:cNvPr id="60" name="Text 54"/>
          <p:cNvSpPr/>
          <p:nvPr/>
        </p:nvSpPr>
        <p:spPr>
          <a:xfrm>
            <a:off x="1426464" y="3739896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Google Ads API → Check CPA/ROAS daily → Claude optimization advice → Telegram/Slack alerts</a:t>
            </a:r>
            <a:endParaRPr lang="en-US" sz="900" dirty="0"/>
          </a:p>
        </p:txBody>
      </p:sp>
      <p:sp>
        <p:nvSpPr>
          <p:cNvPr id="61" name="Shape 55"/>
          <p:cNvSpPr/>
          <p:nvPr/>
        </p:nvSpPr>
        <p:spPr>
          <a:xfrm>
            <a:off x="5532120" y="3502152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EC4899">
              <a:alpha val="45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56"/>
          <p:cNvSpPr/>
          <p:nvPr/>
        </p:nvSpPr>
        <p:spPr>
          <a:xfrm>
            <a:off x="5532120" y="35021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Google Ads API</a:t>
            </a:r>
            <a:endParaRPr lang="en-US" sz="650" dirty="0"/>
          </a:p>
        </p:txBody>
      </p:sp>
      <p:sp>
        <p:nvSpPr>
          <p:cNvPr id="63" name="Shape 57"/>
          <p:cNvSpPr/>
          <p:nvPr/>
        </p:nvSpPr>
        <p:spPr>
          <a:xfrm>
            <a:off x="6227064" y="3502152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EC4899">
              <a:alpha val="45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58"/>
          <p:cNvSpPr/>
          <p:nvPr/>
        </p:nvSpPr>
        <p:spPr>
          <a:xfrm>
            <a:off x="6227064" y="35021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Performance Check</a:t>
            </a:r>
            <a:endParaRPr lang="en-US" sz="650" dirty="0"/>
          </a:p>
        </p:txBody>
      </p:sp>
      <p:sp>
        <p:nvSpPr>
          <p:cNvPr id="65" name="Shape 59"/>
          <p:cNvSpPr/>
          <p:nvPr/>
        </p:nvSpPr>
        <p:spPr>
          <a:xfrm>
            <a:off x="6922008" y="3502152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EC4899">
              <a:alpha val="45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0"/>
          <p:cNvSpPr/>
          <p:nvPr/>
        </p:nvSpPr>
        <p:spPr>
          <a:xfrm>
            <a:off x="6922008" y="35021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Claude Advice</a:t>
            </a:r>
            <a:endParaRPr lang="en-US" sz="650" dirty="0"/>
          </a:p>
        </p:txBody>
      </p:sp>
      <p:sp>
        <p:nvSpPr>
          <p:cNvPr id="67" name="Shape 61"/>
          <p:cNvSpPr/>
          <p:nvPr/>
        </p:nvSpPr>
        <p:spPr>
          <a:xfrm>
            <a:off x="7616952" y="3502152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EC4899">
              <a:alpha val="45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2"/>
          <p:cNvSpPr/>
          <p:nvPr/>
        </p:nvSpPr>
        <p:spPr>
          <a:xfrm>
            <a:off x="7616952" y="35021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Telegram Alert</a:t>
            </a:r>
            <a:endParaRPr lang="en-US" sz="650" dirty="0"/>
          </a:p>
        </p:txBody>
      </p:sp>
      <p:sp>
        <p:nvSpPr>
          <p:cNvPr id="69" name="Shape 63"/>
          <p:cNvSpPr/>
          <p:nvPr/>
        </p:nvSpPr>
        <p:spPr>
          <a:xfrm>
            <a:off x="274320" y="4206240"/>
            <a:ext cx="475488" cy="621792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4"/>
          <p:cNvSpPr/>
          <p:nvPr/>
        </p:nvSpPr>
        <p:spPr>
          <a:xfrm>
            <a:off x="274320" y="4206240"/>
            <a:ext cx="47548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W5</a:t>
            </a:r>
            <a:endParaRPr lang="en-US" sz="1100" dirty="0"/>
          </a:p>
        </p:txBody>
      </p:sp>
      <p:sp>
        <p:nvSpPr>
          <p:cNvPr id="71" name="Shape 65"/>
          <p:cNvSpPr/>
          <p:nvPr/>
        </p:nvSpPr>
        <p:spPr>
          <a:xfrm>
            <a:off x="804672" y="4206240"/>
            <a:ext cx="8229600" cy="621792"/>
          </a:xfrm>
          <a:prstGeom prst="rect">
            <a:avLst/>
          </a:prstGeom>
          <a:solidFill>
            <a:srgbClr val="162032"/>
          </a:solidFill>
          <a:ln w="12700">
            <a:solidFill>
              <a:srgbClr val="FBBF24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2" name="Shape 66"/>
          <p:cNvSpPr/>
          <p:nvPr/>
        </p:nvSpPr>
        <p:spPr>
          <a:xfrm>
            <a:off x="896112" y="4297680"/>
            <a:ext cx="438912" cy="438912"/>
          </a:xfrm>
          <a:prstGeom prst="ellipse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8408" y="4370832"/>
            <a:ext cx="274320" cy="274320"/>
          </a:xfrm>
          <a:prstGeom prst="rect">
            <a:avLst/>
          </a:prstGeom>
        </p:spPr>
      </p:pic>
      <p:sp>
        <p:nvSpPr>
          <p:cNvPr id="74" name="Text 67"/>
          <p:cNvSpPr/>
          <p:nvPr/>
        </p:nvSpPr>
        <p:spPr>
          <a:xfrm>
            <a:off x="1426464" y="4261104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BBF24"/>
                </a:solidFill>
              </a:rPr>
              <a:t>Social Content Calendar</a:t>
            </a:r>
            <a:endParaRPr lang="en-US" sz="1150" dirty="0"/>
          </a:p>
        </p:txBody>
      </p:sp>
      <p:sp>
        <p:nvSpPr>
          <p:cNvPr id="75" name="Text 68"/>
          <p:cNvSpPr/>
          <p:nvPr/>
        </p:nvSpPr>
        <p:spPr>
          <a:xfrm>
            <a:off x="1426464" y="449884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ChatGPT generates 30-day plan → Claude writes posts → Buffer/Later schedules → Analytics tracks</a:t>
            </a:r>
            <a:endParaRPr lang="en-US" sz="900" dirty="0"/>
          </a:p>
        </p:txBody>
      </p:sp>
      <p:sp>
        <p:nvSpPr>
          <p:cNvPr id="76" name="Shape 69"/>
          <p:cNvSpPr/>
          <p:nvPr/>
        </p:nvSpPr>
        <p:spPr>
          <a:xfrm>
            <a:off x="5532120" y="4261104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BBF24">
              <a:alpha val="45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0"/>
          <p:cNvSpPr/>
          <p:nvPr/>
        </p:nvSpPr>
        <p:spPr>
          <a:xfrm>
            <a:off x="5532120" y="426110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ChatGPT Plan</a:t>
            </a:r>
            <a:endParaRPr lang="en-US" sz="650" dirty="0"/>
          </a:p>
        </p:txBody>
      </p:sp>
      <p:sp>
        <p:nvSpPr>
          <p:cNvPr id="78" name="Shape 71"/>
          <p:cNvSpPr/>
          <p:nvPr/>
        </p:nvSpPr>
        <p:spPr>
          <a:xfrm>
            <a:off x="6227064" y="4261104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BBF24">
              <a:alpha val="45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2"/>
          <p:cNvSpPr/>
          <p:nvPr/>
        </p:nvSpPr>
        <p:spPr>
          <a:xfrm>
            <a:off x="6227064" y="426110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Claude Copy</a:t>
            </a:r>
            <a:endParaRPr lang="en-US" sz="650" dirty="0"/>
          </a:p>
        </p:txBody>
      </p:sp>
      <p:sp>
        <p:nvSpPr>
          <p:cNvPr id="80" name="Shape 73"/>
          <p:cNvSpPr/>
          <p:nvPr/>
        </p:nvSpPr>
        <p:spPr>
          <a:xfrm>
            <a:off x="6922008" y="4261104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BBF24">
              <a:alpha val="45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4"/>
          <p:cNvSpPr/>
          <p:nvPr/>
        </p:nvSpPr>
        <p:spPr>
          <a:xfrm>
            <a:off x="6922008" y="426110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Buffer Schedule</a:t>
            </a:r>
            <a:endParaRPr lang="en-US" sz="650" dirty="0"/>
          </a:p>
        </p:txBody>
      </p:sp>
      <p:sp>
        <p:nvSpPr>
          <p:cNvPr id="82" name="Shape 75"/>
          <p:cNvSpPr/>
          <p:nvPr/>
        </p:nvSpPr>
        <p:spPr>
          <a:xfrm>
            <a:off x="7616952" y="4261104"/>
            <a:ext cx="640080" cy="201168"/>
          </a:xfrm>
          <a:prstGeom prst="roundRect">
            <a:avLst>
              <a:gd name="adj" fmla="val 18182"/>
            </a:avLst>
          </a:prstGeom>
          <a:solidFill>
            <a:srgbClr val="FBBF24">
              <a:alpha val="45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Text 76"/>
          <p:cNvSpPr/>
          <p:nvPr/>
        </p:nvSpPr>
        <p:spPr>
          <a:xfrm>
            <a:off x="7616952" y="426110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dirty="0">
                <a:solidFill>
                  <a:srgbClr val="FFFFFF"/>
                </a:solidFill>
              </a:rPr>
              <a:t>Analytics</a:t>
            </a:r>
            <a:endParaRPr lang="en-US" sz="650" dirty="0"/>
          </a:p>
        </p:txBody>
      </p:sp>
      <p:sp>
        <p:nvSpPr>
          <p:cNvPr id="84" name="Shape 7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78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5: n8n Workflows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5 — CLAUDE CODE FOR MARKETING AUTOMATION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Use Claude Code to Build Marketing Scripts &amp; Pipelines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8595360" cy="685800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52144"/>
            <a:ext cx="530352" cy="530352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234440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05840" y="11338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C4899"/>
                </a:solidFill>
              </a:rPr>
              <a:t>What is Claude Code?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05840" y="1389888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Claude Code is an agentic coding assistant in your terminal/VS Code. It reads your files, writes code, runs commands, and builds complete automation systems — all from natural language.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274320" y="1938528"/>
            <a:ext cx="4206240" cy="1389888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65760" y="2029968"/>
            <a:ext cx="502920" cy="50292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112264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987552" y="202996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EA5E9"/>
                </a:solidFill>
              </a:rPr>
              <a:t>Bulk Blog Post Generator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411480" y="2322576"/>
            <a:ext cx="3931920" cy="896112"/>
          </a:xfrm>
          <a:prstGeom prst="rect">
            <a:avLst/>
          </a:prstGeom>
          <a:solidFill>
            <a:srgbClr val="0A1628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475488" y="2377440"/>
            <a:ext cx="380390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8BDF8"/>
                </a:solidFill>
              </a:rPr>
              <a:t>claude "Read keywords.csv. For each keyword, write a 1200-word SEO blog post using Claude API and save as .md in /posts"</a:t>
            </a:r>
            <a:endParaRPr lang="en-US" sz="800" dirty="0"/>
          </a:p>
        </p:txBody>
      </p:sp>
      <p:sp>
        <p:nvSpPr>
          <p:cNvPr id="16" name="Shape 12"/>
          <p:cNvSpPr/>
          <p:nvPr/>
        </p:nvSpPr>
        <p:spPr>
          <a:xfrm>
            <a:off x="4709160" y="1938528"/>
            <a:ext cx="4206240" cy="1389888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800600" y="2029968"/>
            <a:ext cx="502920" cy="50292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2040" y="2112264"/>
            <a:ext cx="320040" cy="3200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5422392" y="202996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Google Ads Report Formatter</a:t>
            </a:r>
            <a:endParaRPr lang="en-US" sz="1150" dirty="0"/>
          </a:p>
        </p:txBody>
      </p:sp>
      <p:sp>
        <p:nvSpPr>
          <p:cNvPr id="20" name="Shape 15"/>
          <p:cNvSpPr/>
          <p:nvPr/>
        </p:nvSpPr>
        <p:spPr>
          <a:xfrm>
            <a:off x="4846320" y="2322576"/>
            <a:ext cx="3931920" cy="896112"/>
          </a:xfrm>
          <a:prstGeom prst="rect">
            <a:avLst/>
          </a:prstGeom>
          <a:solidFill>
            <a:srgbClr val="0A1628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6"/>
          <p:cNvSpPr/>
          <p:nvPr/>
        </p:nvSpPr>
        <p:spPr>
          <a:xfrm>
            <a:off x="4910328" y="2377440"/>
            <a:ext cx="380390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8BDF8"/>
                </a:solidFill>
              </a:rPr>
              <a:t>claude "Pull last 30 days Google Ads data, format as executive summary using Claude, email to [address] via SendGrid"</a:t>
            </a:r>
            <a:endParaRPr lang="en-US" sz="800" dirty="0"/>
          </a:p>
        </p:txBody>
      </p:sp>
      <p:sp>
        <p:nvSpPr>
          <p:cNvPr id="22" name="Shape 17"/>
          <p:cNvSpPr/>
          <p:nvPr/>
        </p:nvSpPr>
        <p:spPr>
          <a:xfrm>
            <a:off x="274320" y="3447288"/>
            <a:ext cx="4206240" cy="1389888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365760" y="3538728"/>
            <a:ext cx="502920" cy="5029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621024"/>
            <a:ext cx="320040" cy="32004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987552" y="353872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8B5CF6"/>
                </a:solidFill>
              </a:rPr>
              <a:t>Meta Ad Copy Variants</a:t>
            </a:r>
            <a:endParaRPr lang="en-US" sz="1150" dirty="0"/>
          </a:p>
        </p:txBody>
      </p:sp>
      <p:sp>
        <p:nvSpPr>
          <p:cNvPr id="26" name="Shape 20"/>
          <p:cNvSpPr/>
          <p:nvPr/>
        </p:nvSpPr>
        <p:spPr>
          <a:xfrm>
            <a:off x="411480" y="3831336"/>
            <a:ext cx="3931920" cy="896112"/>
          </a:xfrm>
          <a:prstGeom prst="rect">
            <a:avLst/>
          </a:prstGeom>
          <a:solidFill>
            <a:srgbClr val="0A1628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1"/>
          <p:cNvSpPr/>
          <p:nvPr/>
        </p:nvSpPr>
        <p:spPr>
          <a:xfrm>
            <a:off x="475488" y="3886200"/>
            <a:ext cx="380390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8BDF8"/>
                </a:solidFill>
              </a:rPr>
              <a:t>claude "Read product descriptions from products.json. For each, generate 5 Facebook ad copy variants. Output to ad_copy.xlsx"</a:t>
            </a:r>
            <a:endParaRPr lang="en-US" sz="800" dirty="0"/>
          </a:p>
        </p:txBody>
      </p:sp>
      <p:sp>
        <p:nvSpPr>
          <p:cNvPr id="28" name="Shape 22"/>
          <p:cNvSpPr/>
          <p:nvPr/>
        </p:nvSpPr>
        <p:spPr>
          <a:xfrm>
            <a:off x="4709160" y="3447288"/>
            <a:ext cx="4206240" cy="13898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3"/>
          <p:cNvSpPr/>
          <p:nvPr/>
        </p:nvSpPr>
        <p:spPr>
          <a:xfrm>
            <a:off x="4800600" y="3538728"/>
            <a:ext cx="502920" cy="5029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2040" y="3621024"/>
            <a:ext cx="320040" cy="32004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5422392" y="353872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0B981"/>
                </a:solidFill>
              </a:rPr>
              <a:t>Auto LinkedIn Publisher</a:t>
            </a:r>
            <a:endParaRPr lang="en-US" sz="1150" dirty="0"/>
          </a:p>
        </p:txBody>
      </p:sp>
      <p:sp>
        <p:nvSpPr>
          <p:cNvPr id="32" name="Shape 25"/>
          <p:cNvSpPr/>
          <p:nvPr/>
        </p:nvSpPr>
        <p:spPr>
          <a:xfrm>
            <a:off x="4846320" y="3831336"/>
            <a:ext cx="3931920" cy="896112"/>
          </a:xfrm>
          <a:prstGeom prst="rect">
            <a:avLst/>
          </a:prstGeom>
          <a:solidFill>
            <a:srgbClr val="0A1628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6"/>
          <p:cNvSpPr/>
          <p:nvPr/>
        </p:nvSpPr>
        <p:spPr>
          <a:xfrm>
            <a:off x="4910328" y="3886200"/>
            <a:ext cx="380390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38BDF8"/>
                </a:solidFill>
              </a:rPr>
              <a:t>claude "Check /drafts for .md files. Format each as LinkedIn post, publish via LinkedIn API, log to published.csv"</a:t>
            </a:r>
            <a:endParaRPr lang="en-US" sz="800" dirty="0"/>
          </a:p>
        </p:txBody>
      </p:sp>
      <p:sp>
        <p:nvSpPr>
          <p:cNvPr id="34" name="Shape 2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28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5: Claude Code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0B981">
              <a:alpha val="8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7132320" y="640080"/>
            <a:ext cx="1828800" cy="1828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274320"/>
            <a:ext cx="201168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338328"/>
            <a:ext cx="256032" cy="25603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58368" y="274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LIVE EXERCISE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20040" y="80467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</a:rPr>
              <a:t>Exercise 5: Design Your Marketing Automation Blueprint</a:t>
            </a:r>
            <a:endParaRPr lang="en-US" sz="2100" dirty="0"/>
          </a:p>
        </p:txBody>
      </p:sp>
      <p:sp>
        <p:nvSpPr>
          <p:cNvPr id="8" name="Text 4"/>
          <p:cNvSpPr/>
          <p:nvPr/>
        </p:nvSpPr>
        <p:spPr>
          <a:xfrm>
            <a:off x="320040" y="135331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</a:rPr>
              <a:t>⏱ 12 Minutes  |  Plan your first n8n workflow + Claude Code script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274320" y="1737360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1856232"/>
            <a:ext cx="237744" cy="237744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13232" y="18288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1. Identify: What repetitive marketing task takes you the most time each week?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274320" y="2304288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242316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13232" y="239572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2. Map the workflow: Trigger → Process → Output (draw it, then share in chat)</a:t>
            </a:r>
            <a:endParaRPr lang="en-US" sz="1100" dirty="0"/>
          </a:p>
        </p:txBody>
      </p:sp>
      <p:sp>
        <p:nvSpPr>
          <p:cNvPr id="15" name="Shape 9"/>
          <p:cNvSpPr/>
          <p:nvPr/>
        </p:nvSpPr>
        <p:spPr>
          <a:xfrm>
            <a:off x="274320" y="2871216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2990088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13232" y="296265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3. List the tools/APIs needed: Which platforms need to connect?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274320" y="3438144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3557016"/>
            <a:ext cx="237744" cy="23774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13232" y="35295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4. Claude: Describe your workflow in plain English — get the n8n node sequence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274320" y="4005072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4048" y="4123944"/>
            <a:ext cx="237744" cy="23774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13232" y="409651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5. Claude Code: Write the natural language prompt to build your automation script</a:t>
            </a:r>
            <a:endParaRPr lang="en-US" sz="1100" dirty="0"/>
          </a:p>
        </p:txBody>
      </p:sp>
      <p:sp>
        <p:nvSpPr>
          <p:cNvPr id="24" name="Text 15"/>
          <p:cNvSpPr/>
          <p:nvPr/>
        </p:nvSpPr>
        <p:spPr>
          <a:xfrm>
            <a:off x="320040" y="4645152"/>
            <a:ext cx="8503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</a:rPr>
              <a:t>Share your automation idea — we'll build the n8n flow together! →</a:t>
            </a:r>
            <a:endParaRPr lang="en-US" sz="1000" dirty="0"/>
          </a:p>
        </p:txBody>
      </p:sp>
      <p:sp>
        <p:nvSpPr>
          <p:cNvPr id="25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5: Live Exercise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YOUR COMPLETE AI MARKETING SYSTEM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How All 5 Tools Work Together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383280" y="1920240"/>
            <a:ext cx="2377440" cy="1234440"/>
          </a:xfrm>
          <a:prstGeom prst="ellipse">
            <a:avLst/>
          </a:prstGeom>
          <a:solidFill>
            <a:srgbClr val="0EA5E9">
              <a:alpha val="75000"/>
            </a:srgbClr>
          </a:solidFill>
          <a:ln w="254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383280" y="1920240"/>
            <a:ext cx="237744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Your AI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Marketing Stack</a:t>
            </a:r>
            <a:endParaRPr lang="en-US" sz="13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112" y="1993392"/>
            <a:ext cx="420624" cy="420624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82880" y="1234440"/>
            <a:ext cx="1874520" cy="822960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182880" y="1234440"/>
            <a:ext cx="1874520" cy="822960"/>
          </a:xfrm>
          <a:prstGeom prst="rect">
            <a:avLst/>
          </a:prstGeom>
          <a:solidFill>
            <a:srgbClr val="F97316">
              <a:alpha val="60000"/>
            </a:srgbClr>
          </a:solidFill>
          <a:ln w="254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1453896"/>
            <a:ext cx="384048" cy="38404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731520" y="1234440"/>
            <a:ext cx="1280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ChatGPT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Strategy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7086600" y="1234440"/>
            <a:ext cx="1874520" cy="822960"/>
          </a:xfrm>
          <a:prstGeom prst="rect">
            <a:avLst/>
          </a:prstGeom>
          <a:solidFill>
            <a:srgbClr val="162032"/>
          </a:solidFill>
          <a:ln w="12700">
            <a:solidFill>
              <a:srgbClr val="38BDF8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7086600" y="1234440"/>
            <a:ext cx="1874520" cy="822960"/>
          </a:xfrm>
          <a:prstGeom prst="rect">
            <a:avLst/>
          </a:prstGeom>
          <a:solidFill>
            <a:srgbClr val="38BDF8">
              <a:alpha val="60000"/>
            </a:srgbClr>
          </a:solidFill>
          <a:ln w="254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96328" y="1453896"/>
            <a:ext cx="384048" cy="38404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635240" y="1234440"/>
            <a:ext cx="1280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Claude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Content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182880" y="2926080"/>
            <a:ext cx="1874520" cy="822960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182880" y="2926080"/>
            <a:ext cx="1874520" cy="822960"/>
          </a:xfrm>
          <a:prstGeom prst="rect">
            <a:avLst/>
          </a:prstGeom>
          <a:solidFill>
            <a:srgbClr val="10B981">
              <a:alpha val="60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608" y="3145536"/>
            <a:ext cx="384048" cy="38404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731520" y="2926080"/>
            <a:ext cx="1280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Gemini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Visuals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7086600" y="2926080"/>
            <a:ext cx="1874520" cy="82296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5"/>
          <p:cNvSpPr/>
          <p:nvPr/>
        </p:nvSpPr>
        <p:spPr>
          <a:xfrm>
            <a:off x="7086600" y="2926080"/>
            <a:ext cx="1874520" cy="822960"/>
          </a:xfrm>
          <a:prstGeom prst="rect">
            <a:avLst/>
          </a:prstGeom>
          <a:solidFill>
            <a:srgbClr val="8B5CF6">
              <a:alpha val="60000"/>
            </a:srgbClr>
          </a:solidFill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96328" y="3145536"/>
            <a:ext cx="384048" cy="38404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7635240" y="2926080"/>
            <a:ext cx="1280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n8n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Automation</a:t>
            </a:r>
            <a:endParaRPr lang="en-US" sz="1100" dirty="0"/>
          </a:p>
        </p:txBody>
      </p:sp>
      <p:sp>
        <p:nvSpPr>
          <p:cNvPr id="24" name="Shape 17"/>
          <p:cNvSpPr/>
          <p:nvPr/>
        </p:nvSpPr>
        <p:spPr>
          <a:xfrm>
            <a:off x="3383280" y="4133088"/>
            <a:ext cx="2377440" cy="713232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8"/>
          <p:cNvSpPr/>
          <p:nvPr/>
        </p:nvSpPr>
        <p:spPr>
          <a:xfrm>
            <a:off x="3383280" y="4133088"/>
            <a:ext cx="2377440" cy="713232"/>
          </a:xfrm>
          <a:prstGeom prst="rect">
            <a:avLst/>
          </a:prstGeom>
          <a:solidFill>
            <a:srgbClr val="EC4899">
              <a:alpha val="60000"/>
            </a:srgbClr>
          </a:solidFill>
          <a:ln w="254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6" name="Image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93008" y="4297680"/>
            <a:ext cx="384048" cy="38404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3931920" y="4133088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Claude Code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Dev Scripts</a:t>
            </a:r>
            <a:endParaRPr lang="en-US" sz="1100" dirty="0"/>
          </a:p>
        </p:txBody>
      </p:sp>
      <p:sp>
        <p:nvSpPr>
          <p:cNvPr id="28" name="Shape 20"/>
          <p:cNvSpPr/>
          <p:nvPr/>
        </p:nvSpPr>
        <p:spPr>
          <a:xfrm>
            <a:off x="2057400" y="1664208"/>
            <a:ext cx="1325880" cy="667512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1"/>
          <p:cNvSpPr/>
          <p:nvPr/>
        </p:nvSpPr>
        <p:spPr>
          <a:xfrm flipH="1">
            <a:off x="5769864" y="1664208"/>
            <a:ext cx="1316736" cy="667512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2"/>
          <p:cNvSpPr/>
          <p:nvPr/>
        </p:nvSpPr>
        <p:spPr>
          <a:xfrm flipV="1">
            <a:off x="2057400" y="2926080"/>
            <a:ext cx="1435608" cy="420624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3"/>
          <p:cNvSpPr/>
          <p:nvPr/>
        </p:nvSpPr>
        <p:spPr>
          <a:xfrm>
            <a:off x="7086600" y="3346704"/>
            <a:ext cx="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24"/>
          <p:cNvSpPr/>
          <p:nvPr/>
        </p:nvSpPr>
        <p:spPr>
          <a:xfrm>
            <a:off x="4572000" y="4846320"/>
            <a:ext cx="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2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6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Integrated AI System  •  Digital Synergy LLC</a:t>
            </a:r>
            <a:endParaRPr lang="en-US" sz="850" dirty="0"/>
          </a:p>
        </p:txBody>
      </p:sp>
      <p:sp>
        <p:nvSpPr>
          <p:cNvPr id="35" name="Shape 21">
            <a:extLst>
              <a:ext uri="{FF2B5EF4-FFF2-40B4-BE49-F238E27FC236}">
                <a16:creationId xmlns:a16="http://schemas.microsoft.com/office/drawing/2014/main" id="{A5B3AD67-A24F-3F29-2C07-BA92ED35B97F}"/>
              </a:ext>
            </a:extLst>
          </p:cNvPr>
          <p:cNvSpPr/>
          <p:nvPr/>
        </p:nvSpPr>
        <p:spPr>
          <a:xfrm flipH="1" flipV="1">
            <a:off x="5715000" y="2743200"/>
            <a:ext cx="1316736" cy="518160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22">
            <a:extLst>
              <a:ext uri="{FF2B5EF4-FFF2-40B4-BE49-F238E27FC236}">
                <a16:creationId xmlns:a16="http://schemas.microsoft.com/office/drawing/2014/main" id="{146B5EBF-BBCD-5CFE-0F96-581AE44F30FE}"/>
              </a:ext>
            </a:extLst>
          </p:cNvPr>
          <p:cNvSpPr/>
          <p:nvPr/>
        </p:nvSpPr>
        <p:spPr>
          <a:xfrm flipV="1">
            <a:off x="4489704" y="3246120"/>
            <a:ext cx="0" cy="798576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WORKSHOP WRAP-UP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Your Action Items — Starting Tomorrow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566928" cy="566928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056" y="1362456"/>
            <a:ext cx="402336" cy="40233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51560" y="12618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EA5E9"/>
                </a:solidFill>
              </a:rPr>
              <a:t>SEO/GEO Quick Win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3364992" y="1261872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0EA5E9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364992" y="1261872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1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1051560" y="1554480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Run ChatGPT keyword research for your top 3 pages. Rewrite meta descriptions with Claude. Add 1 FAQ block to homepage.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709160" y="1188720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800600" y="1280160"/>
            <a:ext cx="566928" cy="56692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896" y="1362456"/>
            <a:ext cx="402336" cy="40233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486400" y="12618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7316"/>
                </a:solidFill>
              </a:rPr>
              <a:t>Google Ads Audit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7799832" y="1261872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F97316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7799832" y="1261872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1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5486400" y="1554480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Use Claude to audit top 3 ad campaigns. Generate RSA headline variants. Enable Smart Bidding on 1 campaign.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274320" y="2450592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6"/>
          <p:cNvSpPr/>
          <p:nvPr/>
        </p:nvSpPr>
        <p:spPr>
          <a:xfrm>
            <a:off x="365760" y="2542032"/>
            <a:ext cx="566928" cy="566928"/>
          </a:xfrm>
          <a:prstGeom prst="ellipse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8056" y="2624328"/>
            <a:ext cx="402336" cy="402336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051560" y="252374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C4899"/>
                </a:solidFill>
              </a:rPr>
              <a:t>Meta Ad Creative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3364992" y="2523744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EC4899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3364992" y="2523744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2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1051560" y="2816352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Build buyer personas with ChatGPT. Create 5 ad hooks with Claude. Generate image prompts with Gemini. Test 2 creatives.</a:t>
            </a:r>
            <a:endParaRPr lang="en-US" sz="900" dirty="0"/>
          </a:p>
        </p:txBody>
      </p:sp>
      <p:sp>
        <p:nvSpPr>
          <p:cNvPr id="26" name="Shape 21"/>
          <p:cNvSpPr/>
          <p:nvPr/>
        </p:nvSpPr>
        <p:spPr>
          <a:xfrm>
            <a:off x="4709160" y="2450592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4800600" y="2542032"/>
            <a:ext cx="566928" cy="566928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2896" y="2624328"/>
            <a:ext cx="402336" cy="402336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486400" y="252374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8B5CF6"/>
                </a:solidFill>
              </a:rPr>
              <a:t>LinkedIn Presence</a:t>
            </a:r>
            <a:endParaRPr lang="en-US" sz="1200" dirty="0"/>
          </a:p>
        </p:txBody>
      </p:sp>
      <p:sp>
        <p:nvSpPr>
          <p:cNvPr id="30" name="Shape 24"/>
          <p:cNvSpPr/>
          <p:nvPr/>
        </p:nvSpPr>
        <p:spPr>
          <a:xfrm>
            <a:off x="7799832" y="2523744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8B5CF6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5"/>
          <p:cNvSpPr/>
          <p:nvPr/>
        </p:nvSpPr>
        <p:spPr>
          <a:xfrm>
            <a:off x="7799832" y="2523744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2</a:t>
            </a:r>
            <a:endParaRPr lang="en-US" sz="900" dirty="0"/>
          </a:p>
        </p:txBody>
      </p:sp>
      <p:sp>
        <p:nvSpPr>
          <p:cNvPr id="32" name="Text 26"/>
          <p:cNvSpPr/>
          <p:nvPr/>
        </p:nvSpPr>
        <p:spPr>
          <a:xfrm>
            <a:off x="5486400" y="2816352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Write 4 thought leadership posts with Claude. Schedule 1/week. Set up 1 LinkedIn Lead Gen Form campaign.</a:t>
            </a:r>
            <a:endParaRPr lang="en-US" sz="900" dirty="0"/>
          </a:p>
        </p:txBody>
      </p:sp>
      <p:sp>
        <p:nvSpPr>
          <p:cNvPr id="33" name="Shape 27"/>
          <p:cNvSpPr/>
          <p:nvPr/>
        </p:nvSpPr>
        <p:spPr>
          <a:xfrm>
            <a:off x="274320" y="3712464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28"/>
          <p:cNvSpPr/>
          <p:nvPr/>
        </p:nvSpPr>
        <p:spPr>
          <a:xfrm>
            <a:off x="365760" y="3803904"/>
            <a:ext cx="566928" cy="566928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056" y="3886200"/>
            <a:ext cx="402336" cy="402336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1051560" y="378561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0B981"/>
                </a:solidFill>
              </a:rPr>
              <a:t>First n8n Workflow</a:t>
            </a:r>
            <a:endParaRPr lang="en-US" sz="1200" dirty="0"/>
          </a:p>
        </p:txBody>
      </p:sp>
      <p:sp>
        <p:nvSpPr>
          <p:cNvPr id="37" name="Shape 30"/>
          <p:cNvSpPr/>
          <p:nvPr/>
        </p:nvSpPr>
        <p:spPr>
          <a:xfrm>
            <a:off x="3364992" y="3785616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10B981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1"/>
          <p:cNvSpPr/>
          <p:nvPr/>
        </p:nvSpPr>
        <p:spPr>
          <a:xfrm>
            <a:off x="3364992" y="3785616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3</a:t>
            </a:r>
            <a:endParaRPr lang="en-US" sz="900" dirty="0"/>
          </a:p>
        </p:txBody>
      </p:sp>
      <p:sp>
        <p:nvSpPr>
          <p:cNvPr id="39" name="Text 32"/>
          <p:cNvSpPr/>
          <p:nvPr/>
        </p:nvSpPr>
        <p:spPr>
          <a:xfrm>
            <a:off x="1051560" y="4078224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Install n8n (cloud or self-hosted). Build the Auto Blog Publisher workflow. Connect WordPress + LinkedIn.</a:t>
            </a:r>
            <a:endParaRPr lang="en-US" sz="900" dirty="0"/>
          </a:p>
        </p:txBody>
      </p:sp>
      <p:sp>
        <p:nvSpPr>
          <p:cNvPr id="40" name="Shape 33"/>
          <p:cNvSpPr/>
          <p:nvPr/>
        </p:nvSpPr>
        <p:spPr>
          <a:xfrm>
            <a:off x="4709160" y="3712464"/>
            <a:ext cx="4206240" cy="1133856"/>
          </a:xfrm>
          <a:prstGeom prst="rect">
            <a:avLst/>
          </a:prstGeom>
          <a:solidFill>
            <a:srgbClr val="162032"/>
          </a:solidFill>
          <a:ln w="12700">
            <a:solidFill>
              <a:srgbClr val="FBBF24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4"/>
          <p:cNvSpPr/>
          <p:nvPr/>
        </p:nvSpPr>
        <p:spPr>
          <a:xfrm>
            <a:off x="4800600" y="3803904"/>
            <a:ext cx="566928" cy="56692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2896" y="3886200"/>
            <a:ext cx="402336" cy="402336"/>
          </a:xfrm>
          <a:prstGeom prst="rect">
            <a:avLst/>
          </a:prstGeom>
        </p:spPr>
      </p:pic>
      <p:sp>
        <p:nvSpPr>
          <p:cNvPr id="43" name="Text 35"/>
          <p:cNvSpPr/>
          <p:nvPr/>
        </p:nvSpPr>
        <p:spPr>
          <a:xfrm>
            <a:off x="5486400" y="378561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BBF24"/>
                </a:solidFill>
              </a:rPr>
              <a:t>Claude Code Script</a:t>
            </a:r>
            <a:endParaRPr lang="en-US" sz="1200" dirty="0"/>
          </a:p>
        </p:txBody>
      </p:sp>
      <p:sp>
        <p:nvSpPr>
          <p:cNvPr id="44" name="Shape 36"/>
          <p:cNvSpPr/>
          <p:nvPr/>
        </p:nvSpPr>
        <p:spPr>
          <a:xfrm>
            <a:off x="7799832" y="3785616"/>
            <a:ext cx="1005840" cy="228600"/>
          </a:xfrm>
          <a:prstGeom prst="roundRect">
            <a:avLst>
              <a:gd name="adj" fmla="val 16000"/>
            </a:avLst>
          </a:prstGeom>
          <a:solidFill>
            <a:srgbClr val="FBBF24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37"/>
          <p:cNvSpPr/>
          <p:nvPr/>
        </p:nvSpPr>
        <p:spPr>
          <a:xfrm>
            <a:off x="7799832" y="3785616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Week 4</a:t>
            </a:r>
            <a:endParaRPr lang="en-US" sz="900" dirty="0"/>
          </a:p>
        </p:txBody>
      </p:sp>
      <p:sp>
        <p:nvSpPr>
          <p:cNvPr id="46" name="Text 38"/>
          <p:cNvSpPr/>
          <p:nvPr/>
        </p:nvSpPr>
        <p:spPr>
          <a:xfrm>
            <a:off x="5486400" y="4078224"/>
            <a:ext cx="4206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Install Claude Code in VS Code. Build 1 marketing script (batch ad copy, SEO report, or social scheduler).</a:t>
            </a:r>
            <a:endParaRPr lang="en-US" sz="900" dirty="0"/>
          </a:p>
        </p:txBody>
      </p:sp>
      <p:sp>
        <p:nvSpPr>
          <p:cNvPr id="47" name="Shape 3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0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Action Plan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RESOURCES &amp; LINKS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Everything You Need to Keep Going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4206240" cy="1719072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4206240" cy="384048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225296"/>
            <a:ext cx="310896" cy="31089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68096" y="11887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AI Tools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84048" y="162763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chat.openai.com — ChatGPT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384048" y="193852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claude.ai — Claude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384048" y="2249424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gemini.google.com — Gemini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384048" y="256032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code.claude.ai — Claude Code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4709160" y="1188720"/>
            <a:ext cx="4206240" cy="171907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709160" y="1188720"/>
            <a:ext cx="4206240" cy="38404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225296"/>
            <a:ext cx="310896" cy="31089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202936" y="11887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Automation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4818888" y="162763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n8n.io — n8n (self-hosted or cloud)</a:t>
            </a:r>
            <a:endParaRPr lang="en-US" sz="950" dirty="0"/>
          </a:p>
        </p:txBody>
      </p:sp>
      <p:sp>
        <p:nvSpPr>
          <p:cNvPr id="18" name="Text 14"/>
          <p:cNvSpPr/>
          <p:nvPr/>
        </p:nvSpPr>
        <p:spPr>
          <a:xfrm>
            <a:off x="4818888" y="193852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zapier.com — No-code alternative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4818888" y="2249424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make.com — Visual automation builder</a:t>
            </a:r>
            <a:endParaRPr lang="en-US" sz="950" dirty="0"/>
          </a:p>
        </p:txBody>
      </p:sp>
      <p:sp>
        <p:nvSpPr>
          <p:cNvPr id="20" name="Shape 16"/>
          <p:cNvSpPr/>
          <p:nvPr/>
        </p:nvSpPr>
        <p:spPr>
          <a:xfrm>
            <a:off x="274320" y="3063240"/>
            <a:ext cx="4206240" cy="1719072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1" name="Shape 17"/>
          <p:cNvSpPr/>
          <p:nvPr/>
        </p:nvSpPr>
        <p:spPr>
          <a:xfrm>
            <a:off x="274320" y="3063240"/>
            <a:ext cx="420624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760" y="3099816"/>
            <a:ext cx="310896" cy="310896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68096" y="3063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SEO / GEO Tools</a:t>
            </a:r>
            <a:endParaRPr lang="en-US" sz="1200" dirty="0"/>
          </a:p>
        </p:txBody>
      </p:sp>
      <p:sp>
        <p:nvSpPr>
          <p:cNvPr id="25" name="Text 20"/>
          <p:cNvSpPr/>
          <p:nvPr/>
        </p:nvSpPr>
        <p:spPr>
          <a:xfrm>
            <a:off x="384048" y="381304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semrush.com — SEO platform</a:t>
            </a:r>
            <a:endParaRPr lang="en-US" sz="950" dirty="0"/>
          </a:p>
        </p:txBody>
      </p:sp>
      <p:sp>
        <p:nvSpPr>
          <p:cNvPr id="26" name="Text 21"/>
          <p:cNvSpPr/>
          <p:nvPr/>
        </p:nvSpPr>
        <p:spPr>
          <a:xfrm>
            <a:off x="384048" y="4123944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ahrefs.com — Backlink analysis</a:t>
            </a:r>
            <a:endParaRPr lang="en-US" sz="950" dirty="0"/>
          </a:p>
        </p:txBody>
      </p:sp>
      <p:sp>
        <p:nvSpPr>
          <p:cNvPr id="27" name="Text 22"/>
          <p:cNvSpPr/>
          <p:nvPr/>
        </p:nvSpPr>
        <p:spPr>
          <a:xfrm>
            <a:off x="384048" y="443484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50" dirty="0">
                <a:solidFill>
                  <a:srgbClr val="CBD5E1"/>
                </a:solidFill>
              </a:rPr>
              <a:t>→ https://business.google.com/en-all/ad-tools/keyword-planner/ — Keyword Planner</a:t>
            </a:r>
            <a:endParaRPr lang="en-US" sz="950" dirty="0"/>
          </a:p>
        </p:txBody>
      </p:sp>
      <p:sp>
        <p:nvSpPr>
          <p:cNvPr id="28" name="Shape 23"/>
          <p:cNvSpPr/>
          <p:nvPr/>
        </p:nvSpPr>
        <p:spPr>
          <a:xfrm>
            <a:off x="4709160" y="3063240"/>
            <a:ext cx="4206240" cy="1719072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4709160" y="3063240"/>
            <a:ext cx="4206240" cy="3840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3099816"/>
            <a:ext cx="310896" cy="310896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202936" y="3063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Ad Platforms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4818888" y="3502152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ads.google.com — Google Ads</a:t>
            </a:r>
            <a:endParaRPr lang="en-US" sz="950" dirty="0"/>
          </a:p>
        </p:txBody>
      </p:sp>
      <p:sp>
        <p:nvSpPr>
          <p:cNvPr id="33" name="Text 27"/>
          <p:cNvSpPr/>
          <p:nvPr/>
        </p:nvSpPr>
        <p:spPr>
          <a:xfrm>
            <a:off x="4818888" y="3813048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business.facebook.com — Meta Ads Mgr</a:t>
            </a:r>
            <a:endParaRPr lang="en-US" sz="950" dirty="0"/>
          </a:p>
        </p:txBody>
      </p:sp>
      <p:sp>
        <p:nvSpPr>
          <p:cNvPr id="34" name="Text 28"/>
          <p:cNvSpPr/>
          <p:nvPr/>
        </p:nvSpPr>
        <p:spPr>
          <a:xfrm>
            <a:off x="4818888" y="4123944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→ linkedin.com/campaignmanager</a:t>
            </a:r>
            <a:endParaRPr lang="en-US" sz="950" dirty="0"/>
          </a:p>
        </p:txBody>
      </p:sp>
      <p:sp>
        <p:nvSpPr>
          <p:cNvPr id="35" name="Shape 2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0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Resources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64592" y="0"/>
            <a:ext cx="54864" cy="514350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30000"/>
          </a:blip>
          <a:stretch>
            <a:fillRect/>
          </a:stretch>
        </p:blipFill>
        <p:spPr>
          <a:xfrm>
            <a:off x="6858000" y="182880"/>
            <a:ext cx="2103120" cy="210312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02920" y="4773168"/>
            <a:ext cx="128016" cy="128016"/>
          </a:xfrm>
          <a:prstGeom prst="ellipse">
            <a:avLst/>
          </a:prstGeom>
          <a:solidFill>
            <a:srgbClr val="0EA5E9">
              <a:alpha val="5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1033272" y="4773168"/>
            <a:ext cx="128016" cy="128016"/>
          </a:xfrm>
          <a:prstGeom prst="ellipse">
            <a:avLst/>
          </a:prstGeom>
          <a:solidFill>
            <a:srgbClr val="F97316">
              <a:alpha val="5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1563624" y="4773168"/>
            <a:ext cx="128016" cy="128016"/>
          </a:xfrm>
          <a:prstGeom prst="ellipse">
            <a:avLst/>
          </a:prstGeom>
          <a:solidFill>
            <a:srgbClr val="10B981">
              <a:alpha val="5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2093976" y="4773168"/>
            <a:ext cx="128016" cy="128016"/>
          </a:xfrm>
          <a:prstGeom prst="ellipse">
            <a:avLst/>
          </a:prstGeom>
          <a:solidFill>
            <a:srgbClr val="8B5CF6">
              <a:alpha val="5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2624328" y="4773168"/>
            <a:ext cx="128016" cy="128016"/>
          </a:xfrm>
          <a:prstGeom prst="ellipse">
            <a:avLst/>
          </a:prstGeom>
          <a:solidFill>
            <a:srgbClr val="EC4899">
              <a:alpha val="5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154680" y="4773168"/>
            <a:ext cx="128016" cy="128016"/>
          </a:xfrm>
          <a:prstGeom prst="ellipse">
            <a:avLst/>
          </a:prstGeom>
          <a:solidFill>
            <a:srgbClr val="FBBF24">
              <a:alpha val="5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3685032" y="4773168"/>
            <a:ext cx="128016" cy="128016"/>
          </a:xfrm>
          <a:prstGeom prst="ellipse">
            <a:avLst/>
          </a:prstGeom>
          <a:solidFill>
            <a:srgbClr val="0EA5E9">
              <a:alpha val="5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215384" y="4773168"/>
            <a:ext cx="128016" cy="128016"/>
          </a:xfrm>
          <a:prstGeom prst="ellipse">
            <a:avLst/>
          </a:prstGeom>
          <a:solidFill>
            <a:srgbClr val="F97316">
              <a:alpha val="5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745736" y="4773168"/>
            <a:ext cx="128016" cy="128016"/>
          </a:xfrm>
          <a:prstGeom prst="ellipse">
            <a:avLst/>
          </a:prstGeom>
          <a:solidFill>
            <a:srgbClr val="10B981">
              <a:alpha val="5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5276088" y="4773168"/>
            <a:ext cx="128016" cy="128016"/>
          </a:xfrm>
          <a:prstGeom prst="ellipse">
            <a:avLst/>
          </a:prstGeom>
          <a:solidFill>
            <a:srgbClr val="8B5CF6">
              <a:alpha val="5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5806440" y="4773168"/>
            <a:ext cx="128016" cy="128016"/>
          </a:xfrm>
          <a:prstGeom prst="ellipse">
            <a:avLst/>
          </a:prstGeom>
          <a:solidFill>
            <a:srgbClr val="EC4899">
              <a:alpha val="5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6336792" y="4773168"/>
            <a:ext cx="128016" cy="128016"/>
          </a:xfrm>
          <a:prstGeom prst="ellipse">
            <a:avLst/>
          </a:prstGeom>
          <a:solidFill>
            <a:srgbClr val="FBBF24">
              <a:alpha val="50000"/>
            </a:srgbClr>
          </a:solidFill>
          <a:ln w="12700">
            <a:solidFill>
              <a:srgbClr val="FBBF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867144" y="4773168"/>
            <a:ext cx="128016" cy="128016"/>
          </a:xfrm>
          <a:prstGeom prst="ellipse">
            <a:avLst/>
          </a:prstGeom>
          <a:solidFill>
            <a:srgbClr val="0EA5E9">
              <a:alpha val="5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7397496" y="4773168"/>
            <a:ext cx="128016" cy="128016"/>
          </a:xfrm>
          <a:prstGeom prst="ellipse">
            <a:avLst/>
          </a:prstGeom>
          <a:solidFill>
            <a:srgbClr val="F97316">
              <a:alpha val="5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7927848" y="4773168"/>
            <a:ext cx="128016" cy="128016"/>
          </a:xfrm>
          <a:prstGeom prst="ellipse">
            <a:avLst/>
          </a:prstGeom>
          <a:solidFill>
            <a:srgbClr val="10B981">
              <a:alpha val="5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8458200" y="4773168"/>
            <a:ext cx="128016" cy="128016"/>
          </a:xfrm>
          <a:prstGeom prst="ellipse">
            <a:avLst/>
          </a:prstGeom>
          <a:solidFill>
            <a:srgbClr val="8B5CF6">
              <a:alpha val="5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02920" y="41148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kern="0" spc="400" dirty="0">
                <a:solidFill>
                  <a:srgbClr val="FFFFFF"/>
                </a:solidFill>
              </a:rPr>
              <a:t>THANK YOU!</a:t>
            </a:r>
            <a:endParaRPr lang="en-US" sz="5600" dirty="0"/>
          </a:p>
        </p:txBody>
      </p:sp>
      <p:sp>
        <p:nvSpPr>
          <p:cNvPr id="23" name="Text 20"/>
          <p:cNvSpPr/>
          <p:nvPr/>
        </p:nvSpPr>
        <p:spPr>
          <a:xfrm>
            <a:off x="502920" y="132588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8BDF8"/>
                </a:solidFill>
              </a:rPr>
              <a:t>You now have the AI marketing system to compete at any level.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502920" y="1755648"/>
            <a:ext cx="7772400" cy="182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502920" y="186537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EA5E9"/>
                </a:solidFill>
              </a:rPr>
              <a:t>Connect &amp; Continue Learning</a:t>
            </a:r>
            <a:endParaRPr lang="en-US" sz="13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267712"/>
            <a:ext cx="256032" cy="256032"/>
          </a:xfrm>
          <a:prstGeom prst="rect">
            <a:avLst/>
          </a:prstGeom>
        </p:spPr>
      </p:pic>
      <p:sp>
        <p:nvSpPr>
          <p:cNvPr id="27" name="Text 23"/>
          <p:cNvSpPr/>
          <p:nvPr/>
        </p:nvSpPr>
        <p:spPr>
          <a:xfrm>
            <a:off x="868680" y="226771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A5E9"/>
                </a:solidFill>
              </a:rPr>
              <a:t>Website:</a:t>
            </a:r>
            <a:endParaRPr lang="en-US" sz="1100" dirty="0"/>
          </a:p>
        </p:txBody>
      </p:sp>
      <p:sp>
        <p:nvSpPr>
          <p:cNvPr id="28" name="Text 24"/>
          <p:cNvSpPr/>
          <p:nvPr/>
        </p:nvSpPr>
        <p:spPr>
          <a:xfrm>
            <a:off x="1920240" y="2267712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digitalsynergy.ai</a:t>
            </a:r>
            <a:endParaRPr lang="en-US" sz="1100" dirty="0"/>
          </a:p>
        </p:txBody>
      </p:sp>
      <p:pic>
        <p:nvPicPr>
          <p:cNvPr id="2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2615184"/>
            <a:ext cx="256032" cy="256032"/>
          </a:xfrm>
          <a:prstGeom prst="rect">
            <a:avLst/>
          </a:prstGeom>
        </p:spPr>
      </p:pic>
      <p:sp>
        <p:nvSpPr>
          <p:cNvPr id="30" name="Text 25"/>
          <p:cNvSpPr/>
          <p:nvPr/>
        </p:nvSpPr>
        <p:spPr>
          <a:xfrm>
            <a:off x="868680" y="261518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A5E9"/>
                </a:solidFill>
              </a:rPr>
              <a:t>LinkedIn:</a:t>
            </a:r>
            <a:endParaRPr lang="en-US" sz="1100" dirty="0"/>
          </a:p>
        </p:txBody>
      </p:sp>
      <p:sp>
        <p:nvSpPr>
          <p:cNvPr id="31" name="Text 26"/>
          <p:cNvSpPr/>
          <p:nvPr/>
        </p:nvSpPr>
        <p:spPr>
          <a:xfrm>
            <a:off x="1920240" y="2615184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linkedin.com/in/johnyangdigital</a:t>
            </a:r>
            <a:endParaRPr lang="en-US" sz="1100" dirty="0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2962656"/>
            <a:ext cx="256032" cy="256032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868680" y="296265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A5E9"/>
                </a:solidFill>
              </a:rPr>
              <a:t>Email:</a:t>
            </a:r>
            <a:endParaRPr lang="en-US" sz="1100" dirty="0"/>
          </a:p>
        </p:txBody>
      </p:sp>
      <p:sp>
        <p:nvSpPr>
          <p:cNvPr id="34" name="Text 28"/>
          <p:cNvSpPr/>
          <p:nvPr/>
        </p:nvSpPr>
        <p:spPr>
          <a:xfrm>
            <a:off x="1920240" y="2962656"/>
            <a:ext cx="6583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</a:rPr>
              <a:t>john@digitalsynergy.ai</a:t>
            </a:r>
            <a:endParaRPr lang="en-US" sz="1100" dirty="0"/>
          </a:p>
        </p:txBody>
      </p:sp>
      <p:pic>
        <p:nvPicPr>
          <p:cNvPr id="3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3310128"/>
            <a:ext cx="256032" cy="256032"/>
          </a:xfrm>
          <a:prstGeom prst="rect">
            <a:avLst/>
          </a:prstGeom>
        </p:spPr>
      </p:pic>
      <p:sp>
        <p:nvSpPr>
          <p:cNvPr id="38" name="Shape 31"/>
          <p:cNvSpPr/>
          <p:nvPr/>
        </p:nvSpPr>
        <p:spPr>
          <a:xfrm>
            <a:off x="502920" y="3694176"/>
            <a:ext cx="7772400" cy="18288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2"/>
          <p:cNvSpPr/>
          <p:nvPr/>
        </p:nvSpPr>
        <p:spPr>
          <a:xfrm>
            <a:off x="502920" y="3803904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7316"/>
                </a:solidFill>
              </a:rPr>
              <a:t>Questions? Drop them in the Zoom chat now!</a:t>
            </a:r>
            <a:endParaRPr lang="en-US" sz="1200" dirty="0"/>
          </a:p>
        </p:txBody>
      </p:sp>
      <p:pic>
        <p:nvPicPr>
          <p:cNvPr id="1026" name="Picture 2" descr="Digital Synergy - AI Digital Marketing Agency logo">
            <a:extLst>
              <a:ext uri="{FF2B5EF4-FFF2-40B4-BE49-F238E27FC236}">
                <a16:creationId xmlns:a16="http://schemas.microsoft.com/office/drawing/2014/main" id="{895FEFF2-EC78-0687-CCD1-D5C2C9836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088" y="598888"/>
            <a:ext cx="2743371" cy="699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YOUR AI TOOLKIT FOR THIS WORKSHOP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5943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5 Tools, 1 Powerful System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788920" cy="1417320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54864" cy="14173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359152" y="1261872"/>
            <a:ext cx="512064" cy="512064"/>
          </a:xfrm>
          <a:prstGeom prst="ellipse">
            <a:avLst/>
          </a:prstGeom>
          <a:solidFill>
            <a:srgbClr val="F97316">
              <a:alpha val="7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2304" y="1335024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65760" y="12801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97316"/>
                </a:solidFill>
              </a:rPr>
              <a:t>ChatGPT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65760" y="157276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Strategy &amp; Campaign Architecture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365760" y="1773936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Build buyer personas, keyword strategy, campaign briefs, ad frameworks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365760" y="237744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97316"/>
                </a:solidFill>
              </a:rPr>
              <a:t>openai.com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3172968" y="1188720"/>
            <a:ext cx="2788920" cy="1417320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172968" y="1188720"/>
            <a:ext cx="54864" cy="14173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5303520" y="1261872"/>
            <a:ext cx="512064" cy="512064"/>
          </a:xfrm>
          <a:prstGeom prst="ellipse">
            <a:avLst/>
          </a:prstGeom>
          <a:solidFill>
            <a:srgbClr val="0EA5E9">
              <a:alpha val="7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6672" y="1335024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310128" y="12801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EA5E9"/>
                </a:solidFill>
              </a:rPr>
              <a:t>Claude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3310128" y="157276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Long-form Content &amp; Analysis</a:t>
            </a:r>
            <a:endParaRPr lang="en-US" sz="1050" dirty="0"/>
          </a:p>
        </p:txBody>
      </p:sp>
      <p:sp>
        <p:nvSpPr>
          <p:cNvPr id="19" name="Text 15"/>
          <p:cNvSpPr/>
          <p:nvPr/>
        </p:nvSpPr>
        <p:spPr>
          <a:xfrm>
            <a:off x="3310128" y="1773936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Blog writing, ad copy, SEO audits, GEO optimization, strategy docs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3310128" y="237744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EA5E9"/>
                </a:solidFill>
              </a:rPr>
              <a:t>claude.ai</a:t>
            </a:r>
            <a:endParaRPr lang="en-US" sz="800" dirty="0"/>
          </a:p>
        </p:txBody>
      </p:sp>
      <p:sp>
        <p:nvSpPr>
          <p:cNvPr id="21" name="Shape 17"/>
          <p:cNvSpPr/>
          <p:nvPr/>
        </p:nvSpPr>
        <p:spPr>
          <a:xfrm>
            <a:off x="6117336" y="1188720"/>
            <a:ext cx="2788920" cy="1417320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6117336" y="1188720"/>
            <a:ext cx="54864" cy="14173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8247888" y="1261872"/>
            <a:ext cx="512064" cy="512064"/>
          </a:xfrm>
          <a:prstGeom prst="ellipse">
            <a:avLst/>
          </a:prstGeom>
          <a:solidFill>
            <a:srgbClr val="10B981">
              <a:alpha val="7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21040" y="1335024"/>
            <a:ext cx="365760" cy="36576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6254496" y="128016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0B981"/>
                </a:solidFill>
              </a:rPr>
              <a:t>Gemini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6254496" y="157276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AI Image Generation</a:t>
            </a:r>
            <a:endParaRPr lang="en-US" sz="1050" dirty="0"/>
          </a:p>
        </p:txBody>
      </p:sp>
      <p:sp>
        <p:nvSpPr>
          <p:cNvPr id="27" name="Text 22"/>
          <p:cNvSpPr/>
          <p:nvPr/>
        </p:nvSpPr>
        <p:spPr>
          <a:xfrm>
            <a:off x="6254496" y="1773936"/>
            <a:ext cx="25603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Ad creatives, social visuals, SEO-optimized images, banners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6254496" y="237744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0B981"/>
                </a:solidFill>
              </a:rPr>
              <a:t>gemini.google.com</a:t>
            </a:r>
            <a:endParaRPr lang="en-US" sz="800" dirty="0"/>
          </a:p>
        </p:txBody>
      </p:sp>
      <p:sp>
        <p:nvSpPr>
          <p:cNvPr id="29" name="Shape 24"/>
          <p:cNvSpPr/>
          <p:nvPr/>
        </p:nvSpPr>
        <p:spPr>
          <a:xfrm>
            <a:off x="228600" y="2743200"/>
            <a:ext cx="4160520" cy="141732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5"/>
          <p:cNvSpPr/>
          <p:nvPr/>
        </p:nvSpPr>
        <p:spPr>
          <a:xfrm>
            <a:off x="228600" y="2743200"/>
            <a:ext cx="54864" cy="141732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6"/>
          <p:cNvSpPr/>
          <p:nvPr/>
        </p:nvSpPr>
        <p:spPr>
          <a:xfrm>
            <a:off x="3730752" y="2816352"/>
            <a:ext cx="512064" cy="512064"/>
          </a:xfrm>
          <a:prstGeom prst="ellipse">
            <a:avLst/>
          </a:prstGeom>
          <a:solidFill>
            <a:srgbClr val="8B5CF6">
              <a:alpha val="7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03904" y="2889504"/>
            <a:ext cx="365760" cy="365760"/>
          </a:xfrm>
          <a:prstGeom prst="rect">
            <a:avLst/>
          </a:prstGeom>
        </p:spPr>
      </p:pic>
      <p:sp>
        <p:nvSpPr>
          <p:cNvPr id="33" name="Text 27"/>
          <p:cNvSpPr/>
          <p:nvPr/>
        </p:nvSpPr>
        <p:spPr>
          <a:xfrm>
            <a:off x="365760" y="28346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8B5CF6"/>
                </a:solidFill>
              </a:rPr>
              <a:t>n8n</a:t>
            </a:r>
            <a:endParaRPr lang="en-US" sz="1400" dirty="0"/>
          </a:p>
        </p:txBody>
      </p:sp>
      <p:sp>
        <p:nvSpPr>
          <p:cNvPr id="34" name="Text 28"/>
          <p:cNvSpPr/>
          <p:nvPr/>
        </p:nvSpPr>
        <p:spPr>
          <a:xfrm>
            <a:off x="365760" y="312724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Workflow Automation</a:t>
            </a:r>
            <a:endParaRPr lang="en-US" sz="1050" dirty="0"/>
          </a:p>
        </p:txBody>
      </p:sp>
      <p:sp>
        <p:nvSpPr>
          <p:cNvPr id="35" name="Text 29"/>
          <p:cNvSpPr/>
          <p:nvPr/>
        </p:nvSpPr>
        <p:spPr>
          <a:xfrm>
            <a:off x="365760" y="332841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Connect ad platforms, auto-publish blogs, trigger campaigns, reporting</a:t>
            </a:r>
            <a:endParaRPr lang="en-US" sz="900" dirty="0"/>
          </a:p>
        </p:txBody>
      </p:sp>
      <p:sp>
        <p:nvSpPr>
          <p:cNvPr id="36" name="Text 30"/>
          <p:cNvSpPr/>
          <p:nvPr/>
        </p:nvSpPr>
        <p:spPr>
          <a:xfrm>
            <a:off x="365760" y="393192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B5CF6"/>
                </a:solidFill>
              </a:rPr>
              <a:t>n8n.io</a:t>
            </a:r>
            <a:endParaRPr lang="en-US" sz="800" dirty="0"/>
          </a:p>
        </p:txBody>
      </p:sp>
      <p:sp>
        <p:nvSpPr>
          <p:cNvPr id="37" name="Shape 31"/>
          <p:cNvSpPr/>
          <p:nvPr/>
        </p:nvSpPr>
        <p:spPr>
          <a:xfrm>
            <a:off x="4599432" y="2743200"/>
            <a:ext cx="4160520" cy="1417320"/>
          </a:xfrm>
          <a:prstGeom prst="rect">
            <a:avLst/>
          </a:prstGeom>
          <a:solidFill>
            <a:srgbClr val="162032"/>
          </a:solidFill>
          <a:ln w="12700">
            <a:solidFill>
              <a:srgbClr val="EC489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2"/>
          <p:cNvSpPr/>
          <p:nvPr/>
        </p:nvSpPr>
        <p:spPr>
          <a:xfrm>
            <a:off x="4599432" y="2743200"/>
            <a:ext cx="54864" cy="1417320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3"/>
          <p:cNvSpPr/>
          <p:nvPr/>
        </p:nvSpPr>
        <p:spPr>
          <a:xfrm>
            <a:off x="8101584" y="2816352"/>
            <a:ext cx="512064" cy="512064"/>
          </a:xfrm>
          <a:prstGeom prst="ellipse">
            <a:avLst/>
          </a:prstGeom>
          <a:solidFill>
            <a:srgbClr val="EC4899">
              <a:alpha val="70000"/>
            </a:srgbClr>
          </a:solidFill>
          <a:ln w="12700">
            <a:solidFill>
              <a:srgbClr val="EC48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4736" y="2889504"/>
            <a:ext cx="365760" cy="365760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4736592" y="28346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C4899"/>
                </a:solidFill>
              </a:rPr>
              <a:t>Claude Code</a:t>
            </a:r>
            <a:endParaRPr lang="en-US" sz="1400" dirty="0"/>
          </a:p>
        </p:txBody>
      </p:sp>
      <p:sp>
        <p:nvSpPr>
          <p:cNvPr id="42" name="Text 35"/>
          <p:cNvSpPr/>
          <p:nvPr/>
        </p:nvSpPr>
        <p:spPr>
          <a:xfrm>
            <a:off x="4736592" y="3127248"/>
            <a:ext cx="3383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Advanced Automation Dev</a:t>
            </a:r>
            <a:endParaRPr lang="en-US" sz="1050" dirty="0"/>
          </a:p>
        </p:txBody>
      </p:sp>
      <p:sp>
        <p:nvSpPr>
          <p:cNvPr id="43" name="Text 36"/>
          <p:cNvSpPr/>
          <p:nvPr/>
        </p:nvSpPr>
        <p:spPr>
          <a:xfrm>
            <a:off x="4736592" y="332841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CBD5E1"/>
                </a:solidFill>
              </a:rPr>
              <a:t>Build custom scripts, API integrations, automated reporting pipelines</a:t>
            </a:r>
            <a:endParaRPr lang="en-US" sz="900" dirty="0"/>
          </a:p>
        </p:txBody>
      </p:sp>
      <p:sp>
        <p:nvSpPr>
          <p:cNvPr id="44" name="Text 37"/>
          <p:cNvSpPr/>
          <p:nvPr/>
        </p:nvSpPr>
        <p:spPr>
          <a:xfrm>
            <a:off x="4736592" y="393192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EC4899"/>
                </a:solidFill>
              </a:rPr>
              <a:t>code.claude.ai</a:t>
            </a:r>
            <a:endParaRPr lang="en-US" sz="800" dirty="0"/>
          </a:p>
        </p:txBody>
      </p:sp>
      <p:sp>
        <p:nvSpPr>
          <p:cNvPr id="45" name="Shape 3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39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AI Tools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A5E9">
              <a:alpha val="1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9144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800" dirty="0">
                <a:solidFill>
                  <a:srgbClr val="0EA5E9"/>
                </a:solidFill>
              </a:rPr>
              <a:t>MODULE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0" b="1" dirty="0">
                <a:solidFill>
                  <a:srgbClr val="FFFFFF"/>
                </a:solidFill>
              </a:rPr>
              <a:t>SEO &amp; GEO</a:t>
            </a:r>
            <a:endParaRPr lang="en-US" sz="6200" dirty="0"/>
          </a:p>
        </p:txBody>
      </p:sp>
      <p:sp>
        <p:nvSpPr>
          <p:cNvPr id="5" name="Text 3"/>
          <p:cNvSpPr/>
          <p:nvPr/>
        </p:nvSpPr>
        <p:spPr>
          <a:xfrm>
            <a:off x="457200" y="23774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38BDF8"/>
                </a:solidFill>
              </a:rPr>
              <a:t>AI-Driven Search &amp; Generative Engine Optimization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1828800" y="2880360"/>
            <a:ext cx="731520" cy="731520"/>
          </a:xfrm>
          <a:prstGeom prst="ellipse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7672" y="2999232"/>
            <a:ext cx="493776" cy="49377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36576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</a:rPr>
              <a:t>Keyword Strategy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749040" y="2880360"/>
            <a:ext cx="731520" cy="73152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7912" y="2999232"/>
            <a:ext cx="493776" cy="493776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474720" y="36576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</a:rPr>
              <a:t>GEO / AI Answers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5669280" y="2880360"/>
            <a:ext cx="731520" cy="7315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8152" y="2999232"/>
            <a:ext cx="493776" cy="49377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394960" y="365760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CBD5E1"/>
                </a:solidFill>
              </a:rPr>
              <a:t>Content Creation</a:t>
            </a:r>
            <a:endParaRPr lang="en-US" sz="950" dirty="0"/>
          </a:p>
        </p:txBody>
      </p:sp>
      <p:sp>
        <p:nvSpPr>
          <p:cNvPr id="15" name="Text 10"/>
          <p:cNvSpPr/>
          <p:nvPr/>
        </p:nvSpPr>
        <p:spPr>
          <a:xfrm>
            <a:off x="457200" y="411480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94A3B8"/>
                </a:solidFill>
              </a:rPr>
              <a:t>⏱ 30 Minutes  •  Includes Live Exercise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1 — SEO / GEO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Traditional SEO vs. Generative Engine Optimization (GEO)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4023360" cy="3611880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170432"/>
            <a:ext cx="4023360" cy="438912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1197864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117043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Traditional SEO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11480" y="170078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Target keywords for Google/Bing search results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411480" y="217627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Build backlinks &amp; domain authority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411480" y="2651760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Optimize meta tags, titles, H-tags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411480" y="3127248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Schema markup &amp; technical SEO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411480" y="3602736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Goal: rank on Page 1 of SERPs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411480" y="4078224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Tools: Semrush, Ahrefs, Surfer SEO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572000" y="1170432"/>
            <a:ext cx="4297680" cy="3611880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4572000" y="1170432"/>
            <a:ext cx="4297680" cy="43891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440" y="1197864"/>
            <a:ext cx="329184" cy="32918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84064" y="1170432"/>
            <a:ext cx="3657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GEO — Generative Engine Optimization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4663440" y="1700784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Optimize for AI answers (ChatGPT, Perplexity, Gemini)</a:t>
            </a:r>
            <a:endParaRPr lang="en-US" sz="1050" dirty="0"/>
          </a:p>
        </p:txBody>
      </p:sp>
      <p:sp>
        <p:nvSpPr>
          <p:cNvPr id="20" name="Text 16"/>
          <p:cNvSpPr/>
          <p:nvPr/>
        </p:nvSpPr>
        <p:spPr>
          <a:xfrm>
            <a:off x="4663440" y="2176272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Write in Q&amp;A and conversational formats</a:t>
            </a:r>
            <a:endParaRPr lang="en-US" sz="1050" dirty="0"/>
          </a:p>
        </p:txBody>
      </p:sp>
      <p:sp>
        <p:nvSpPr>
          <p:cNvPr id="21" name="Text 17"/>
          <p:cNvSpPr/>
          <p:nvPr/>
        </p:nvSpPr>
        <p:spPr>
          <a:xfrm>
            <a:off x="4663440" y="2651760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Use structured data &amp; clear entity definitions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4663440" y="3127248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Build AI-readable authority signals</a:t>
            </a:r>
            <a:endParaRPr lang="en-US" sz="1050" dirty="0"/>
          </a:p>
        </p:txBody>
      </p:sp>
      <p:sp>
        <p:nvSpPr>
          <p:cNvPr id="23" name="Text 19"/>
          <p:cNvSpPr/>
          <p:nvPr/>
        </p:nvSpPr>
        <p:spPr>
          <a:xfrm>
            <a:off x="4663440" y="3602736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Goal: get cited in AI-generated answers</a:t>
            </a:r>
            <a:endParaRPr lang="en-US" sz="1050" dirty="0"/>
          </a:p>
        </p:txBody>
      </p:sp>
      <p:sp>
        <p:nvSpPr>
          <p:cNvPr id="24" name="Text 20"/>
          <p:cNvSpPr/>
          <p:nvPr/>
        </p:nvSpPr>
        <p:spPr>
          <a:xfrm>
            <a:off x="4663440" y="4078224"/>
            <a:ext cx="4069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BD5E1"/>
                </a:solidFill>
              </a:rPr>
              <a:t>→  Tools: Claude, ChatGPT, GEO Auditor</a:t>
            </a:r>
            <a:endParaRPr lang="en-US" sz="1050" dirty="0"/>
          </a:p>
        </p:txBody>
      </p:sp>
      <p:sp>
        <p:nvSpPr>
          <p:cNvPr id="25" name="Shape 21"/>
          <p:cNvSpPr/>
          <p:nvPr/>
        </p:nvSpPr>
        <p:spPr>
          <a:xfrm>
            <a:off x="4005072" y="242316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4005072" y="24231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NEW</a:t>
            </a:r>
            <a:endParaRPr lang="en-US" sz="900" dirty="0"/>
          </a:p>
        </p:txBody>
      </p:sp>
      <p:sp>
        <p:nvSpPr>
          <p:cNvPr id="27" name="Shape 2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4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1: SEO/GEO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1 — AI-POWERED SEO WORKFLOW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How to Use ChatGPT + Claude for SEO Content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530352" cy="59436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5303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01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68680" y="1115568"/>
            <a:ext cx="8001000" cy="594360"/>
          </a:xfrm>
          <a:prstGeom prst="rect">
            <a:avLst/>
          </a:prstGeom>
          <a:solidFill>
            <a:srgbClr val="162032"/>
          </a:solidFill>
          <a:ln w="12700">
            <a:solidFill>
              <a:srgbClr val="0EA5E9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960120" y="1179576"/>
            <a:ext cx="457200" cy="457200"/>
          </a:xfrm>
          <a:prstGeom prst="ellipse">
            <a:avLst/>
          </a:prstGeom>
          <a:solidFill>
            <a:srgbClr val="0EA5E9">
              <a:alpha val="6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416" y="1252728"/>
            <a:ext cx="292608" cy="29260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508760" y="1152144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EA5E9"/>
                </a:solidFill>
              </a:rPr>
              <a:t>Keyword &amp; Intent Research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508760" y="138988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ChatGPT Prompt: "List 20 high-intent keywords for [business] targeting [city/audience]. Group by funnel stage."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475488" y="1709928"/>
            <a:ext cx="73152" cy="164592"/>
          </a:xfrm>
          <a:prstGeom prst="rect">
            <a:avLst/>
          </a:prstGeom>
          <a:solidFill>
            <a:srgbClr val="0EA5E9">
              <a:alpha val="50000"/>
            </a:srgbClr>
          </a:solidFill>
          <a:ln w="12700">
            <a:solidFill>
              <a:srgbClr val="0EA5E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274320" y="1874520"/>
            <a:ext cx="530352" cy="594360"/>
          </a:xfrm>
          <a:prstGeom prst="rect">
            <a:avLst/>
          </a:prstGeom>
          <a:solidFill>
            <a:srgbClr val="38BDF8"/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274320" y="1874520"/>
            <a:ext cx="5303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02</a:t>
            </a:r>
            <a:endParaRPr lang="en-US" sz="1500" dirty="0"/>
          </a:p>
        </p:txBody>
      </p:sp>
      <p:sp>
        <p:nvSpPr>
          <p:cNvPr id="15" name="Shape 12"/>
          <p:cNvSpPr/>
          <p:nvPr/>
        </p:nvSpPr>
        <p:spPr>
          <a:xfrm>
            <a:off x="868680" y="1874520"/>
            <a:ext cx="8001000" cy="594360"/>
          </a:xfrm>
          <a:prstGeom prst="rect">
            <a:avLst/>
          </a:prstGeom>
          <a:solidFill>
            <a:srgbClr val="162032"/>
          </a:solidFill>
          <a:ln w="12700">
            <a:solidFill>
              <a:srgbClr val="38BDF8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3"/>
          <p:cNvSpPr/>
          <p:nvPr/>
        </p:nvSpPr>
        <p:spPr>
          <a:xfrm>
            <a:off x="960120" y="1938528"/>
            <a:ext cx="457200" cy="457200"/>
          </a:xfrm>
          <a:prstGeom prst="ellipse">
            <a:avLst/>
          </a:prstGeom>
          <a:solidFill>
            <a:srgbClr val="38BDF8">
              <a:alpha val="60000"/>
            </a:srgbClr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416" y="2011680"/>
            <a:ext cx="292608" cy="292608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1508760" y="1911096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8BDF8"/>
                </a:solidFill>
              </a:rPr>
              <a:t>Content Brief Creation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1508760" y="21488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ChatGPT Prompt: "Create a detailed SEO content brief for [keyword]. Include: title, H2 structure, semantic keywords, word count."</a:t>
            </a:r>
            <a:endParaRPr lang="en-US" sz="850" dirty="0"/>
          </a:p>
        </p:txBody>
      </p:sp>
      <p:sp>
        <p:nvSpPr>
          <p:cNvPr id="20" name="Shape 16"/>
          <p:cNvSpPr/>
          <p:nvPr/>
        </p:nvSpPr>
        <p:spPr>
          <a:xfrm>
            <a:off x="475488" y="2468880"/>
            <a:ext cx="73152" cy="164592"/>
          </a:xfrm>
          <a:prstGeom prst="rect">
            <a:avLst/>
          </a:prstGeom>
          <a:solidFill>
            <a:srgbClr val="38BDF8">
              <a:alpha val="50000"/>
            </a:srgbClr>
          </a:solidFill>
          <a:ln w="12700">
            <a:solidFill>
              <a:srgbClr val="38BD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7"/>
          <p:cNvSpPr/>
          <p:nvPr/>
        </p:nvSpPr>
        <p:spPr>
          <a:xfrm>
            <a:off x="274320" y="2633472"/>
            <a:ext cx="530352" cy="59436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8"/>
          <p:cNvSpPr/>
          <p:nvPr/>
        </p:nvSpPr>
        <p:spPr>
          <a:xfrm>
            <a:off x="274320" y="2633472"/>
            <a:ext cx="5303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03</a:t>
            </a:r>
            <a:endParaRPr lang="en-US" sz="1500" dirty="0"/>
          </a:p>
        </p:txBody>
      </p:sp>
      <p:sp>
        <p:nvSpPr>
          <p:cNvPr id="23" name="Shape 19"/>
          <p:cNvSpPr/>
          <p:nvPr/>
        </p:nvSpPr>
        <p:spPr>
          <a:xfrm>
            <a:off x="868680" y="2633472"/>
            <a:ext cx="8001000" cy="594360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0"/>
          <p:cNvSpPr/>
          <p:nvPr/>
        </p:nvSpPr>
        <p:spPr>
          <a:xfrm>
            <a:off x="960120" y="2697480"/>
            <a:ext cx="457200" cy="457200"/>
          </a:xfrm>
          <a:prstGeom prst="ellipse">
            <a:avLst/>
          </a:prstGeom>
          <a:solidFill>
            <a:srgbClr val="F97316">
              <a:alpha val="6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2416" y="2770632"/>
            <a:ext cx="292608" cy="292608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508760" y="2670048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97316"/>
                </a:solidFill>
              </a:rPr>
              <a:t>Blog Writing with Claude</a:t>
            </a:r>
            <a:endParaRPr lang="en-US" sz="1100" dirty="0"/>
          </a:p>
        </p:txBody>
      </p:sp>
      <p:sp>
        <p:nvSpPr>
          <p:cNvPr id="27" name="Text 22"/>
          <p:cNvSpPr/>
          <p:nvPr/>
        </p:nvSpPr>
        <p:spPr>
          <a:xfrm>
            <a:off x="1508760" y="290779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Claude Prompt: "Write a 1,200-word SEO blog post using this brief. Conversational tone, Q&amp;A sections for GEO, natural keyword placement."</a:t>
            </a:r>
            <a:endParaRPr lang="en-US" sz="850" dirty="0"/>
          </a:p>
        </p:txBody>
      </p:sp>
      <p:sp>
        <p:nvSpPr>
          <p:cNvPr id="28" name="Shape 23"/>
          <p:cNvSpPr/>
          <p:nvPr/>
        </p:nvSpPr>
        <p:spPr>
          <a:xfrm>
            <a:off x="475488" y="3227832"/>
            <a:ext cx="73152" cy="164592"/>
          </a:xfrm>
          <a:prstGeom prst="rect">
            <a:avLst/>
          </a:prstGeom>
          <a:solidFill>
            <a:srgbClr val="F97316">
              <a:alpha val="5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274320" y="3392424"/>
            <a:ext cx="530352" cy="5943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5"/>
          <p:cNvSpPr/>
          <p:nvPr/>
        </p:nvSpPr>
        <p:spPr>
          <a:xfrm>
            <a:off x="274320" y="3392424"/>
            <a:ext cx="5303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04</a:t>
            </a:r>
            <a:endParaRPr lang="en-US" sz="1500" dirty="0"/>
          </a:p>
        </p:txBody>
      </p:sp>
      <p:sp>
        <p:nvSpPr>
          <p:cNvPr id="31" name="Shape 26"/>
          <p:cNvSpPr/>
          <p:nvPr/>
        </p:nvSpPr>
        <p:spPr>
          <a:xfrm>
            <a:off x="868680" y="3392424"/>
            <a:ext cx="8001000" cy="594360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7"/>
          <p:cNvSpPr/>
          <p:nvPr/>
        </p:nvSpPr>
        <p:spPr>
          <a:xfrm>
            <a:off x="960120" y="3456432"/>
            <a:ext cx="457200" cy="457200"/>
          </a:xfrm>
          <a:prstGeom prst="ellipse">
            <a:avLst/>
          </a:prstGeom>
          <a:solidFill>
            <a:srgbClr val="10B981">
              <a:alpha val="6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2416" y="3529584"/>
            <a:ext cx="292608" cy="292608"/>
          </a:xfrm>
          <a:prstGeom prst="rect">
            <a:avLst/>
          </a:prstGeom>
        </p:spPr>
      </p:pic>
      <p:sp>
        <p:nvSpPr>
          <p:cNvPr id="34" name="Text 28"/>
          <p:cNvSpPr/>
          <p:nvPr/>
        </p:nvSpPr>
        <p:spPr>
          <a:xfrm>
            <a:off x="1508760" y="3429000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0B981"/>
                </a:solidFill>
              </a:rPr>
              <a:t>AI Image with Gemini</a:t>
            </a:r>
            <a:endParaRPr lang="en-US" sz="1100" dirty="0"/>
          </a:p>
        </p:txBody>
      </p:sp>
      <p:sp>
        <p:nvSpPr>
          <p:cNvPr id="35" name="Text 29"/>
          <p:cNvSpPr/>
          <p:nvPr/>
        </p:nvSpPr>
        <p:spPr>
          <a:xfrm>
            <a:off x="1508760" y="3666744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Gemini Prompt: "Create a professional featured image for [topic]. Include alt text: [keyword-rich description]."</a:t>
            </a:r>
            <a:endParaRPr lang="en-US" sz="850" dirty="0"/>
          </a:p>
        </p:txBody>
      </p:sp>
      <p:sp>
        <p:nvSpPr>
          <p:cNvPr id="36" name="Shape 30"/>
          <p:cNvSpPr/>
          <p:nvPr/>
        </p:nvSpPr>
        <p:spPr>
          <a:xfrm>
            <a:off x="475488" y="3986784"/>
            <a:ext cx="73152" cy="164592"/>
          </a:xfrm>
          <a:prstGeom prst="rect">
            <a:avLst/>
          </a:prstGeom>
          <a:solidFill>
            <a:srgbClr val="10B981">
              <a:alpha val="50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1"/>
          <p:cNvSpPr/>
          <p:nvPr/>
        </p:nvSpPr>
        <p:spPr>
          <a:xfrm>
            <a:off x="274320" y="4151376"/>
            <a:ext cx="530352" cy="59436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2"/>
          <p:cNvSpPr/>
          <p:nvPr/>
        </p:nvSpPr>
        <p:spPr>
          <a:xfrm>
            <a:off x="274320" y="4151376"/>
            <a:ext cx="53035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05</a:t>
            </a:r>
            <a:endParaRPr lang="en-US" sz="1500" dirty="0"/>
          </a:p>
        </p:txBody>
      </p:sp>
      <p:sp>
        <p:nvSpPr>
          <p:cNvPr id="39" name="Shape 33"/>
          <p:cNvSpPr/>
          <p:nvPr/>
        </p:nvSpPr>
        <p:spPr>
          <a:xfrm>
            <a:off x="868680" y="4151376"/>
            <a:ext cx="8001000" cy="594360"/>
          </a:xfrm>
          <a:prstGeom prst="rect">
            <a:avLst/>
          </a:prstGeom>
          <a:solidFill>
            <a:srgbClr val="162032"/>
          </a:solidFill>
          <a:ln w="12700">
            <a:solidFill>
              <a:srgbClr val="8B5CF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0" name="Shape 34"/>
          <p:cNvSpPr/>
          <p:nvPr/>
        </p:nvSpPr>
        <p:spPr>
          <a:xfrm>
            <a:off x="960120" y="4215384"/>
            <a:ext cx="457200" cy="457200"/>
          </a:xfrm>
          <a:prstGeom prst="ellipse">
            <a:avLst/>
          </a:prstGeom>
          <a:solidFill>
            <a:srgbClr val="8B5CF6">
              <a:alpha val="60000"/>
            </a:srgbClr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2416" y="4288536"/>
            <a:ext cx="292608" cy="292608"/>
          </a:xfrm>
          <a:prstGeom prst="rect">
            <a:avLst/>
          </a:prstGeom>
        </p:spPr>
      </p:pic>
      <p:sp>
        <p:nvSpPr>
          <p:cNvPr id="42" name="Text 35"/>
          <p:cNvSpPr/>
          <p:nvPr/>
        </p:nvSpPr>
        <p:spPr>
          <a:xfrm>
            <a:off x="1508760" y="4187952"/>
            <a:ext cx="2926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5CF6"/>
                </a:solidFill>
              </a:rPr>
              <a:t>Publish &amp; Track</a:t>
            </a:r>
            <a:endParaRPr lang="en-US" sz="1100" dirty="0"/>
          </a:p>
        </p:txBody>
      </p:sp>
      <p:sp>
        <p:nvSpPr>
          <p:cNvPr id="43" name="Text 36"/>
          <p:cNvSpPr/>
          <p:nvPr/>
        </p:nvSpPr>
        <p:spPr>
          <a:xfrm>
            <a:off x="1508760" y="442569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CBD5E1"/>
                </a:solidFill>
              </a:rPr>
              <a:t>Use n8n to auto-publish to WordPress, Medium, LinkedIn. Track with Google Search Console + GA4.</a:t>
            </a:r>
            <a:endParaRPr lang="en-US" sz="850" dirty="0"/>
          </a:p>
        </p:txBody>
      </p:sp>
      <p:sp>
        <p:nvSpPr>
          <p:cNvPr id="44" name="Shape 3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38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1: SEO/GEO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0B981">
              <a:alpha val="8000"/>
            </a:srgbClr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7132320" y="731520"/>
            <a:ext cx="1828800" cy="18288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74320" y="274320"/>
            <a:ext cx="201168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" y="338328"/>
            <a:ext cx="256032" cy="256032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658368" y="274320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LIVE EXERCISE</a:t>
            </a:r>
            <a:endParaRPr lang="en-US" sz="1200" dirty="0"/>
          </a:p>
        </p:txBody>
      </p:sp>
      <p:sp>
        <p:nvSpPr>
          <p:cNvPr id="7" name="Text 3"/>
          <p:cNvSpPr/>
          <p:nvPr/>
        </p:nvSpPr>
        <p:spPr>
          <a:xfrm>
            <a:off x="320040" y="80467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Exercise 1: Build Your SEO + GEO Content Piece</a:t>
            </a:r>
            <a:endParaRPr lang="en-US" sz="2200" dirty="0"/>
          </a:p>
        </p:txBody>
      </p:sp>
      <p:sp>
        <p:nvSpPr>
          <p:cNvPr id="8" name="Text 4"/>
          <p:cNvSpPr/>
          <p:nvPr/>
        </p:nvSpPr>
        <p:spPr>
          <a:xfrm>
            <a:off x="320040" y="135331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0B981"/>
                </a:solidFill>
              </a:rPr>
              <a:t>⏱ 10 Minutes  |  Use your own business or a practice niche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274320" y="1737360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" y="1856232"/>
            <a:ext cx="237744" cy="237744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713232" y="18288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1. Open ChatGPT → Paste the keyword research prompt for YOUR business</a:t>
            </a:r>
            <a:endParaRPr lang="en-US" sz="1100" dirty="0"/>
          </a:p>
        </p:txBody>
      </p:sp>
      <p:sp>
        <p:nvSpPr>
          <p:cNvPr id="12" name="Shape 7"/>
          <p:cNvSpPr/>
          <p:nvPr/>
        </p:nvSpPr>
        <p:spPr>
          <a:xfrm>
            <a:off x="274320" y="2304288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2423160"/>
            <a:ext cx="237744" cy="237744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13232" y="239572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2. Pick 1 keyword from the results and generate a content brief</a:t>
            </a:r>
            <a:endParaRPr lang="en-US" sz="1100" dirty="0"/>
          </a:p>
        </p:txBody>
      </p:sp>
      <p:sp>
        <p:nvSpPr>
          <p:cNvPr id="15" name="Shape 9"/>
          <p:cNvSpPr/>
          <p:nvPr/>
        </p:nvSpPr>
        <p:spPr>
          <a:xfrm>
            <a:off x="274320" y="2871216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4048" y="2990088"/>
            <a:ext cx="237744" cy="237744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713232" y="2962656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3. Open Claude → Use the brief to write your intro paragraph (5 sentences)</a:t>
            </a:r>
            <a:endParaRPr lang="en-US" sz="1100" dirty="0"/>
          </a:p>
        </p:txBody>
      </p:sp>
      <p:sp>
        <p:nvSpPr>
          <p:cNvPr id="18" name="Shape 11"/>
          <p:cNvSpPr/>
          <p:nvPr/>
        </p:nvSpPr>
        <p:spPr>
          <a:xfrm>
            <a:off x="274320" y="3438144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048" y="3557016"/>
            <a:ext cx="237744" cy="237744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713232" y="3529584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4. Add 1 FAQ block to your content (GEO optimization technique)</a:t>
            </a:r>
            <a:endParaRPr lang="en-US" sz="1100" dirty="0"/>
          </a:p>
        </p:txBody>
      </p:sp>
      <p:sp>
        <p:nvSpPr>
          <p:cNvPr id="21" name="Shape 13"/>
          <p:cNvSpPr/>
          <p:nvPr/>
        </p:nvSpPr>
        <p:spPr>
          <a:xfrm>
            <a:off x="274320" y="4005072"/>
            <a:ext cx="8595360" cy="475488"/>
          </a:xfrm>
          <a:prstGeom prst="rect">
            <a:avLst/>
          </a:prstGeom>
          <a:solidFill>
            <a:srgbClr val="162032"/>
          </a:solidFill>
          <a:ln w="12700">
            <a:solidFill>
              <a:srgbClr val="10B981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2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4048" y="4123944"/>
            <a:ext cx="237744" cy="237744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713232" y="409651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5. BONUS: Open Gemini → Generate a featured image prompt for your article</a:t>
            </a:r>
            <a:endParaRPr lang="en-US" sz="1100" dirty="0"/>
          </a:p>
        </p:txBody>
      </p:sp>
      <p:sp>
        <p:nvSpPr>
          <p:cNvPr id="24" name="Text 15"/>
          <p:cNvSpPr/>
          <p:nvPr/>
        </p:nvSpPr>
        <p:spPr>
          <a:xfrm>
            <a:off x="320040" y="4645152"/>
            <a:ext cx="85039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</a:rPr>
              <a:t>Share your keyword + brief in the Zoom chat! →</a:t>
            </a:r>
            <a:endParaRPr lang="en-US" sz="1000" dirty="0"/>
          </a:p>
        </p:txBody>
      </p:sp>
      <p:sp>
        <p:nvSpPr>
          <p:cNvPr id="25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7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1: Live Exercise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97316">
              <a:alpha val="10000"/>
            </a:srgbClr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6583680" y="731520"/>
            <a:ext cx="2286000" cy="2286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36576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F97316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36576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97316"/>
                </a:solidFill>
              </a:rPr>
              <a:t>$279B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36576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Google Ad Revenue 2023</a:t>
            </a:r>
            <a:endParaRPr lang="en-US" sz="850" dirty="0"/>
          </a:p>
        </p:txBody>
      </p:sp>
      <p:sp>
        <p:nvSpPr>
          <p:cNvPr id="7" name="Shape 4"/>
          <p:cNvSpPr/>
          <p:nvPr/>
        </p:nvSpPr>
        <p:spPr>
          <a:xfrm>
            <a:off x="246888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FBBF24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46888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BBF24"/>
                </a:solidFill>
              </a:rPr>
              <a:t>8:1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246888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Avg ROI on Google Ads</a:t>
            </a:r>
            <a:endParaRPr lang="en-US" sz="850" dirty="0"/>
          </a:p>
        </p:txBody>
      </p:sp>
      <p:sp>
        <p:nvSpPr>
          <p:cNvPr id="10" name="Shape 7"/>
          <p:cNvSpPr/>
          <p:nvPr/>
        </p:nvSpPr>
        <p:spPr>
          <a:xfrm>
            <a:off x="457200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0EA5E9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457200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EA5E9"/>
                </a:solidFill>
              </a:rPr>
              <a:t>63%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457200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Clicks go to paid results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6675120" y="3474720"/>
            <a:ext cx="1920240" cy="914400"/>
          </a:xfrm>
          <a:prstGeom prst="rect">
            <a:avLst/>
          </a:prstGeom>
          <a:solidFill>
            <a:srgbClr val="162032"/>
          </a:solidFill>
          <a:ln w="25400">
            <a:solidFill>
              <a:srgbClr val="10B981"/>
            </a:solidFill>
            <a:prstDash val="solid"/>
          </a:ln>
          <a:effectLst>
            <a:outerShdw blurRad="76200" dist="254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675120" y="351129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0B981"/>
                </a:solidFill>
              </a:rPr>
              <a:t>PMax</a:t>
            </a:r>
            <a:endParaRPr lang="en-US" sz="3200" dirty="0"/>
          </a:p>
        </p:txBody>
      </p:sp>
      <p:sp>
        <p:nvSpPr>
          <p:cNvPr id="15" name="Text 12"/>
          <p:cNvSpPr/>
          <p:nvPr/>
        </p:nvSpPr>
        <p:spPr>
          <a:xfrm>
            <a:off x="6675120" y="3986784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CBD5E1"/>
                </a:solidFill>
              </a:rPr>
              <a:t>AI campaign type</a:t>
            </a:r>
            <a:endParaRPr lang="en-US" sz="850" dirty="0"/>
          </a:p>
        </p:txBody>
      </p:sp>
      <p:sp>
        <p:nvSpPr>
          <p:cNvPr id="16" name="Text 13"/>
          <p:cNvSpPr/>
          <p:nvPr/>
        </p:nvSpPr>
        <p:spPr>
          <a:xfrm>
            <a:off x="457200" y="640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800" dirty="0">
                <a:solidFill>
                  <a:srgbClr val="F97316"/>
                </a:solidFill>
              </a:rPr>
              <a:t>MODULE 2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274320" y="109728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</a:rPr>
              <a:t>GOOGLE ADS AI</a:t>
            </a:r>
            <a:endParaRPr lang="en-US" sz="5600" dirty="0"/>
          </a:p>
        </p:txBody>
      </p:sp>
      <p:sp>
        <p:nvSpPr>
          <p:cNvPr id="18" name="Text 15"/>
          <p:cNvSpPr/>
          <p:nvPr/>
        </p:nvSpPr>
        <p:spPr>
          <a:xfrm>
            <a:off x="274320" y="2066544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FBBF24"/>
                </a:solidFill>
              </a:rPr>
              <a:t>Performance Max, Smart Bidding &amp; AI Ad Copy Generation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274320" y="2487168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BD5E1"/>
                </a:solidFill>
              </a:rPr>
              <a:t>Tools: Google Ads AI  •  ChatGPT  •  Claude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MODULE 2 — GOOGLE ADS AI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20040" y="594360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Google's AI Ad Features You Must Know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4251960" cy="117043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38988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24358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Performance Max (PMax)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1143000" y="151790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AI-driven campaign across all Google surfaces: Search, Display, YouTube, Gmail, Maps. You provide assets — AI handles targeting.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1143000" y="20116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BBF24"/>
                </a:solidFill>
              </a:rPr>
              <a:t>💡 Provide 15+ headlines, 4+ images, 1 video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4709160" y="1170432"/>
            <a:ext cx="4251960" cy="117043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00600" y="128016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0328" y="1389888"/>
            <a:ext cx="420624" cy="42062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577840" y="124358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Smart Bidding</a:t>
            </a:r>
            <a:endParaRPr lang="en-US" sz="1150" dirty="0"/>
          </a:p>
        </p:txBody>
      </p:sp>
      <p:sp>
        <p:nvSpPr>
          <p:cNvPr id="15" name="Text 11"/>
          <p:cNvSpPr/>
          <p:nvPr/>
        </p:nvSpPr>
        <p:spPr>
          <a:xfrm>
            <a:off x="5577840" y="151790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Target CPA, Target ROAS, Maximize Conversions — Google ML optimizes bids in real time using device, location, time &amp; behavior signals.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5577840" y="20116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BBF24"/>
                </a:solidFill>
              </a:rPr>
              <a:t>💡 Needs 30+ conversions/month to work well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274320" y="2496312"/>
            <a:ext cx="4251960" cy="117043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365760" y="260604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88" y="2715768"/>
            <a:ext cx="420624" cy="42062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143000" y="256946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Responsive Search Ads (RSA)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1143000" y="284378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Feed 15 headlines + 4 descriptions. Google AI tests combinations to find highest-performing variant for each user and query.</a:t>
            </a:r>
            <a:endParaRPr lang="en-US" sz="950" dirty="0"/>
          </a:p>
        </p:txBody>
      </p:sp>
      <p:sp>
        <p:nvSpPr>
          <p:cNvPr id="22" name="Text 17"/>
          <p:cNvSpPr/>
          <p:nvPr/>
        </p:nvSpPr>
        <p:spPr>
          <a:xfrm>
            <a:off x="1143000" y="333756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BBF24"/>
                </a:solidFill>
              </a:rPr>
              <a:t>💡 Use keyword insertion + emotional triggers</a:t>
            </a:r>
            <a:endParaRPr lang="en-US" sz="850" dirty="0"/>
          </a:p>
        </p:txBody>
      </p:sp>
      <p:sp>
        <p:nvSpPr>
          <p:cNvPr id="23" name="Shape 18"/>
          <p:cNvSpPr/>
          <p:nvPr/>
        </p:nvSpPr>
        <p:spPr>
          <a:xfrm>
            <a:off x="4709160" y="2496312"/>
            <a:ext cx="4251960" cy="117043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19"/>
          <p:cNvSpPr/>
          <p:nvPr/>
        </p:nvSpPr>
        <p:spPr>
          <a:xfrm>
            <a:off x="4800600" y="260604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0328" y="2715768"/>
            <a:ext cx="420624" cy="42062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577840" y="256946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97316"/>
                </a:solidFill>
              </a:rPr>
              <a:t>Automatically Created Assets</a:t>
            </a:r>
            <a:endParaRPr lang="en-US" sz="1150" dirty="0"/>
          </a:p>
        </p:txBody>
      </p:sp>
      <p:sp>
        <p:nvSpPr>
          <p:cNvPr id="27" name="Text 21"/>
          <p:cNvSpPr/>
          <p:nvPr/>
        </p:nvSpPr>
        <p:spPr>
          <a:xfrm>
            <a:off x="5577840" y="2843784"/>
            <a:ext cx="3291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BD5E1"/>
                </a:solidFill>
              </a:rPr>
              <a:t>Google AI writes its own headlines and descriptions from your landing page. Can be enabled/disabled per campaign.</a:t>
            </a:r>
            <a:endParaRPr lang="en-US" sz="950" dirty="0"/>
          </a:p>
        </p:txBody>
      </p:sp>
      <p:sp>
        <p:nvSpPr>
          <p:cNvPr id="28" name="Text 22"/>
          <p:cNvSpPr/>
          <p:nvPr/>
        </p:nvSpPr>
        <p:spPr>
          <a:xfrm>
            <a:off x="5577840" y="333756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FBBF24"/>
                </a:solidFill>
              </a:rPr>
              <a:t>💡 Always review ACA output — keep best, reject weak</a:t>
            </a:r>
            <a:endParaRPr lang="en-US" sz="850" dirty="0"/>
          </a:p>
        </p:txBody>
      </p:sp>
      <p:sp>
        <p:nvSpPr>
          <p:cNvPr id="29" name="Shape 23"/>
          <p:cNvSpPr/>
          <p:nvPr/>
        </p:nvSpPr>
        <p:spPr>
          <a:xfrm>
            <a:off x="274320" y="3822192"/>
            <a:ext cx="8686800" cy="1170432"/>
          </a:xfrm>
          <a:prstGeom prst="rect">
            <a:avLst/>
          </a:prstGeom>
          <a:solidFill>
            <a:srgbClr val="162032"/>
          </a:solidFill>
          <a:ln w="12700">
            <a:solidFill>
              <a:srgbClr val="F9731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4"/>
          <p:cNvSpPr/>
          <p:nvPr/>
        </p:nvSpPr>
        <p:spPr>
          <a:xfrm>
            <a:off x="365760" y="3931920"/>
            <a:ext cx="640080" cy="640080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" y="4041648"/>
            <a:ext cx="420624" cy="420624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1143000" y="3895344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97316"/>
                </a:solidFill>
              </a:rPr>
              <a:t>Broad Match + Smart Bidding</a:t>
            </a:r>
            <a:endParaRPr lang="en-US" sz="1200" dirty="0"/>
          </a:p>
        </p:txBody>
      </p:sp>
      <p:sp>
        <p:nvSpPr>
          <p:cNvPr id="33" name="Text 26"/>
          <p:cNvSpPr/>
          <p:nvPr/>
        </p:nvSpPr>
        <p:spPr>
          <a:xfrm>
            <a:off x="1143000" y="4169664"/>
            <a:ext cx="7680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</a:rPr>
              <a:t>Google AI expands keyword reach using semantic understanding. Pairs best with Smart Bidding for efficient spend.</a:t>
            </a:r>
            <a:endParaRPr lang="en-US" sz="1000" dirty="0"/>
          </a:p>
        </p:txBody>
      </p:sp>
      <p:sp>
        <p:nvSpPr>
          <p:cNvPr id="34" name="Text 27"/>
          <p:cNvSpPr/>
          <p:nvPr/>
        </p:nvSpPr>
        <p:spPr>
          <a:xfrm>
            <a:off x="1143000" y="4645152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BBF24"/>
                </a:solidFill>
              </a:rPr>
              <a:t>💡 Monitor search terms weekly when using broad match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9"/>
          <p:cNvSpPr/>
          <p:nvPr/>
        </p:nvSpPr>
        <p:spPr>
          <a:xfrm>
            <a:off x="182880" y="4892040"/>
            <a:ext cx="877824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</a:rPr>
              <a:t>AI-Powered Digital Marketing Workshop  •  Module 2: Google Ads AI  •  Digital Synergy LLC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3037</Words>
  <Application>Microsoft Office PowerPoint</Application>
  <PresentationFormat>On-screen Show (16:9)</PresentationFormat>
  <Paragraphs>437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AI-Powered Digital Marketing Workshop</dc:title>
  <dc:subject>PptxGenJS Presentation</dc:subject>
  <dc:creator>John B. Yang</dc:creator>
  <cp:lastModifiedBy>John Yang</cp:lastModifiedBy>
  <cp:revision>8</cp:revision>
  <dcterms:created xsi:type="dcterms:W3CDTF">2026-04-20T21:38:35Z</dcterms:created>
  <dcterms:modified xsi:type="dcterms:W3CDTF">2026-04-21T02:30:31Z</dcterms:modified>
</cp:coreProperties>
</file>