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0"/>
  </p:notesMasterIdLst>
  <p:sldIdLst>
    <p:sldId id="256" r:id="rId2"/>
    <p:sldId id="257" r:id="rId3"/>
    <p:sldId id="258" r:id="rId4"/>
    <p:sldId id="261" r:id="rId5"/>
    <p:sldId id="265" r:id="rId6"/>
    <p:sldId id="262" r:id="rId7"/>
    <p:sldId id="271" r:id="rId8"/>
    <p:sldId id="263" r:id="rId9"/>
    <p:sldId id="264" r:id="rId10"/>
    <p:sldId id="266" r:id="rId11"/>
    <p:sldId id="267" r:id="rId12"/>
    <p:sldId id="269" r:id="rId13"/>
    <p:sldId id="268" r:id="rId14"/>
    <p:sldId id="270" r:id="rId15"/>
    <p:sldId id="272" r:id="rId16"/>
    <p:sldId id="275" r:id="rId17"/>
    <p:sldId id="274"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9"/>
    <p:restoredTop sz="94692"/>
  </p:normalViewPr>
  <p:slideViewPr>
    <p:cSldViewPr snapToGrid="0">
      <p:cViewPr varScale="1">
        <p:scale>
          <a:sx n="84" d="100"/>
          <a:sy n="84" d="100"/>
        </p:scale>
        <p:origin x="19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30D20-536B-C244-87E1-4D53C338E1E5}" type="datetimeFigureOut">
              <a:rPr lang="en-US" smtClean="0"/>
              <a:t>3/23/26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433A5-097D-A84D-BC97-79CCBA68F774}" type="slidenum">
              <a:rPr lang="en-US" smtClean="0"/>
              <a:t>‹#›</a:t>
            </a:fld>
            <a:endParaRPr lang="en-US"/>
          </a:p>
        </p:txBody>
      </p:sp>
    </p:spTree>
    <p:extLst>
      <p:ext uri="{BB962C8B-B14F-4D97-AF65-F5344CB8AC3E}">
        <p14:creationId xmlns:p14="http://schemas.microsoft.com/office/powerpoint/2010/main" val="361412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433A5-097D-A84D-BC97-79CCBA68F774}" type="slidenum">
              <a:rPr lang="en-US" smtClean="0"/>
              <a:t>2</a:t>
            </a:fld>
            <a:endParaRPr lang="en-US"/>
          </a:p>
        </p:txBody>
      </p:sp>
    </p:spTree>
    <p:extLst>
      <p:ext uri="{BB962C8B-B14F-4D97-AF65-F5344CB8AC3E}">
        <p14:creationId xmlns:p14="http://schemas.microsoft.com/office/powerpoint/2010/main" val="255369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433A5-097D-A84D-BC97-79CCBA68F774}" type="slidenum">
              <a:rPr lang="en-US" smtClean="0"/>
              <a:t>9</a:t>
            </a:fld>
            <a:endParaRPr lang="en-US"/>
          </a:p>
        </p:txBody>
      </p:sp>
    </p:spTree>
    <p:extLst>
      <p:ext uri="{BB962C8B-B14F-4D97-AF65-F5344CB8AC3E}">
        <p14:creationId xmlns:p14="http://schemas.microsoft.com/office/powerpoint/2010/main" val="171546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***Say 'I'm learning AI. Can I help you automate something or use AI for your marketing?' Do it for free. You're getting experience, they're getting help, and you have a portfolio piece.</a:t>
            </a:r>
          </a:p>
          <a:p>
            <a:endParaRPr lang="en-US" dirty="0"/>
          </a:p>
        </p:txBody>
      </p:sp>
      <p:sp>
        <p:nvSpPr>
          <p:cNvPr id="4" name="Slide Number Placeholder 3"/>
          <p:cNvSpPr>
            <a:spLocks noGrp="1"/>
          </p:cNvSpPr>
          <p:nvPr>
            <p:ph type="sldNum" sz="quarter" idx="5"/>
          </p:nvPr>
        </p:nvSpPr>
        <p:spPr/>
        <p:txBody>
          <a:bodyPr/>
          <a:lstStyle/>
          <a:p>
            <a:fld id="{867433A5-097D-A84D-BC97-79CCBA68F774}" type="slidenum">
              <a:rPr lang="en-US" smtClean="0"/>
              <a:t>10</a:t>
            </a:fld>
            <a:endParaRPr lang="en-US"/>
          </a:p>
        </p:txBody>
      </p:sp>
    </p:spTree>
    <p:extLst>
      <p:ext uri="{BB962C8B-B14F-4D97-AF65-F5344CB8AC3E}">
        <p14:creationId xmlns:p14="http://schemas.microsoft.com/office/powerpoint/2010/main" val="47119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ways you stated you were utilizing AI currently… look at the ways AI is assisting in these areas. </a:t>
            </a:r>
          </a:p>
        </p:txBody>
      </p:sp>
      <p:sp>
        <p:nvSpPr>
          <p:cNvPr id="4" name="Slide Number Placeholder 3"/>
          <p:cNvSpPr>
            <a:spLocks noGrp="1"/>
          </p:cNvSpPr>
          <p:nvPr>
            <p:ph type="sldNum" sz="quarter" idx="5"/>
          </p:nvPr>
        </p:nvSpPr>
        <p:spPr/>
        <p:txBody>
          <a:bodyPr/>
          <a:lstStyle/>
          <a:p>
            <a:fld id="{867433A5-097D-A84D-BC97-79CCBA68F774}" type="slidenum">
              <a:rPr lang="en-US" smtClean="0"/>
              <a:t>11</a:t>
            </a:fld>
            <a:endParaRPr lang="en-US"/>
          </a:p>
        </p:txBody>
      </p:sp>
    </p:spTree>
    <p:extLst>
      <p:ext uri="{BB962C8B-B14F-4D97-AF65-F5344CB8AC3E}">
        <p14:creationId xmlns:p14="http://schemas.microsoft.com/office/powerpoint/2010/main" val="207873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time and have each one give an example </a:t>
            </a:r>
          </a:p>
        </p:txBody>
      </p:sp>
      <p:sp>
        <p:nvSpPr>
          <p:cNvPr id="4" name="Slide Number Placeholder 3"/>
          <p:cNvSpPr>
            <a:spLocks noGrp="1"/>
          </p:cNvSpPr>
          <p:nvPr>
            <p:ph type="sldNum" sz="quarter" idx="5"/>
          </p:nvPr>
        </p:nvSpPr>
        <p:spPr/>
        <p:txBody>
          <a:bodyPr/>
          <a:lstStyle/>
          <a:p>
            <a:fld id="{867433A5-097D-A84D-BC97-79CCBA68F774}" type="slidenum">
              <a:rPr lang="en-US" smtClean="0"/>
              <a:t>12</a:t>
            </a:fld>
            <a:endParaRPr lang="en-US"/>
          </a:p>
        </p:txBody>
      </p:sp>
    </p:spTree>
    <p:extLst>
      <p:ext uri="{BB962C8B-B14F-4D97-AF65-F5344CB8AC3E}">
        <p14:creationId xmlns:p14="http://schemas.microsoft.com/office/powerpoint/2010/main" val="1292161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3/23/26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61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42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118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10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3/23/26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17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957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539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810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3/23/26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93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668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578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11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142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321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3/23/26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16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819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77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3/23/26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090017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ightCafe Pro">
            <a:extLst>
              <a:ext uri="{FF2B5EF4-FFF2-40B4-BE49-F238E27FC236}">
                <a16:creationId xmlns:a16="http://schemas.microsoft.com/office/drawing/2014/main" id="{860BF728-F8A7-2511-6DC8-F3FF2C0B6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12" y="1079661"/>
            <a:ext cx="7174248" cy="3586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4901B-F0F7-F820-F49A-EF0D3A8C5A4D}"/>
              </a:ext>
            </a:extLst>
          </p:cNvPr>
          <p:cNvSpPr>
            <a:spLocks noGrp="1"/>
          </p:cNvSpPr>
          <p:nvPr>
            <p:ph type="ctrTitle"/>
          </p:nvPr>
        </p:nvSpPr>
        <p:spPr>
          <a:xfrm>
            <a:off x="1371600" y="2872895"/>
            <a:ext cx="9448800" cy="2124635"/>
          </a:xfrm>
        </p:spPr>
        <p:txBody>
          <a:bodyPr/>
          <a:lstStyle/>
          <a:p>
            <a:pPr algn="ctr"/>
            <a:r>
              <a:rPr lang="en-US" dirty="0"/>
              <a:t>Work Readiness in the ai era</a:t>
            </a:r>
          </a:p>
        </p:txBody>
      </p:sp>
    </p:spTree>
    <p:extLst>
      <p:ext uri="{BB962C8B-B14F-4D97-AF65-F5344CB8AC3E}">
        <p14:creationId xmlns:p14="http://schemas.microsoft.com/office/powerpoint/2010/main" val="95487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8D6867-BDDF-D1B3-2A14-84033006E34F}"/>
              </a:ext>
            </a:extLst>
          </p:cNvPr>
          <p:cNvSpPr>
            <a:spLocks noGrp="1"/>
          </p:cNvSpPr>
          <p:nvPr>
            <p:ph type="body" sz="half" idx="2"/>
          </p:nvPr>
        </p:nvSpPr>
        <p:spPr>
          <a:xfrm>
            <a:off x="1024467" y="1918010"/>
            <a:ext cx="10130516" cy="5029199"/>
          </a:xfrm>
        </p:spPr>
        <p:txBody>
          <a:bodyPr>
            <a:normAutofit fontScale="85000" lnSpcReduction="20000"/>
          </a:bodyPr>
          <a:lstStyle/>
          <a:p>
            <a:r>
              <a:rPr lang="en-US" sz="2800" dirty="0">
                <a:solidFill>
                  <a:schemeClr val="accent1"/>
                </a:solidFill>
              </a:rPr>
              <a:t>SYART DOCUMENTING </a:t>
            </a:r>
            <a:r>
              <a:rPr lang="en-US" sz="2800" dirty="0"/>
              <a:t>what you do. Create a LinkedIn profile if you don't have one. </a:t>
            </a:r>
          </a:p>
          <a:p>
            <a:r>
              <a:rPr lang="en-US" sz="2800" dirty="0">
                <a:solidFill>
                  <a:srgbClr val="FF0000"/>
                </a:solidFill>
              </a:rPr>
              <a:t>POST ABOUT YOUR LEARNING: </a:t>
            </a:r>
            <a:r>
              <a:rPr lang="en-US" sz="2800" dirty="0"/>
              <a:t>'Week 4 of learning AI. Today I used ChatGPT to analyze customer feedback data. Cut my analysis time from 3 hours to 45 minutes. #AI Skills #Learning’</a:t>
            </a:r>
          </a:p>
          <a:p>
            <a:r>
              <a:rPr lang="en-US" sz="2800" dirty="0">
                <a:solidFill>
                  <a:srgbClr val="FF0000"/>
                </a:solidFill>
              </a:rPr>
              <a:t>JOIN AI COMMUNITIES: </a:t>
            </a:r>
            <a:r>
              <a:rPr lang="en-US" sz="2800" dirty="0"/>
              <a:t>Reddit has r/artificial and r/ChatGPT. Discord has AI servers. LinkedIn has AI groups. Just being in these communities, you'll learn constantly.</a:t>
            </a:r>
          </a:p>
          <a:p>
            <a:r>
              <a:rPr lang="en-US" sz="2800" dirty="0"/>
              <a:t>Here's a powerful one: </a:t>
            </a:r>
            <a:r>
              <a:rPr lang="en-US" sz="2800" dirty="0">
                <a:solidFill>
                  <a:srgbClr val="FF0000"/>
                </a:solidFill>
              </a:rPr>
              <a:t>VOLUNTEER </a:t>
            </a:r>
            <a:r>
              <a:rPr lang="en-US" sz="2800" dirty="0"/>
              <a:t>to help a local small business use AI. Maybe it's your church, your kid's school, a local nonprofit, a friend's business. *** Document everything: </a:t>
            </a:r>
            <a:r>
              <a:rPr lang="en-US" sz="2800" i="1" dirty="0"/>
              <a:t>'Helped local bakery create a week's worth of social media posts using AI in 2 hours. Increased their engagement 40%.’</a:t>
            </a:r>
            <a:r>
              <a:rPr lang="en-US" sz="2800" dirty="0"/>
              <a:t> </a:t>
            </a:r>
            <a:r>
              <a:rPr lang="en-US" sz="2800" b="1" dirty="0">
                <a:solidFill>
                  <a:srgbClr val="FF0000"/>
                </a:solidFill>
              </a:rPr>
              <a:t>THAT GOES ON YOUR RESUME. </a:t>
            </a:r>
          </a:p>
          <a:p>
            <a:r>
              <a:rPr lang="en-US" sz="2800" dirty="0"/>
              <a:t>The goal: By month 3, you have:</a:t>
            </a:r>
          </a:p>
          <a:p>
            <a:r>
              <a:rPr lang="en-US" sz="3300" b="1" dirty="0"/>
              <a:t>PROOF THAT YOU CAN USE AI TO CREATE REAL VALUE. </a:t>
            </a:r>
          </a:p>
          <a:p>
            <a:endParaRPr lang="en-US" dirty="0"/>
          </a:p>
        </p:txBody>
      </p:sp>
      <p:sp>
        <p:nvSpPr>
          <p:cNvPr id="5" name="TextBox 4">
            <a:extLst>
              <a:ext uri="{FF2B5EF4-FFF2-40B4-BE49-F238E27FC236}">
                <a16:creationId xmlns:a16="http://schemas.microsoft.com/office/drawing/2014/main" id="{3599E397-4266-1414-19C7-C3834BD90A27}"/>
              </a:ext>
            </a:extLst>
          </p:cNvPr>
          <p:cNvSpPr txBox="1"/>
          <p:nvPr/>
        </p:nvSpPr>
        <p:spPr>
          <a:xfrm>
            <a:off x="1024466" y="445379"/>
            <a:ext cx="10227113" cy="1323439"/>
          </a:xfrm>
          <a:prstGeom prst="rect">
            <a:avLst/>
          </a:prstGeom>
          <a:noFill/>
        </p:spPr>
        <p:txBody>
          <a:bodyPr wrap="square">
            <a:spAutoFit/>
          </a:bodyPr>
          <a:lstStyle/>
          <a:p>
            <a:pPr marL="0" indent="0">
              <a:buNone/>
            </a:pPr>
            <a:r>
              <a:rPr lang="en-US" sz="4000" b="1" dirty="0">
                <a:solidFill>
                  <a:srgbClr val="FF0000"/>
                </a:solidFill>
              </a:rPr>
              <a:t>BUILD YOUR</a:t>
            </a:r>
            <a:r>
              <a:rPr lang="en-US" sz="4000" b="1" dirty="0"/>
              <a:t> </a:t>
            </a:r>
            <a:r>
              <a:rPr lang="en-US" sz="4000" b="1" dirty="0">
                <a:solidFill>
                  <a:schemeClr val="accent5">
                    <a:lumMod val="75000"/>
                  </a:schemeClr>
                </a:solidFill>
              </a:rPr>
              <a:t>PORT</a:t>
            </a:r>
            <a:r>
              <a:rPr lang="en-US" sz="4000" b="1" dirty="0">
                <a:solidFill>
                  <a:schemeClr val="accent6">
                    <a:lumMod val="75000"/>
                  </a:schemeClr>
                </a:solidFill>
              </a:rPr>
              <a:t>FOLIO:</a:t>
            </a:r>
            <a:r>
              <a:rPr lang="en-US" sz="4000" b="1" dirty="0"/>
              <a:t> </a:t>
            </a:r>
          </a:p>
          <a:p>
            <a:pPr marL="0" indent="0">
              <a:buNone/>
            </a:pPr>
            <a:r>
              <a:rPr lang="en-US" sz="4000" b="1" dirty="0"/>
              <a:t>					</a:t>
            </a:r>
            <a:r>
              <a:rPr lang="en-US" sz="3200" b="1" dirty="0">
                <a:solidFill>
                  <a:srgbClr val="FF0000"/>
                </a:solidFill>
              </a:rPr>
              <a:t>Go</a:t>
            </a:r>
            <a:r>
              <a:rPr lang="en-US" sz="3200" b="1" dirty="0"/>
              <a:t> </a:t>
            </a:r>
            <a:r>
              <a:rPr lang="en-US" sz="3200" b="1" dirty="0">
                <a:solidFill>
                  <a:schemeClr val="accent5">
                    <a:lumMod val="75000"/>
                  </a:schemeClr>
                </a:solidFill>
              </a:rPr>
              <a:t>from</a:t>
            </a:r>
            <a:r>
              <a:rPr lang="en-US" sz="3200" b="1" dirty="0"/>
              <a:t> </a:t>
            </a:r>
            <a:r>
              <a:rPr lang="en-US" sz="3200" b="1" dirty="0">
                <a:solidFill>
                  <a:schemeClr val="accent5">
                    <a:lumMod val="75000"/>
                  </a:schemeClr>
                </a:solidFill>
              </a:rPr>
              <a:t>I’</a:t>
            </a:r>
            <a:r>
              <a:rPr lang="en-US" sz="3200" b="1" dirty="0">
                <a:solidFill>
                  <a:schemeClr val="accent6">
                    <a:lumMod val="75000"/>
                  </a:schemeClr>
                </a:solidFill>
              </a:rPr>
              <a:t>m learning </a:t>
            </a:r>
            <a:r>
              <a:rPr lang="en-US" sz="3200" b="1" dirty="0">
                <a:solidFill>
                  <a:srgbClr val="0070C0"/>
                </a:solidFill>
              </a:rPr>
              <a:t>to</a:t>
            </a:r>
            <a:r>
              <a:rPr lang="en-US" sz="3200" b="1" dirty="0">
                <a:solidFill>
                  <a:schemeClr val="accent5">
                    <a:lumMod val="75000"/>
                  </a:schemeClr>
                </a:solidFill>
              </a:rPr>
              <a:t> </a:t>
            </a:r>
            <a:r>
              <a:rPr lang="en-US" sz="3200" b="1" dirty="0">
                <a:solidFill>
                  <a:schemeClr val="accent6">
                    <a:lumMod val="75000"/>
                  </a:schemeClr>
                </a:solidFill>
              </a:rPr>
              <a:t>I’m </a:t>
            </a:r>
            <a:r>
              <a:rPr lang="en-US" sz="3200" b="1" dirty="0" err="1">
                <a:solidFill>
                  <a:schemeClr val="accent6">
                    <a:lumMod val="75000"/>
                  </a:schemeClr>
                </a:solidFill>
              </a:rPr>
              <a:t>Hireable</a:t>
            </a:r>
            <a:r>
              <a:rPr lang="en-US" sz="3200" b="1" dirty="0">
                <a:solidFill>
                  <a:schemeClr val="accent6">
                    <a:lumMod val="75000"/>
                  </a:schemeClr>
                </a:solidFill>
              </a:rPr>
              <a:t> </a:t>
            </a:r>
            <a:endParaRPr lang="en-US" sz="3200" dirty="0">
              <a:solidFill>
                <a:schemeClr val="accent6">
                  <a:lumMod val="75000"/>
                </a:schemeClr>
              </a:solidFill>
            </a:endParaRPr>
          </a:p>
        </p:txBody>
      </p:sp>
    </p:spTree>
    <p:extLst>
      <p:ext uri="{BB962C8B-B14F-4D97-AF65-F5344CB8AC3E}">
        <p14:creationId xmlns:p14="http://schemas.microsoft.com/office/powerpoint/2010/main" val="321571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0BC27FE6-488E-FF29-DFF9-27619548B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9EF18-AD7A-204F-2BA3-CF9EB5448341}"/>
              </a:ext>
            </a:extLst>
          </p:cNvPr>
          <p:cNvSpPr>
            <a:spLocks noGrp="1"/>
          </p:cNvSpPr>
          <p:nvPr>
            <p:ph type="title"/>
          </p:nvPr>
        </p:nvSpPr>
        <p:spPr>
          <a:xfrm>
            <a:off x="2727960" y="2407463"/>
            <a:ext cx="7846252" cy="2412589"/>
          </a:xfrm>
        </p:spPr>
        <p:txBody>
          <a:bodyPr vert="horz" lIns="91440" tIns="45720" rIns="91440" bIns="45720" rtlCol="0" anchor="ctr">
            <a:normAutofit/>
          </a:bodyPr>
          <a:lstStyle/>
          <a:p>
            <a:r>
              <a:rPr lang="en-US" sz="5400" b="1" dirty="0">
                <a:solidFill>
                  <a:srgbClr val="FFFFFF"/>
                </a:solidFill>
              </a:rPr>
              <a:t>TRADITIONAL JOBS + AI </a:t>
            </a:r>
          </a:p>
        </p:txBody>
      </p:sp>
      <p:sp>
        <p:nvSpPr>
          <p:cNvPr id="3" name="Text Placeholder 2">
            <a:extLst>
              <a:ext uri="{FF2B5EF4-FFF2-40B4-BE49-F238E27FC236}">
                <a16:creationId xmlns:a16="http://schemas.microsoft.com/office/drawing/2014/main" id="{E2C3EF88-B903-9B0E-2D29-8B52BE887B0D}"/>
              </a:ext>
            </a:extLst>
          </p:cNvPr>
          <p:cNvSpPr>
            <a:spLocks noGrp="1"/>
          </p:cNvSpPr>
          <p:nvPr>
            <p:ph type="body" sz="half" idx="2"/>
            <p:extLst>
              <p:ext uri="{E7BDC344-281C-4309-B0C6-D0EE65EED2A8}">
                <p202:designPr xmlns:p202="http://schemas.microsoft.com/office/powerpoint/2020/02/main">
                  <p202:designTagLst>
                    <p202:designTag name="ARCH:1:CLS" val="LargePlainText"/>
                  </p202:designTagLst>
                </p202:designPr>
              </p:ext>
            </p:extLst>
          </p:nvPr>
        </p:nvSpPr>
        <p:spPr>
          <a:xfrm>
            <a:off x="335280" y="682504"/>
            <a:ext cx="4245405" cy="2652874"/>
          </a:xfrm>
        </p:spPr>
        <p:txBody>
          <a:bodyPr vert="horz" lIns="91440" tIns="45720" rIns="91440" bIns="45720" rtlCol="0" anchor="ctr">
            <a:normAutofit/>
          </a:bodyPr>
          <a:lstStyle/>
          <a:p>
            <a:r>
              <a:rPr lang="en-US" sz="2000" b="1" dirty="0">
                <a:solidFill>
                  <a:schemeClr val="accent5">
                    <a:lumMod val="75000"/>
                  </a:schemeClr>
                </a:solidFill>
              </a:rPr>
              <a:t>Customer Service Rep </a:t>
            </a:r>
            <a:r>
              <a:rPr lang="en-US" sz="2000" b="1" dirty="0">
                <a:solidFill>
                  <a:srgbClr val="0070C0"/>
                </a:solidFill>
              </a:rPr>
              <a:t>+ AI: </a:t>
            </a:r>
          </a:p>
          <a:p>
            <a:r>
              <a:rPr lang="en-US" sz="1800" b="1" dirty="0"/>
              <a:t>AI handles simple questions automatically. You handle complex issues. AI suggests solutions to you in real-time. You're like a pilot - the AI is autopilot, but you're in control. Result: You handle 50-60 interactions a day, solve harder problems, and get paid more!</a:t>
            </a:r>
          </a:p>
        </p:txBody>
      </p:sp>
      <p:sp>
        <p:nvSpPr>
          <p:cNvPr id="7" name="TextBox 6">
            <a:extLst>
              <a:ext uri="{FF2B5EF4-FFF2-40B4-BE49-F238E27FC236}">
                <a16:creationId xmlns:a16="http://schemas.microsoft.com/office/drawing/2014/main" id="{77517F9B-809B-211C-420D-5DD6201532A7}"/>
              </a:ext>
            </a:extLst>
          </p:cNvPr>
          <p:cNvSpPr txBox="1"/>
          <p:nvPr/>
        </p:nvSpPr>
        <p:spPr>
          <a:xfrm>
            <a:off x="5829483" y="391342"/>
            <a:ext cx="6161048" cy="1646605"/>
          </a:xfrm>
          <a:prstGeom prst="rect">
            <a:avLst/>
          </a:prstGeom>
          <a:noFill/>
        </p:spPr>
        <p:txBody>
          <a:bodyPr wrap="square">
            <a:spAutoFit/>
          </a:bodyPr>
          <a:lstStyle/>
          <a:p>
            <a:r>
              <a:rPr lang="en-US" sz="2000" b="1" dirty="0">
                <a:solidFill>
                  <a:schemeClr val="accent5">
                    <a:lumMod val="75000"/>
                  </a:schemeClr>
                </a:solidFill>
              </a:rPr>
              <a:t>Marketing Assistant </a:t>
            </a:r>
            <a:r>
              <a:rPr lang="en-US" sz="2000" b="1" dirty="0">
                <a:solidFill>
                  <a:srgbClr val="0070C0"/>
                </a:solidFill>
              </a:rPr>
              <a:t>+ AI: </a:t>
            </a:r>
          </a:p>
          <a:p>
            <a:pPr>
              <a:lnSpc>
                <a:spcPct val="90000"/>
              </a:lnSpc>
            </a:pPr>
            <a:r>
              <a:rPr lang="en-US" b="1" dirty="0"/>
              <a:t>AI drafts posts in seconds. You edit and add the human touch. AI creates graphics. You refine them. </a:t>
            </a:r>
          </a:p>
          <a:p>
            <a:pPr>
              <a:lnSpc>
                <a:spcPct val="90000"/>
              </a:lnSpc>
            </a:pPr>
            <a:r>
              <a:rPr lang="en-US" b="1" dirty="0"/>
              <a:t>AI analyzes competitors. You interpret the data and make strategy decisions. Result: You do in 2 hours what used to take 2 days. You're more valuable.</a:t>
            </a:r>
          </a:p>
        </p:txBody>
      </p:sp>
      <p:sp>
        <p:nvSpPr>
          <p:cNvPr id="9" name="TextBox 8">
            <a:extLst>
              <a:ext uri="{FF2B5EF4-FFF2-40B4-BE49-F238E27FC236}">
                <a16:creationId xmlns:a16="http://schemas.microsoft.com/office/drawing/2014/main" id="{F3BAEA6A-414F-827B-9D20-C231C99D4AFC}"/>
              </a:ext>
            </a:extLst>
          </p:cNvPr>
          <p:cNvSpPr txBox="1"/>
          <p:nvPr/>
        </p:nvSpPr>
        <p:spPr>
          <a:xfrm>
            <a:off x="933234" y="4466124"/>
            <a:ext cx="6337849" cy="1895904"/>
          </a:xfrm>
          <a:prstGeom prst="rect">
            <a:avLst/>
          </a:prstGeom>
          <a:noFill/>
        </p:spPr>
        <p:txBody>
          <a:bodyPr wrap="square">
            <a:spAutoFit/>
          </a:bodyPr>
          <a:lstStyle/>
          <a:p>
            <a:r>
              <a:rPr lang="en-US" sz="2000" b="1" dirty="0">
                <a:solidFill>
                  <a:schemeClr val="accent5">
                    <a:lumMod val="75000"/>
                  </a:schemeClr>
                </a:solidFill>
              </a:rPr>
              <a:t>Administrative Professional </a:t>
            </a:r>
            <a:r>
              <a:rPr lang="en-US" sz="2000" b="1" dirty="0">
                <a:solidFill>
                  <a:srgbClr val="0070C0"/>
                </a:solidFill>
              </a:rPr>
              <a:t>+ AI: </a:t>
            </a:r>
          </a:p>
          <a:p>
            <a:pPr>
              <a:lnSpc>
                <a:spcPct val="90000"/>
              </a:lnSpc>
            </a:pPr>
            <a:r>
              <a:rPr lang="en-US" b="1" dirty="0"/>
              <a:t>AI handles data entry. AI schedules meetings </a:t>
            </a:r>
          </a:p>
          <a:p>
            <a:pPr>
              <a:lnSpc>
                <a:spcPct val="90000"/>
              </a:lnSpc>
            </a:pPr>
            <a:r>
              <a:rPr lang="en-US" b="1" dirty="0"/>
              <a:t>by reading emails. AI drafts routine emails. AI creates first drafts of reports. Result: </a:t>
            </a:r>
          </a:p>
          <a:p>
            <a:pPr>
              <a:lnSpc>
                <a:spcPct val="90000"/>
              </a:lnSpc>
            </a:pPr>
            <a:r>
              <a:rPr lang="en-US" b="1" dirty="0"/>
              <a:t>You focus on strategic work, relationship building, and problem-solving. You become </a:t>
            </a:r>
          </a:p>
          <a:p>
            <a:pPr>
              <a:lnSpc>
                <a:spcPct val="90000"/>
              </a:lnSpc>
            </a:pPr>
            <a:r>
              <a:rPr lang="en-US" b="1" dirty="0"/>
              <a:t>essential.</a:t>
            </a:r>
          </a:p>
        </p:txBody>
      </p:sp>
      <p:sp>
        <p:nvSpPr>
          <p:cNvPr id="11" name="TextBox 10">
            <a:extLst>
              <a:ext uri="{FF2B5EF4-FFF2-40B4-BE49-F238E27FC236}">
                <a16:creationId xmlns:a16="http://schemas.microsoft.com/office/drawing/2014/main" id="{5ED0CB54-5258-4994-F4B1-981C4B20FAE0}"/>
              </a:ext>
            </a:extLst>
          </p:cNvPr>
          <p:cNvSpPr txBox="1"/>
          <p:nvPr/>
        </p:nvSpPr>
        <p:spPr>
          <a:xfrm>
            <a:off x="7433771" y="3981852"/>
            <a:ext cx="4758229" cy="1895904"/>
          </a:xfrm>
          <a:prstGeom prst="rect">
            <a:avLst/>
          </a:prstGeom>
          <a:noFill/>
        </p:spPr>
        <p:txBody>
          <a:bodyPr wrap="square">
            <a:spAutoFit/>
          </a:bodyPr>
          <a:lstStyle/>
          <a:p>
            <a:r>
              <a:rPr lang="en-US" sz="2000" b="1" dirty="0">
                <a:solidFill>
                  <a:schemeClr val="accent5">
                    <a:lumMod val="75000"/>
                  </a:schemeClr>
                </a:solidFill>
              </a:rPr>
              <a:t>Sales Rep </a:t>
            </a:r>
            <a:r>
              <a:rPr lang="en-US" sz="2000" b="1" dirty="0">
                <a:solidFill>
                  <a:srgbClr val="0070C0"/>
                </a:solidFill>
              </a:rPr>
              <a:t>+ AI: </a:t>
            </a:r>
          </a:p>
          <a:p>
            <a:pPr>
              <a:lnSpc>
                <a:spcPct val="90000"/>
              </a:lnSpc>
            </a:pPr>
            <a:r>
              <a:rPr lang="en-US" b="1" dirty="0"/>
              <a:t>AI finds the best prospects. AI tells you exactly when to reach out. AI drafts personalized emails. AI predicts which leads are most likely to buy.  Result: You close more deals, earn higher commissions.</a:t>
            </a:r>
          </a:p>
        </p:txBody>
      </p:sp>
    </p:spTree>
    <p:extLst>
      <p:ext uri="{BB962C8B-B14F-4D97-AF65-F5344CB8AC3E}">
        <p14:creationId xmlns:p14="http://schemas.microsoft.com/office/powerpoint/2010/main" val="35230454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ADAD-82E2-2AAB-B3FA-A9E45792E2B7}"/>
              </a:ext>
            </a:extLst>
          </p:cNvPr>
          <p:cNvSpPr>
            <a:spLocks noGrp="1"/>
          </p:cNvSpPr>
          <p:nvPr>
            <p:ph type="title"/>
          </p:nvPr>
        </p:nvSpPr>
        <p:spPr>
          <a:xfrm>
            <a:off x="0" y="1569721"/>
            <a:ext cx="12192000" cy="5288280"/>
          </a:xfrm>
        </p:spPr>
        <p:txBody>
          <a:bodyPr>
            <a:normAutofit fontScale="90000"/>
          </a:bodyPr>
          <a:lstStyle/>
          <a:p>
            <a:pPr algn="ctr"/>
            <a:r>
              <a:rPr lang="en-US" sz="4900" dirty="0">
                <a:solidFill>
                  <a:srgbClr val="FF0000"/>
                </a:solidFill>
              </a:rPr>
              <a:t>WHAT’s ONE </a:t>
            </a:r>
            <a:r>
              <a:rPr lang="en-US" sz="4900" dirty="0">
                <a:solidFill>
                  <a:srgbClr val="FFC000"/>
                </a:solidFill>
              </a:rPr>
              <a:t>NEW</a:t>
            </a:r>
            <a:r>
              <a:rPr lang="en-US" sz="4900" dirty="0"/>
              <a:t> </a:t>
            </a:r>
            <a:r>
              <a:rPr lang="en-US" sz="4900" dirty="0">
                <a:solidFill>
                  <a:srgbClr val="00B050"/>
                </a:solidFill>
              </a:rPr>
              <a:t>WAY </a:t>
            </a:r>
            <a:r>
              <a:rPr lang="en-US" sz="6000" b="1" dirty="0">
                <a:solidFill>
                  <a:schemeClr val="accent5">
                    <a:lumMod val="60000"/>
                    <a:lumOff val="40000"/>
                  </a:schemeClr>
                </a:solidFill>
              </a:rPr>
              <a:t>YOU</a:t>
            </a:r>
            <a:r>
              <a:rPr lang="en-US" sz="4900" dirty="0">
                <a:solidFill>
                  <a:schemeClr val="accent5">
                    <a:lumMod val="60000"/>
                    <a:lumOff val="40000"/>
                  </a:schemeClr>
                </a:solidFill>
              </a:rPr>
              <a:t> CAN USE AI…</a:t>
            </a:r>
            <a:br>
              <a:rPr lang="en-US" dirty="0">
                <a:solidFill>
                  <a:schemeClr val="accent5">
                    <a:lumMod val="60000"/>
                    <a:lumOff val="40000"/>
                  </a:schemeClr>
                </a:solidFill>
              </a:rPr>
            </a:br>
            <a:br>
              <a:rPr lang="en-US" dirty="0"/>
            </a:br>
            <a:r>
              <a:rPr lang="en-US" dirty="0"/>
              <a:t>to make life easier?   </a:t>
            </a:r>
            <a:br>
              <a:rPr lang="en-US" dirty="0"/>
            </a:br>
            <a:r>
              <a:rPr lang="en-US" dirty="0"/>
              <a:t>Solve a problem?  </a:t>
            </a:r>
            <a:br>
              <a:rPr lang="en-US" dirty="0"/>
            </a:br>
            <a:r>
              <a:rPr lang="en-US" dirty="0"/>
              <a:t>Save time?  </a:t>
            </a:r>
            <a:br>
              <a:rPr lang="en-US" dirty="0"/>
            </a:br>
            <a:r>
              <a:rPr lang="en-US" dirty="0"/>
              <a:t>Learn something new?</a:t>
            </a:r>
            <a:br>
              <a:rPr lang="en-US" dirty="0"/>
            </a:br>
            <a:br>
              <a:rPr lang="en-US" dirty="0"/>
            </a:br>
            <a:r>
              <a:rPr lang="en-US" dirty="0"/>
              <a:t>Help someone else?  </a:t>
            </a:r>
            <a:br>
              <a:rPr lang="en-US" dirty="0"/>
            </a:br>
            <a:endParaRPr lang="en-US" dirty="0"/>
          </a:p>
        </p:txBody>
      </p:sp>
    </p:spTree>
    <p:extLst>
      <p:ext uri="{BB962C8B-B14F-4D97-AF65-F5344CB8AC3E}">
        <p14:creationId xmlns:p14="http://schemas.microsoft.com/office/powerpoint/2010/main" val="273761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B177-080E-E299-D94A-45A705CC863E}"/>
              </a:ext>
            </a:extLst>
          </p:cNvPr>
          <p:cNvSpPr>
            <a:spLocks noGrp="1"/>
          </p:cNvSpPr>
          <p:nvPr>
            <p:ph type="ctrTitle"/>
          </p:nvPr>
        </p:nvSpPr>
        <p:spPr>
          <a:xfrm>
            <a:off x="1127760" y="1245220"/>
            <a:ext cx="9448800" cy="1226515"/>
          </a:xfrm>
        </p:spPr>
        <p:txBody>
          <a:bodyPr>
            <a:noAutofit/>
          </a:bodyPr>
          <a:lstStyle/>
          <a:p>
            <a:pPr algn="ctr"/>
            <a:r>
              <a:rPr lang="en-US" sz="4400" b="1" dirty="0"/>
              <a:t>How to Stand Out to Employers</a:t>
            </a:r>
            <a:endParaRPr lang="en-US" sz="4400" dirty="0"/>
          </a:p>
        </p:txBody>
      </p:sp>
      <p:sp>
        <p:nvSpPr>
          <p:cNvPr id="3" name="Subtitle 2">
            <a:extLst>
              <a:ext uri="{FF2B5EF4-FFF2-40B4-BE49-F238E27FC236}">
                <a16:creationId xmlns:a16="http://schemas.microsoft.com/office/drawing/2014/main" id="{E27C6063-DCD5-30FB-18B6-DBB395D71465}"/>
              </a:ext>
            </a:extLst>
          </p:cNvPr>
          <p:cNvSpPr>
            <a:spLocks noGrp="1"/>
          </p:cNvSpPr>
          <p:nvPr>
            <p:ph type="subTitle" idx="1"/>
          </p:nvPr>
        </p:nvSpPr>
        <p:spPr>
          <a:xfrm>
            <a:off x="791737" y="2804160"/>
            <a:ext cx="10683983" cy="3652396"/>
          </a:xfrm>
        </p:spPr>
        <p:txBody>
          <a:bodyPr>
            <a:normAutofit fontScale="77500" lnSpcReduction="20000"/>
          </a:bodyPr>
          <a:lstStyle/>
          <a:p>
            <a:r>
              <a:rPr lang="en-US" sz="3600" b="1" dirty="0"/>
              <a:t>UPDATE YOUR RESUME: </a:t>
            </a:r>
          </a:p>
          <a:p>
            <a:r>
              <a:rPr lang="en-US" sz="3600" dirty="0"/>
              <a:t>Add a 'Technical Skills' or 'AI Tools' section:</a:t>
            </a:r>
          </a:p>
          <a:p>
            <a:endParaRPr lang="en-US" sz="3600" dirty="0"/>
          </a:p>
          <a:p>
            <a:pPr marL="800100" lvl="1" indent="-342900" algn="l">
              <a:buFont typeface="Arial" panose="020B0604020202020204" pitchFamily="34" charset="0"/>
              <a:buChar char="•"/>
            </a:pPr>
            <a:r>
              <a:rPr lang="en-US" sz="3600" dirty="0"/>
              <a:t>Proficient in ChatGPT, Claude, and Microsoft Copilot</a:t>
            </a:r>
          </a:p>
          <a:p>
            <a:pPr marL="800100" lvl="1" indent="-342900" algn="l">
              <a:buFont typeface="Arial" panose="020B0604020202020204" pitchFamily="34" charset="0"/>
              <a:buChar char="•"/>
            </a:pPr>
            <a:r>
              <a:rPr lang="en-US" sz="3600" dirty="0"/>
              <a:t>Experience with AI-assisted content creation and data analysis</a:t>
            </a:r>
          </a:p>
          <a:p>
            <a:pPr marL="800100" lvl="1" indent="-342900" algn="l">
              <a:buFont typeface="Arial" panose="020B0604020202020204" pitchFamily="34" charset="0"/>
              <a:buChar char="•"/>
            </a:pPr>
            <a:r>
              <a:rPr lang="en-US" sz="3600" dirty="0"/>
              <a:t>Skilled in prompt engineering and AI output optimization</a:t>
            </a:r>
          </a:p>
          <a:p>
            <a:pPr marL="342900" indent="-34290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118477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95DC-5BCF-3E47-41F8-75832757F90C}"/>
              </a:ext>
            </a:extLst>
          </p:cNvPr>
          <p:cNvSpPr>
            <a:spLocks noGrp="1"/>
          </p:cNvSpPr>
          <p:nvPr>
            <p:ph type="title"/>
          </p:nvPr>
        </p:nvSpPr>
        <p:spPr>
          <a:xfrm>
            <a:off x="259080" y="198120"/>
            <a:ext cx="11704320" cy="6217919"/>
          </a:xfrm>
        </p:spPr>
        <p:txBody>
          <a:bodyPr>
            <a:normAutofit/>
          </a:bodyPr>
          <a:lstStyle/>
          <a:p>
            <a:pPr algn="l"/>
            <a:r>
              <a:rPr lang="en-US" sz="3600" dirty="0"/>
              <a:t>  Then, APPLY IT in your </a:t>
            </a:r>
            <a:r>
              <a:rPr lang="en-US" sz="3600" b="1" dirty="0">
                <a:solidFill>
                  <a:srgbClr val="FF0000"/>
                </a:solidFill>
              </a:rPr>
              <a:t>job descriptions and </a:t>
            </a:r>
            <a:br>
              <a:rPr lang="en-US" sz="3600" b="1" dirty="0"/>
            </a:br>
            <a:r>
              <a:rPr lang="en-US" sz="3600" b="1" dirty="0"/>
              <a:t>								  </a:t>
            </a:r>
            <a:r>
              <a:rPr lang="en-US" sz="3600" dirty="0"/>
              <a:t>show </a:t>
            </a:r>
            <a:r>
              <a:rPr lang="en-US" sz="3600" b="1" dirty="0">
                <a:solidFill>
                  <a:srgbClr val="FF0000"/>
                </a:solidFill>
              </a:rPr>
              <a:t>RESULTS:</a:t>
            </a:r>
            <a:br>
              <a:rPr lang="en-US" sz="3100" b="1" dirty="0"/>
            </a:br>
            <a:br>
              <a:rPr lang="en-US" sz="3100" dirty="0"/>
            </a:br>
            <a:r>
              <a:rPr lang="en-US" sz="2800" b="1" dirty="0"/>
              <a:t>Instead of: </a:t>
            </a:r>
            <a:r>
              <a:rPr lang="en-US" sz="2800" i="1" dirty="0"/>
              <a:t>'Responsible for customer service emails’</a:t>
            </a:r>
            <a:br>
              <a:rPr lang="en-US" sz="2800" i="1" dirty="0"/>
            </a:br>
            <a:r>
              <a:rPr lang="en-US" sz="2800" b="1" dirty="0"/>
              <a:t>	</a:t>
            </a:r>
            <a:r>
              <a:rPr lang="en-US" sz="2800" b="1" dirty="0">
                <a:solidFill>
                  <a:srgbClr val="FF0000"/>
                </a:solidFill>
              </a:rPr>
              <a:t>Write: </a:t>
            </a:r>
            <a:r>
              <a:rPr lang="en-US" sz="2800" i="1" dirty="0"/>
              <a:t>'Managed customer service emails, 	implementing AI tools to reduce 	response time by 60% 	while maintaining 98% satisfaction rating.’</a:t>
            </a:r>
            <a:br>
              <a:rPr lang="en-US" sz="2800" i="1" dirty="0"/>
            </a:br>
            <a:br>
              <a:rPr lang="en-US" sz="2800" i="1" dirty="0"/>
            </a:br>
            <a:r>
              <a:rPr lang="en-US" sz="2800" b="1" dirty="0"/>
              <a:t>Instead of: </a:t>
            </a:r>
            <a:r>
              <a:rPr lang="en-US" sz="2800" dirty="0"/>
              <a:t>'Created marketing content’</a:t>
            </a:r>
            <a:br>
              <a:rPr lang="en-US" sz="2800" dirty="0"/>
            </a:br>
            <a:r>
              <a:rPr lang="en-US" sz="2800" b="1" dirty="0"/>
              <a:t>	</a:t>
            </a:r>
            <a:r>
              <a:rPr lang="en-US" sz="2800" b="1" dirty="0">
                <a:solidFill>
                  <a:srgbClr val="FF0000"/>
                </a:solidFill>
              </a:rPr>
              <a:t>Write: </a:t>
            </a:r>
            <a:r>
              <a:rPr lang="en-US" sz="2800" i="1" dirty="0"/>
              <a:t>'Generated marketing content using AI-assisted 	workflows, increasing output from 5 to 15 high-	quality posts per week'</a:t>
            </a:r>
            <a:br>
              <a:rPr lang="en-US" i="1" dirty="0"/>
            </a:br>
            <a:endParaRPr lang="en-US" dirty="0"/>
          </a:p>
        </p:txBody>
      </p:sp>
    </p:spTree>
    <p:extLst>
      <p:ext uri="{BB962C8B-B14F-4D97-AF65-F5344CB8AC3E}">
        <p14:creationId xmlns:p14="http://schemas.microsoft.com/office/powerpoint/2010/main" val="337162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122A-77B7-7FA7-A1A8-4203758CE105}"/>
              </a:ext>
            </a:extLst>
          </p:cNvPr>
          <p:cNvSpPr>
            <a:spLocks noGrp="1"/>
          </p:cNvSpPr>
          <p:nvPr>
            <p:ph type="title"/>
          </p:nvPr>
        </p:nvSpPr>
        <p:spPr>
          <a:xfrm>
            <a:off x="609600" y="1313013"/>
            <a:ext cx="10972800" cy="3076108"/>
          </a:xfrm>
        </p:spPr>
        <p:txBody>
          <a:bodyPr>
            <a:normAutofit fontScale="90000"/>
          </a:bodyPr>
          <a:lstStyle/>
          <a:p>
            <a:pPr algn="ctr"/>
            <a:r>
              <a:rPr lang="en-US" dirty="0"/>
              <a:t>Start Small</a:t>
            </a:r>
            <a:br>
              <a:rPr lang="en-US" dirty="0"/>
            </a:br>
            <a:r>
              <a:rPr lang="en-US" dirty="0"/>
              <a:t>practice daily </a:t>
            </a:r>
            <a:br>
              <a:rPr lang="en-US" dirty="0"/>
            </a:br>
            <a:r>
              <a:rPr lang="en-US" dirty="0"/>
              <a:t>build publicly </a:t>
            </a:r>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F623D6A-CA77-2CC3-B0EF-DCC1CDE2F287}"/>
              </a:ext>
            </a:extLst>
          </p:cNvPr>
          <p:cNvSpPr txBox="1"/>
          <p:nvPr/>
        </p:nvSpPr>
        <p:spPr>
          <a:xfrm>
            <a:off x="990600" y="2851067"/>
            <a:ext cx="10210800" cy="3539430"/>
          </a:xfrm>
          <a:prstGeom prst="rect">
            <a:avLst/>
          </a:prstGeom>
          <a:noFill/>
        </p:spPr>
        <p:txBody>
          <a:bodyPr wrap="square">
            <a:spAutoFit/>
          </a:bodyPr>
          <a:lstStyle/>
          <a:p>
            <a:endParaRPr lang="en-US" sz="2800" dirty="0"/>
          </a:p>
          <a:p>
            <a:pPr marL="457200" indent="-457200">
              <a:buFont typeface="Arial" panose="020B0604020202020204" pitchFamily="34" charset="0"/>
              <a:buChar char="•"/>
            </a:pPr>
            <a:r>
              <a:rPr lang="en-US" sz="2800" dirty="0"/>
              <a:t>Don't try to learn everything at once. Start with ChatGPT. Use it for 15 minutes a day. Every day. That's how you build competence.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Then share what you're learning. LinkedIn posts. Conversations with friends. Helping others. When you teach, you learn twice.</a:t>
            </a:r>
          </a:p>
        </p:txBody>
      </p:sp>
    </p:spTree>
    <p:extLst>
      <p:ext uri="{BB962C8B-B14F-4D97-AF65-F5344CB8AC3E}">
        <p14:creationId xmlns:p14="http://schemas.microsoft.com/office/powerpoint/2010/main" val="372300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3A99D0-405E-4053-239C-FCBA624CDAEF}"/>
              </a:ext>
            </a:extLst>
          </p:cNvPr>
          <p:cNvSpPr txBox="1"/>
          <p:nvPr/>
        </p:nvSpPr>
        <p:spPr>
          <a:xfrm>
            <a:off x="853440" y="940088"/>
            <a:ext cx="11689080" cy="5324535"/>
          </a:xfrm>
          <a:prstGeom prst="rect">
            <a:avLst/>
          </a:prstGeom>
          <a:noFill/>
        </p:spPr>
        <p:txBody>
          <a:bodyPr wrap="square">
            <a:spAutoFit/>
          </a:bodyPr>
          <a:lstStyle/>
          <a:p>
            <a:pPr marL="0" indent="0">
              <a:buNone/>
            </a:pPr>
            <a:r>
              <a:rPr lang="en-US" sz="2000" b="1" dirty="0"/>
              <a:t>CREATIVE TOOLS:</a:t>
            </a:r>
            <a:endParaRPr lang="en-US" sz="2000" dirty="0"/>
          </a:p>
          <a:p>
            <a:r>
              <a:rPr lang="en-US" sz="2000" dirty="0"/>
              <a:t>Canva Magic Design - Creates graphics and designs with AI. Free version is great.</a:t>
            </a:r>
          </a:p>
          <a:p>
            <a:r>
              <a:rPr lang="en-US" sz="2000" dirty="0"/>
              <a:t>DALL-E or Midjourney - Creates images from text descriptions.</a:t>
            </a:r>
          </a:p>
          <a:p>
            <a:r>
              <a:rPr lang="en-US" sz="2000" dirty="0"/>
              <a:t>Descript - AI video editing. Amazing tool.</a:t>
            </a:r>
          </a:p>
          <a:p>
            <a:pPr marL="0" indent="0">
              <a:buNone/>
            </a:pPr>
            <a:endParaRPr lang="en-US" sz="2000" dirty="0"/>
          </a:p>
          <a:p>
            <a:pPr marL="0" indent="0">
              <a:buNone/>
            </a:pPr>
            <a:r>
              <a:rPr lang="en-US" sz="2000" b="1" dirty="0"/>
              <a:t>PRODUCTIVITY &amp; WORK:</a:t>
            </a:r>
            <a:endParaRPr lang="en-US" sz="2000" dirty="0"/>
          </a:p>
          <a:p>
            <a:r>
              <a:rPr lang="en-US" sz="2000" dirty="0"/>
              <a:t>Notion AI - Smart note-taking and knowledge management.</a:t>
            </a:r>
          </a:p>
          <a:p>
            <a:r>
              <a:rPr lang="en-US" sz="2000" dirty="0"/>
              <a:t>Grammarly - AI writing assistant. Free version catches most errors.</a:t>
            </a:r>
          </a:p>
          <a:p>
            <a:r>
              <a:rPr lang="en-US" sz="2000" dirty="0" err="1"/>
              <a:t>Otter.ai</a:t>
            </a:r>
            <a:r>
              <a:rPr lang="en-US" sz="2000" dirty="0"/>
              <a:t> - Records and transcribes meetings automatically. Game-changer.</a:t>
            </a:r>
          </a:p>
          <a:p>
            <a:r>
              <a:rPr lang="en-US" sz="2000" dirty="0"/>
              <a:t>Zapier - Connects different tools and automates workflows.</a:t>
            </a:r>
          </a:p>
          <a:p>
            <a:pPr marL="0" indent="0">
              <a:buNone/>
            </a:pPr>
            <a:endParaRPr lang="en-US" sz="2000" dirty="0"/>
          </a:p>
          <a:p>
            <a:pPr marL="0" indent="0">
              <a:buNone/>
            </a:pPr>
            <a:r>
              <a:rPr lang="en-US" sz="2000" b="1" dirty="0"/>
              <a:t>LEARNING &amp; ANALYSIS:</a:t>
            </a:r>
            <a:endParaRPr lang="en-US" sz="2000" dirty="0"/>
          </a:p>
          <a:p>
            <a:r>
              <a:rPr lang="en-US" sz="2000" dirty="0"/>
              <a:t>Perplexity - Like Google but with AI answers. Great for research.</a:t>
            </a:r>
          </a:p>
          <a:p>
            <a:r>
              <a:rPr lang="en-US" sz="2000" dirty="0"/>
              <a:t>Julius AI - Upload data, ask questions, get insights.</a:t>
            </a:r>
          </a:p>
          <a:p>
            <a:endParaRPr lang="en-US" sz="2000" dirty="0"/>
          </a:p>
          <a:p>
            <a:pPr algn="ctr"/>
            <a:r>
              <a:rPr lang="en-US" sz="2000" dirty="0"/>
              <a:t>You don't need all of these. Start with ChatGPT and Grammarly. </a:t>
            </a:r>
          </a:p>
          <a:p>
            <a:pPr algn="ctr"/>
            <a:r>
              <a:rPr lang="en-US" sz="2000" dirty="0"/>
              <a:t>Add more as you need them.</a:t>
            </a:r>
          </a:p>
        </p:txBody>
      </p:sp>
    </p:spTree>
    <p:extLst>
      <p:ext uri="{BB962C8B-B14F-4D97-AF65-F5344CB8AC3E}">
        <p14:creationId xmlns:p14="http://schemas.microsoft.com/office/powerpoint/2010/main" val="368516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A698-CFC2-D3A4-2A2A-D2F514B9779F}"/>
              </a:ext>
            </a:extLst>
          </p:cNvPr>
          <p:cNvSpPr>
            <a:spLocks noGrp="1"/>
          </p:cNvSpPr>
          <p:nvPr>
            <p:ph type="ctrTitle"/>
          </p:nvPr>
        </p:nvSpPr>
        <p:spPr>
          <a:xfrm>
            <a:off x="342900" y="1459230"/>
            <a:ext cx="11506200" cy="4743450"/>
          </a:xfrm>
        </p:spPr>
        <p:txBody>
          <a:bodyPr>
            <a:noAutofit/>
          </a:bodyPr>
          <a:lstStyle/>
          <a:p>
            <a:pPr algn="ctr"/>
            <a:r>
              <a:rPr lang="en-US" sz="2800" b="1" dirty="0"/>
              <a:t>I will be reaching </a:t>
            </a:r>
            <a:r>
              <a:rPr lang="en-US" sz="2800" b="1" dirty="0" err="1"/>
              <a:t>ouT</a:t>
            </a:r>
            <a:r>
              <a:rPr lang="en-US" sz="2800" b="1" dirty="0"/>
              <a:t> TO each of You, but do not wait for me contact you individually: </a:t>
            </a:r>
            <a:br>
              <a:rPr lang="en-US" sz="2800" b="1" dirty="0"/>
            </a:br>
            <a:br>
              <a:rPr lang="en-US" sz="2800" b="1" dirty="0"/>
            </a:br>
            <a:r>
              <a:rPr lang="en-US" sz="2800" b="1" dirty="0"/>
              <a:t>Please email me if you are interested in potential internships (unpaid) with local organizations at the end of the program.  </a:t>
            </a:r>
            <a:br>
              <a:rPr lang="en-US" sz="2800" b="1" dirty="0"/>
            </a:br>
            <a:br>
              <a:rPr lang="en-US" sz="2800" b="1" dirty="0"/>
            </a:br>
            <a:r>
              <a:rPr lang="en-US" sz="2800" b="1" dirty="0"/>
              <a:t>Or if you would like help with your resume, interviewing skills, or concerns about the course. </a:t>
            </a:r>
            <a:br>
              <a:rPr lang="en-US" sz="2800" b="1" dirty="0"/>
            </a:br>
            <a:br>
              <a:rPr lang="en-US" sz="2800" b="1" dirty="0"/>
            </a:br>
            <a:r>
              <a:rPr lang="en-US" sz="2800" b="1" dirty="0" err="1"/>
              <a:t>casemanager@amamedia.org</a:t>
            </a:r>
            <a:br>
              <a:rPr lang="en-US" sz="2800" b="1" dirty="0">
                <a:solidFill>
                  <a:srgbClr val="FF0000"/>
                </a:solidFill>
              </a:rPr>
            </a:br>
            <a:endParaRPr lang="en-US" sz="3600" dirty="0">
              <a:solidFill>
                <a:schemeClr val="accent6">
                  <a:lumMod val="75000"/>
                </a:schemeClr>
              </a:solidFill>
            </a:endParaRPr>
          </a:p>
        </p:txBody>
      </p:sp>
    </p:spTree>
    <p:extLst>
      <p:ext uri="{BB962C8B-B14F-4D97-AF65-F5344CB8AC3E}">
        <p14:creationId xmlns:p14="http://schemas.microsoft.com/office/powerpoint/2010/main" val="15416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F997F-3885-AAC3-E2B6-ED02A5B903FD}"/>
              </a:ext>
            </a:extLst>
          </p:cNvPr>
          <p:cNvSpPr>
            <a:spLocks noGrp="1"/>
          </p:cNvSpPr>
          <p:nvPr>
            <p:ph idx="1"/>
          </p:nvPr>
        </p:nvSpPr>
        <p:spPr>
          <a:xfrm>
            <a:off x="685800" y="2910840"/>
            <a:ext cx="10820400" cy="3307845"/>
          </a:xfrm>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384225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1BD8-0C95-0894-8BC3-5983000CBCDD}"/>
              </a:ext>
            </a:extLst>
          </p:cNvPr>
          <p:cNvSpPr>
            <a:spLocks noGrp="1"/>
          </p:cNvSpPr>
          <p:nvPr>
            <p:ph type="title"/>
          </p:nvPr>
        </p:nvSpPr>
        <p:spPr>
          <a:xfrm>
            <a:off x="1142999" y="1219199"/>
            <a:ext cx="10363201" cy="1270001"/>
          </a:xfrm>
        </p:spPr>
        <p:txBody>
          <a:bodyPr>
            <a:normAutofit/>
          </a:bodyPr>
          <a:lstStyle/>
          <a:p>
            <a:pPr algn="l"/>
            <a:r>
              <a:rPr lang="en-US" dirty="0">
                <a:solidFill>
                  <a:schemeClr val="accent2"/>
                </a:solidFill>
              </a:rPr>
              <a:t>Over the next 30-45 minute I’m going to show you three things: </a:t>
            </a:r>
          </a:p>
        </p:txBody>
      </p:sp>
      <p:sp>
        <p:nvSpPr>
          <p:cNvPr id="3" name="Content Placeholder 2">
            <a:extLst>
              <a:ext uri="{FF2B5EF4-FFF2-40B4-BE49-F238E27FC236}">
                <a16:creationId xmlns:a16="http://schemas.microsoft.com/office/drawing/2014/main" id="{8E90841D-D787-082A-1B62-3EE0E258A2EA}"/>
              </a:ext>
            </a:extLst>
          </p:cNvPr>
          <p:cNvSpPr>
            <a:spLocks noGrp="1"/>
          </p:cNvSpPr>
          <p:nvPr>
            <p:ph idx="1"/>
          </p:nvPr>
        </p:nvSpPr>
        <p:spPr>
          <a:xfrm>
            <a:off x="2387600" y="2194560"/>
            <a:ext cx="9118600" cy="4384040"/>
          </a:xfrm>
        </p:spPr>
        <p:txBody>
          <a:bodyPr>
            <a:normAutofit lnSpcReduction="10000"/>
          </a:bodyPr>
          <a:lstStyle/>
          <a:p>
            <a:pPr algn="ctr"/>
            <a:endParaRPr lang="en-US" sz="4000" dirty="0"/>
          </a:p>
          <a:p>
            <a:pPr algn="ctr"/>
            <a:r>
              <a:rPr lang="en-US" sz="4000" dirty="0"/>
              <a:t>What opportunities actually exist right now </a:t>
            </a:r>
          </a:p>
          <a:p>
            <a:pPr marL="0" indent="0" algn="ctr">
              <a:buNone/>
            </a:pPr>
            <a:endParaRPr lang="en-US" sz="4000" dirty="0"/>
          </a:p>
          <a:p>
            <a:pPr algn="ctr"/>
            <a:r>
              <a:rPr lang="en-US" sz="4000" dirty="0"/>
              <a:t>What skills do you need </a:t>
            </a:r>
          </a:p>
          <a:p>
            <a:pPr marL="0" indent="0" algn="ctr">
              <a:buNone/>
            </a:pPr>
            <a:endParaRPr lang="en-US" sz="4000" dirty="0"/>
          </a:p>
          <a:p>
            <a:pPr algn="ctr"/>
            <a:r>
              <a:rPr lang="en-US" sz="4000" dirty="0"/>
              <a:t>How to get started </a:t>
            </a:r>
          </a:p>
        </p:txBody>
      </p:sp>
      <p:pic>
        <p:nvPicPr>
          <p:cNvPr id="4" name="Picture 2" descr="i need an image portraying a schedule">
            <a:extLst>
              <a:ext uri="{FF2B5EF4-FFF2-40B4-BE49-F238E27FC236}">
                <a16:creationId xmlns:a16="http://schemas.microsoft.com/office/drawing/2014/main" id="{BDDC31BE-9C79-6214-CC76-53BD7F629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75110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03EA-4CBF-1DF5-BF6C-3749A9E3D4A2}"/>
              </a:ext>
            </a:extLst>
          </p:cNvPr>
          <p:cNvSpPr>
            <a:spLocks noGrp="1"/>
          </p:cNvSpPr>
          <p:nvPr>
            <p:ph type="title"/>
          </p:nvPr>
        </p:nvSpPr>
        <p:spPr>
          <a:xfrm>
            <a:off x="2707574" y="1033152"/>
            <a:ext cx="8798626" cy="1175657"/>
          </a:xfrm>
        </p:spPr>
        <p:txBody>
          <a:bodyPr/>
          <a:lstStyle/>
          <a:p>
            <a:pPr algn="l"/>
            <a:r>
              <a:rPr lang="en-US" dirty="0">
                <a:solidFill>
                  <a:schemeClr val="accent2"/>
                </a:solidFill>
              </a:rPr>
              <a:t>DEBUNKING THE MYTHS</a:t>
            </a:r>
          </a:p>
        </p:txBody>
      </p:sp>
      <p:sp>
        <p:nvSpPr>
          <p:cNvPr id="3" name="Content Placeholder 2">
            <a:extLst>
              <a:ext uri="{FF2B5EF4-FFF2-40B4-BE49-F238E27FC236}">
                <a16:creationId xmlns:a16="http://schemas.microsoft.com/office/drawing/2014/main" id="{1610B5F7-4124-A1D9-9395-63D2A5327DBA}"/>
              </a:ext>
            </a:extLst>
          </p:cNvPr>
          <p:cNvSpPr>
            <a:spLocks noGrp="1"/>
          </p:cNvSpPr>
          <p:nvPr>
            <p:ph idx="1"/>
          </p:nvPr>
        </p:nvSpPr>
        <p:spPr>
          <a:xfrm>
            <a:off x="685800" y="2837347"/>
            <a:ext cx="10820400" cy="3744409"/>
          </a:xfrm>
        </p:spPr>
        <p:txBody>
          <a:bodyPr/>
          <a:lstStyle/>
          <a:p>
            <a:r>
              <a:rPr lang="en-US" dirty="0"/>
              <a:t>AI is actually CREATING more jobs than it’s eliminating. </a:t>
            </a:r>
          </a:p>
          <a:p>
            <a:pPr lvl="1"/>
            <a:r>
              <a:rPr lang="en-US" dirty="0"/>
              <a:t>The World Economic Forum did a massive study and found that AI will create 97 million new jobs while only displacing 85 million =12 million MORE jobs. </a:t>
            </a:r>
          </a:p>
          <a:p>
            <a:pPr lvl="1"/>
            <a:endParaRPr lang="en-US" dirty="0"/>
          </a:p>
          <a:p>
            <a:pPr lvl="1"/>
            <a:r>
              <a:rPr lang="en-US" dirty="0"/>
              <a:t>You do NOT need a college degree in computer science. </a:t>
            </a:r>
          </a:p>
          <a:p>
            <a:pPr lvl="2"/>
            <a:r>
              <a:rPr lang="en-US" dirty="0"/>
              <a:t>Some jobs pay $40k-$80k per year, and all you need is the willingness to learn some basic AI tools. </a:t>
            </a:r>
          </a:p>
          <a:p>
            <a:pPr lvl="2"/>
            <a:endParaRPr lang="en-US" dirty="0"/>
          </a:p>
          <a:p>
            <a:pPr lvl="1"/>
            <a:r>
              <a:rPr lang="en-US" dirty="0"/>
              <a:t>Companies are desperate for people with AI skills right now.  </a:t>
            </a:r>
          </a:p>
          <a:p>
            <a:pPr lvl="2"/>
            <a:r>
              <a:rPr lang="en-US" dirty="0"/>
              <a:t>There aren’t enough people who know how to use these tools.  By being in this course, you are ahead of 80% of the workforce. </a:t>
            </a:r>
          </a:p>
          <a:p>
            <a:pPr lvl="2"/>
            <a:endParaRPr lang="en-US" dirty="0"/>
          </a:p>
          <a:p>
            <a:pPr lvl="2"/>
            <a:endParaRPr lang="en-US" dirty="0"/>
          </a:p>
          <a:p>
            <a:pPr lvl="2"/>
            <a:endParaRPr lang="en-US" dirty="0"/>
          </a:p>
          <a:p>
            <a:pPr marL="914400" lvl="2" indent="0">
              <a:buNone/>
            </a:pPr>
            <a:endParaRPr lang="en-US" dirty="0"/>
          </a:p>
        </p:txBody>
      </p:sp>
      <p:pic>
        <p:nvPicPr>
          <p:cNvPr id="4" name="Picture 2" descr="i need an image portraying good news">
            <a:extLst>
              <a:ext uri="{FF2B5EF4-FFF2-40B4-BE49-F238E27FC236}">
                <a16:creationId xmlns:a16="http://schemas.microsoft.com/office/drawing/2014/main" id="{B0D93CAD-F482-F919-B252-F24DF8708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387" y="172686"/>
            <a:ext cx="1878648" cy="266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0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D0AD-583C-E52D-34B8-376EE97EC67C}"/>
              </a:ext>
            </a:extLst>
          </p:cNvPr>
          <p:cNvSpPr>
            <a:spLocks noGrp="1"/>
          </p:cNvSpPr>
          <p:nvPr>
            <p:ph type="title"/>
          </p:nvPr>
        </p:nvSpPr>
        <p:spPr>
          <a:xfrm>
            <a:off x="868680" y="764373"/>
            <a:ext cx="10530840" cy="1600200"/>
          </a:xfrm>
        </p:spPr>
        <p:txBody>
          <a:bodyPr vert="horz" lIns="91440" tIns="45720" rIns="91440" bIns="45720" rtlCol="0" anchor="b">
            <a:normAutofit fontScale="90000"/>
          </a:bodyPr>
          <a:lstStyle/>
          <a:p>
            <a:pPr algn="ctr"/>
            <a:r>
              <a:rPr lang="en-US" sz="4400" dirty="0">
                <a:solidFill>
                  <a:schemeClr val="accent1"/>
                </a:solidFill>
              </a:rPr>
              <a:t>Here’s what IS true: </a:t>
            </a:r>
            <a:r>
              <a:rPr lang="en-US" sz="4400" dirty="0"/>
              <a:t>Jobs are changing </a:t>
            </a:r>
            <a:br>
              <a:rPr lang="en-US" dirty="0"/>
            </a:br>
            <a:endParaRPr lang="en-US" dirty="0"/>
          </a:p>
        </p:txBody>
      </p:sp>
      <p:sp>
        <p:nvSpPr>
          <p:cNvPr id="5" name="TextBox 4">
            <a:extLst>
              <a:ext uri="{FF2B5EF4-FFF2-40B4-BE49-F238E27FC236}">
                <a16:creationId xmlns:a16="http://schemas.microsoft.com/office/drawing/2014/main" id="{3B6C2A37-6B61-9A7B-D6BB-87ABE038C9E9}"/>
              </a:ext>
            </a:extLst>
          </p:cNvPr>
          <p:cNvSpPr txBox="1"/>
          <p:nvPr/>
        </p:nvSpPr>
        <p:spPr>
          <a:xfrm>
            <a:off x="868680" y="1806922"/>
            <a:ext cx="3063240" cy="3108543"/>
          </a:xfrm>
          <a:prstGeom prst="rect">
            <a:avLst/>
          </a:prstGeom>
          <a:noFill/>
        </p:spPr>
        <p:txBody>
          <a:bodyPr wrap="square" rtlCol="0">
            <a:spAutoFit/>
          </a:bodyPr>
          <a:lstStyle/>
          <a:p>
            <a:r>
              <a:rPr lang="en-US" sz="2800" dirty="0"/>
              <a:t>AI is a TOOL.  Like a calculator or a computer.  It’s not replacing you.  It’s making you more powerful. </a:t>
            </a:r>
          </a:p>
        </p:txBody>
      </p:sp>
      <p:sp>
        <p:nvSpPr>
          <p:cNvPr id="6" name="TextBox 5">
            <a:extLst>
              <a:ext uri="{FF2B5EF4-FFF2-40B4-BE49-F238E27FC236}">
                <a16:creationId xmlns:a16="http://schemas.microsoft.com/office/drawing/2014/main" id="{F4FF31BA-53A1-7DEB-0EE4-D16ADE1F2766}"/>
              </a:ext>
            </a:extLst>
          </p:cNvPr>
          <p:cNvSpPr txBox="1"/>
          <p:nvPr/>
        </p:nvSpPr>
        <p:spPr>
          <a:xfrm>
            <a:off x="4808220" y="2690947"/>
            <a:ext cx="2651760" cy="3108543"/>
          </a:xfrm>
          <a:prstGeom prst="rect">
            <a:avLst/>
          </a:prstGeom>
          <a:noFill/>
        </p:spPr>
        <p:txBody>
          <a:bodyPr wrap="square" rtlCol="0">
            <a:spAutoFit/>
          </a:bodyPr>
          <a:lstStyle/>
          <a:p>
            <a:r>
              <a:rPr lang="en-US" sz="2800" dirty="0"/>
              <a:t>Think about it: </a:t>
            </a:r>
          </a:p>
          <a:p>
            <a:r>
              <a:rPr lang="en-US" sz="2800" dirty="0"/>
              <a:t>When calculators came out, accountants didn’t disappear. </a:t>
            </a:r>
          </a:p>
        </p:txBody>
      </p:sp>
      <p:sp>
        <p:nvSpPr>
          <p:cNvPr id="7" name="TextBox 6">
            <a:extLst>
              <a:ext uri="{FF2B5EF4-FFF2-40B4-BE49-F238E27FC236}">
                <a16:creationId xmlns:a16="http://schemas.microsoft.com/office/drawing/2014/main" id="{6F886FB0-DFD1-9B40-C4C2-2F3F3F335419}"/>
              </a:ext>
            </a:extLst>
          </p:cNvPr>
          <p:cNvSpPr txBox="1"/>
          <p:nvPr/>
        </p:nvSpPr>
        <p:spPr>
          <a:xfrm>
            <a:off x="9048206" y="1829172"/>
            <a:ext cx="2351314" cy="3970318"/>
          </a:xfrm>
          <a:prstGeom prst="rect">
            <a:avLst/>
          </a:prstGeom>
          <a:noFill/>
        </p:spPr>
        <p:txBody>
          <a:bodyPr wrap="square" rtlCol="0">
            <a:spAutoFit/>
          </a:bodyPr>
          <a:lstStyle/>
          <a:p>
            <a:r>
              <a:rPr lang="en-US" sz="2800" dirty="0"/>
              <a:t>They just got more powerful and could handle bigger, more complex work.</a:t>
            </a:r>
          </a:p>
        </p:txBody>
      </p:sp>
    </p:spTree>
    <p:extLst>
      <p:ext uri="{BB962C8B-B14F-4D97-AF65-F5344CB8AC3E}">
        <p14:creationId xmlns:p14="http://schemas.microsoft.com/office/powerpoint/2010/main" val="40518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E2DB-CFD3-9239-97D7-824FF48D9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9F0B5-89E3-F14C-4F6F-345B639AB57C}"/>
              </a:ext>
            </a:extLst>
          </p:cNvPr>
          <p:cNvSpPr>
            <a:spLocks noGrp="1"/>
          </p:cNvSpPr>
          <p:nvPr>
            <p:ph type="ctrTitle"/>
          </p:nvPr>
        </p:nvSpPr>
        <p:spPr>
          <a:xfrm>
            <a:off x="381000" y="522515"/>
            <a:ext cx="11484429" cy="688769"/>
          </a:xfrm>
        </p:spPr>
        <p:txBody>
          <a:bodyPr>
            <a:normAutofit/>
          </a:bodyPr>
          <a:lstStyle/>
          <a:p>
            <a:pPr algn="ctr"/>
            <a:r>
              <a:rPr lang="en-US" sz="3600" dirty="0">
                <a:solidFill>
                  <a:schemeClr val="accent1"/>
                </a:solidFill>
              </a:rPr>
              <a:t>HUMAN SKILLS </a:t>
            </a:r>
            <a:r>
              <a:rPr lang="en-US" sz="3600" dirty="0">
                <a:solidFill>
                  <a:srgbClr val="00B050"/>
                </a:solidFill>
              </a:rPr>
              <a:t>AI</a:t>
            </a:r>
            <a:r>
              <a:rPr lang="en-US" sz="3600" dirty="0"/>
              <a:t> </a:t>
            </a:r>
            <a:r>
              <a:rPr lang="en-US" sz="3600" dirty="0" err="1">
                <a:solidFill>
                  <a:schemeClr val="accent5">
                    <a:lumMod val="60000"/>
                    <a:lumOff val="40000"/>
                  </a:schemeClr>
                </a:solidFill>
              </a:rPr>
              <a:t>CAN’t</a:t>
            </a:r>
            <a:r>
              <a:rPr lang="en-US" sz="3600" dirty="0">
                <a:solidFill>
                  <a:schemeClr val="accent5">
                    <a:lumMod val="60000"/>
                    <a:lumOff val="40000"/>
                  </a:schemeClr>
                </a:solidFill>
              </a:rPr>
              <a:t> replace</a:t>
            </a:r>
          </a:p>
        </p:txBody>
      </p:sp>
      <p:sp>
        <p:nvSpPr>
          <p:cNvPr id="3" name="TextBox 2">
            <a:extLst>
              <a:ext uri="{FF2B5EF4-FFF2-40B4-BE49-F238E27FC236}">
                <a16:creationId xmlns:a16="http://schemas.microsoft.com/office/drawing/2014/main" id="{D0FA7662-AB46-8F25-EDCA-D483464D5397}"/>
              </a:ext>
            </a:extLst>
          </p:cNvPr>
          <p:cNvSpPr txBox="1"/>
          <p:nvPr/>
        </p:nvSpPr>
        <p:spPr>
          <a:xfrm>
            <a:off x="1104405" y="1413164"/>
            <a:ext cx="10865921" cy="4678204"/>
          </a:xfrm>
          <a:prstGeom prst="rect">
            <a:avLst/>
          </a:prstGeom>
          <a:noFill/>
        </p:spPr>
        <p:txBody>
          <a:bodyPr wrap="square" rtlCol="0">
            <a:spAutoFit/>
          </a:bodyPr>
          <a:lstStyle/>
          <a:p>
            <a:r>
              <a:rPr lang="en-US" sz="2000" b="1" dirty="0"/>
              <a:t>Critical thinking</a:t>
            </a:r>
            <a:r>
              <a:rPr lang="en-US" sz="2000" dirty="0"/>
              <a:t> - </a:t>
            </a:r>
            <a:r>
              <a:rPr lang="en-US" sz="2000" dirty="0">
                <a:solidFill>
                  <a:schemeClr val="accent1"/>
                </a:solidFill>
              </a:rPr>
              <a:t>AI can give you information, but YOU decide if it makes sense. YOU spot the errors. YOU see what's missing.</a:t>
            </a:r>
          </a:p>
          <a:p>
            <a:endParaRPr lang="en-US" sz="2000" dirty="0"/>
          </a:p>
          <a:p>
            <a:r>
              <a:rPr lang="en-US" sz="2000" b="1" dirty="0"/>
              <a:t>Emotional intelligence</a:t>
            </a:r>
            <a:r>
              <a:rPr lang="en-US" sz="2000" dirty="0"/>
              <a:t> - </a:t>
            </a:r>
            <a:r>
              <a:rPr lang="en-US" sz="2000" dirty="0">
                <a:solidFill>
                  <a:schemeClr val="accent1"/>
                </a:solidFill>
              </a:rPr>
              <a:t>Understanding people, reading the room, knowing when a customer needs empathy vs. efficiency. AI can't do this.</a:t>
            </a:r>
          </a:p>
          <a:p>
            <a:endParaRPr lang="en-US" sz="2000" dirty="0"/>
          </a:p>
          <a:p>
            <a:r>
              <a:rPr lang="en-US" sz="2000" b="1" dirty="0"/>
              <a:t>Creativity and innovation</a:t>
            </a:r>
            <a:r>
              <a:rPr lang="en-US" sz="2000" dirty="0"/>
              <a:t> - </a:t>
            </a:r>
            <a:r>
              <a:rPr lang="en-US" sz="2000" dirty="0">
                <a:solidFill>
                  <a:schemeClr val="accent1"/>
                </a:solidFill>
              </a:rPr>
              <a:t>AI can remix existing ideas brilliantly. But TRUE innovation - seeing a problem no one else sees, connecting dots in new ways - that's human.</a:t>
            </a:r>
          </a:p>
          <a:p>
            <a:endParaRPr lang="en-US" sz="2000" dirty="0"/>
          </a:p>
          <a:p>
            <a:r>
              <a:rPr lang="en-US" sz="2000" b="1" dirty="0"/>
              <a:t>Complex problem-solving</a:t>
            </a:r>
            <a:r>
              <a:rPr lang="en-US" sz="2000" dirty="0"/>
              <a:t> - </a:t>
            </a:r>
            <a:r>
              <a:rPr lang="en-US" sz="2000" dirty="0">
                <a:solidFill>
                  <a:schemeClr val="accent1"/>
                </a:solidFill>
              </a:rPr>
              <a:t>When things break, when situations are messy, when there's no clear answer - you need human judgment.</a:t>
            </a:r>
          </a:p>
          <a:p>
            <a:endParaRPr lang="en-US" sz="2000" dirty="0"/>
          </a:p>
          <a:p>
            <a:r>
              <a:rPr lang="en-US" sz="2000" b="1" dirty="0"/>
              <a:t>Relationship building</a:t>
            </a:r>
            <a:r>
              <a:rPr lang="en-US" sz="2000" dirty="0"/>
              <a:t> - </a:t>
            </a:r>
            <a:r>
              <a:rPr lang="en-US" sz="2000" dirty="0">
                <a:solidFill>
                  <a:schemeClr val="accent1"/>
                </a:solidFill>
              </a:rPr>
              <a:t>People buy from people. People trust people. AI can help you be more efficient, but the relationship is YOU.</a:t>
            </a:r>
          </a:p>
          <a:p>
            <a:endParaRPr lang="en-US" dirty="0"/>
          </a:p>
        </p:txBody>
      </p:sp>
    </p:spTree>
    <p:extLst>
      <p:ext uri="{BB962C8B-B14F-4D97-AF65-F5344CB8AC3E}">
        <p14:creationId xmlns:p14="http://schemas.microsoft.com/office/powerpoint/2010/main" val="21667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ssolv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395E27-0B49-52C6-6384-C46AAF31E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E8BD9-755B-0CD8-E4E5-02A16681C6C9}"/>
              </a:ext>
            </a:extLst>
          </p:cNvPr>
          <p:cNvSpPr>
            <a:spLocks noGrp="1"/>
          </p:cNvSpPr>
          <p:nvPr>
            <p:ph type="title"/>
          </p:nvPr>
        </p:nvSpPr>
        <p:spPr>
          <a:xfrm>
            <a:off x="122514" y="293214"/>
            <a:ext cx="9081061" cy="1696191"/>
          </a:xfrm>
        </p:spPr>
        <p:txBody>
          <a:bodyPr vert="horz" lIns="91440" tIns="45720" rIns="91440" bIns="45720" rtlCol="0" anchor="b">
            <a:normAutofit fontScale="90000"/>
          </a:bodyPr>
          <a:lstStyle/>
          <a:p>
            <a:pPr algn="ctr"/>
            <a:r>
              <a:rPr lang="en-US" sz="3600" dirty="0">
                <a:solidFill>
                  <a:schemeClr val="accent1"/>
                </a:solidFill>
              </a:rPr>
              <a:t>Here’s a phrase for you to remember: </a:t>
            </a:r>
            <a:br>
              <a:rPr lang="en-US" dirty="0">
                <a:solidFill>
                  <a:schemeClr val="accent1"/>
                </a:solidFill>
              </a:rPr>
            </a:br>
            <a:r>
              <a:rPr lang="en-US" dirty="0"/>
              <a:t>AI won’t replace you, but someone who uses AI might. </a:t>
            </a:r>
            <a:br>
              <a:rPr lang="en-US" dirty="0"/>
            </a:br>
            <a:endParaRPr lang="en-US" dirty="0"/>
          </a:p>
        </p:txBody>
      </p:sp>
      <p:sp>
        <p:nvSpPr>
          <p:cNvPr id="5" name="TextBox 4">
            <a:extLst>
              <a:ext uri="{FF2B5EF4-FFF2-40B4-BE49-F238E27FC236}">
                <a16:creationId xmlns:a16="http://schemas.microsoft.com/office/drawing/2014/main" id="{1C863CBA-8583-75D1-4721-BB8669C70762}"/>
              </a:ext>
            </a:extLst>
          </p:cNvPr>
          <p:cNvSpPr txBox="1"/>
          <p:nvPr/>
        </p:nvSpPr>
        <p:spPr>
          <a:xfrm>
            <a:off x="1463040" y="1989405"/>
            <a:ext cx="10728960" cy="3000821"/>
          </a:xfrm>
          <a:prstGeom prst="rect">
            <a:avLst/>
          </a:prstGeom>
          <a:noFill/>
        </p:spPr>
        <p:txBody>
          <a:bodyPr wrap="square" rtlCol="0">
            <a:spAutoFit/>
          </a:bodyPr>
          <a:lstStyle/>
          <a:p>
            <a:pPr>
              <a:lnSpc>
                <a:spcPct val="90000"/>
              </a:lnSpc>
            </a:pPr>
            <a:endParaRPr lang="en-US" b="1" dirty="0">
              <a:solidFill>
                <a:srgbClr val="FFFFFF"/>
              </a:solidFill>
            </a:endParaRPr>
          </a:p>
          <a:p>
            <a:pPr>
              <a:lnSpc>
                <a:spcPct val="90000"/>
              </a:lnSpc>
            </a:pPr>
            <a:r>
              <a:rPr lang="en-US" sz="2400" b="1" dirty="0">
                <a:solidFill>
                  <a:srgbClr val="FFFFFF"/>
                </a:solidFill>
              </a:rPr>
              <a:t>WITHOUT AI skills:</a:t>
            </a:r>
            <a:r>
              <a:rPr lang="en-US" sz="2400" dirty="0">
                <a:solidFill>
                  <a:srgbClr val="FFFFFF"/>
                </a:solidFill>
              </a:rPr>
              <a:t> </a:t>
            </a:r>
          </a:p>
          <a:p>
            <a:pPr>
              <a:lnSpc>
                <a:spcPct val="90000"/>
              </a:lnSpc>
            </a:pPr>
            <a:endParaRPr lang="en-US" sz="2400" dirty="0">
              <a:solidFill>
                <a:srgbClr val="FFFFFF"/>
              </a:solidFill>
            </a:endParaRPr>
          </a:p>
          <a:p>
            <a:pPr marL="285750" indent="-285750">
              <a:lnSpc>
                <a:spcPct val="90000"/>
              </a:lnSpc>
              <a:buFont typeface="Arial" panose="020B0604020202020204" pitchFamily="34" charset="0"/>
              <a:buChar char="•"/>
            </a:pPr>
            <a:r>
              <a:rPr lang="en-US" sz="2400" dirty="0">
                <a:solidFill>
                  <a:srgbClr val="FFFFFF"/>
                </a:solidFill>
              </a:rPr>
              <a:t>Doing everything manually. </a:t>
            </a:r>
          </a:p>
          <a:p>
            <a:pPr marL="285750" indent="-285750">
              <a:lnSpc>
                <a:spcPct val="90000"/>
              </a:lnSpc>
              <a:buFont typeface="Arial" panose="020B0604020202020204" pitchFamily="34" charset="0"/>
              <a:buChar char="•"/>
            </a:pPr>
            <a:r>
              <a:rPr lang="en-US" sz="2400" dirty="0">
                <a:solidFill>
                  <a:srgbClr val="FFFFFF"/>
                </a:solidFill>
              </a:rPr>
              <a:t>Writing emails takes 20 minutes. </a:t>
            </a:r>
          </a:p>
          <a:p>
            <a:pPr marL="285750" indent="-285750">
              <a:lnSpc>
                <a:spcPct val="90000"/>
              </a:lnSpc>
              <a:buFont typeface="Arial" panose="020B0604020202020204" pitchFamily="34" charset="0"/>
              <a:buChar char="•"/>
            </a:pPr>
            <a:r>
              <a:rPr lang="en-US" sz="2400" dirty="0">
                <a:solidFill>
                  <a:srgbClr val="FFFFFF"/>
                </a:solidFill>
              </a:rPr>
              <a:t>Creating a report takes 3 hours. </a:t>
            </a:r>
          </a:p>
          <a:p>
            <a:pPr marL="285750" indent="-285750">
              <a:lnSpc>
                <a:spcPct val="90000"/>
              </a:lnSpc>
              <a:buFont typeface="Arial" panose="020B0604020202020204" pitchFamily="34" charset="0"/>
              <a:buChar char="•"/>
            </a:pPr>
            <a:r>
              <a:rPr lang="en-US" sz="2400" dirty="0">
                <a:solidFill>
                  <a:srgbClr val="FFFFFF"/>
                </a:solidFill>
              </a:rPr>
              <a:t>Analyzing data? You're doing it by hand in Excel. </a:t>
            </a:r>
          </a:p>
          <a:p>
            <a:pPr marL="285750" indent="-285750">
              <a:lnSpc>
                <a:spcPct val="90000"/>
              </a:lnSpc>
              <a:buFont typeface="Arial" panose="020B0604020202020204" pitchFamily="34" charset="0"/>
              <a:buChar char="•"/>
            </a:pPr>
            <a:r>
              <a:rPr lang="en-US" sz="2400" dirty="0">
                <a:solidFill>
                  <a:srgbClr val="FFFFFF"/>
                </a:solidFill>
              </a:rPr>
              <a:t>You're working hard, but you're limited by time and energy. </a:t>
            </a:r>
          </a:p>
          <a:p>
            <a:pPr marL="285750" indent="-285750">
              <a:lnSpc>
                <a:spcPct val="90000"/>
              </a:lnSpc>
              <a:buFont typeface="Arial" panose="020B0604020202020204" pitchFamily="34" charset="0"/>
              <a:buChar char="•"/>
            </a:pPr>
            <a:r>
              <a:rPr lang="en-US" sz="2400" dirty="0">
                <a:solidFill>
                  <a:srgbClr val="FFFFFF"/>
                </a:solidFill>
              </a:rPr>
              <a:t>You're competing with hundreds of other people for the same jobs.</a:t>
            </a:r>
          </a:p>
        </p:txBody>
      </p:sp>
    </p:spTree>
    <p:extLst>
      <p:ext uri="{BB962C8B-B14F-4D97-AF65-F5344CB8AC3E}">
        <p14:creationId xmlns:p14="http://schemas.microsoft.com/office/powerpoint/2010/main" val="10781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2BFFBB-51E0-3494-25CE-5D813E77C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06D45-5C86-8D61-8226-67F78491234E}"/>
              </a:ext>
            </a:extLst>
          </p:cNvPr>
          <p:cNvSpPr>
            <a:spLocks noGrp="1"/>
          </p:cNvSpPr>
          <p:nvPr>
            <p:ph type="title"/>
          </p:nvPr>
        </p:nvSpPr>
        <p:spPr>
          <a:xfrm>
            <a:off x="122514" y="293214"/>
            <a:ext cx="9081061" cy="1696191"/>
          </a:xfrm>
        </p:spPr>
        <p:txBody>
          <a:bodyPr vert="horz" lIns="91440" tIns="45720" rIns="91440" bIns="45720" rtlCol="0" anchor="b">
            <a:normAutofit fontScale="90000"/>
          </a:bodyPr>
          <a:lstStyle/>
          <a:p>
            <a:pPr algn="ctr"/>
            <a:r>
              <a:rPr lang="en-US" sz="3600" dirty="0">
                <a:solidFill>
                  <a:schemeClr val="accent1"/>
                </a:solidFill>
              </a:rPr>
              <a:t>Here’s a phrase for you to remember: </a:t>
            </a:r>
            <a:br>
              <a:rPr lang="en-US" dirty="0">
                <a:solidFill>
                  <a:schemeClr val="accent1"/>
                </a:solidFill>
              </a:rPr>
            </a:br>
            <a:r>
              <a:rPr lang="en-US" dirty="0"/>
              <a:t>AI won’t replace you, but someone who uses AI might. </a:t>
            </a:r>
            <a:br>
              <a:rPr lang="en-US" dirty="0"/>
            </a:br>
            <a:endParaRPr lang="en-US" dirty="0"/>
          </a:p>
        </p:txBody>
      </p:sp>
      <p:sp>
        <p:nvSpPr>
          <p:cNvPr id="7" name="TextBox 6">
            <a:extLst>
              <a:ext uri="{FF2B5EF4-FFF2-40B4-BE49-F238E27FC236}">
                <a16:creationId xmlns:a16="http://schemas.microsoft.com/office/drawing/2014/main" id="{FAC6EA5B-AD3D-478E-7DA5-BEC557F456F9}"/>
              </a:ext>
            </a:extLst>
          </p:cNvPr>
          <p:cNvSpPr txBox="1"/>
          <p:nvPr/>
        </p:nvSpPr>
        <p:spPr>
          <a:xfrm>
            <a:off x="671154" y="1873392"/>
            <a:ext cx="11277006" cy="4170372"/>
          </a:xfrm>
          <a:prstGeom prst="rect">
            <a:avLst/>
          </a:prstGeom>
          <a:noFill/>
        </p:spPr>
        <p:txBody>
          <a:bodyPr wrap="square" rtlCol="0">
            <a:spAutoFit/>
          </a:bodyPr>
          <a:lstStyle/>
          <a:p>
            <a:pPr>
              <a:lnSpc>
                <a:spcPct val="90000"/>
              </a:lnSpc>
              <a:spcBef>
                <a:spcPct val="20000"/>
              </a:spcBef>
              <a:spcAft>
                <a:spcPts val="600"/>
              </a:spcAft>
              <a:buClr>
                <a:schemeClr val="accent1"/>
              </a:buClr>
              <a:buSzPct val="115000"/>
            </a:pPr>
            <a:r>
              <a:rPr lang="en-US" sz="2400" b="1" dirty="0">
                <a:solidFill>
                  <a:schemeClr val="tx1">
                    <a:lumMod val="85000"/>
                    <a:lumOff val="15000"/>
                  </a:schemeClr>
                </a:solidFill>
              </a:rPr>
              <a:t>WITH AI skills: </a:t>
            </a:r>
          </a:p>
          <a:p>
            <a:pPr>
              <a:lnSpc>
                <a:spcPct val="90000"/>
              </a:lnSpc>
              <a:spcBef>
                <a:spcPct val="20000"/>
              </a:spcBef>
              <a:spcAft>
                <a:spcPts val="600"/>
              </a:spcAft>
              <a:buClr>
                <a:schemeClr val="accent1"/>
              </a:buClr>
              <a:buSzPct val="115000"/>
            </a:pPr>
            <a:endParaRPr lang="en-US" sz="2400" b="1" dirty="0">
              <a:solidFill>
                <a:schemeClr val="tx1">
                  <a:lumMod val="85000"/>
                  <a:lumOff val="15000"/>
                </a:schemeClr>
              </a:solidFill>
            </a:endParaRPr>
          </a:p>
          <a:p>
            <a:pPr marL="285750" indent="-285750">
              <a:lnSpc>
                <a:spcPct val="90000"/>
              </a:lnSpc>
              <a:spcBef>
                <a:spcPct val="20000"/>
              </a:spcBef>
              <a:spcAft>
                <a:spcPts val="600"/>
              </a:spcAft>
              <a:buClr>
                <a:schemeClr val="accent1"/>
              </a:buClr>
              <a:buSzPct val="115000"/>
              <a:buFont typeface="Arial" panose="020B0604020202020204" pitchFamily="34" charset="0"/>
              <a:buChar char="•"/>
            </a:pPr>
            <a:r>
              <a:rPr lang="en-US" sz="2400" dirty="0">
                <a:solidFill>
                  <a:schemeClr val="tx1">
                    <a:lumMod val="85000"/>
                    <a:lumOff val="15000"/>
                  </a:schemeClr>
                </a:solidFill>
              </a:rPr>
              <a:t>You're using AI to draft emails in 2 minutes – and edit them.</a:t>
            </a:r>
          </a:p>
          <a:p>
            <a:pPr marL="285750" indent="-285750">
              <a:lnSpc>
                <a:spcPct val="90000"/>
              </a:lnSpc>
              <a:spcBef>
                <a:spcPct val="20000"/>
              </a:spcBef>
              <a:spcAft>
                <a:spcPts val="600"/>
              </a:spcAft>
              <a:buClr>
                <a:schemeClr val="accent1"/>
              </a:buClr>
              <a:buSzPct val="115000"/>
              <a:buFont typeface="Arial" panose="020B0604020202020204" pitchFamily="34" charset="0"/>
              <a:buChar char="•"/>
            </a:pPr>
            <a:r>
              <a:rPr lang="en-US" sz="2400" dirty="0">
                <a:solidFill>
                  <a:schemeClr val="tx1">
                    <a:lumMod val="85000"/>
                    <a:lumOff val="15000"/>
                  </a:schemeClr>
                </a:solidFill>
              </a:rPr>
              <a:t>That 3-hour report? AI pulls the data, creates charts, writes the summary. You review it and make it perfect in 45 minutes. </a:t>
            </a:r>
          </a:p>
          <a:p>
            <a:pPr marL="285750" indent="-285750">
              <a:lnSpc>
                <a:spcPct val="90000"/>
              </a:lnSpc>
              <a:spcBef>
                <a:spcPct val="20000"/>
              </a:spcBef>
              <a:spcAft>
                <a:spcPts val="600"/>
              </a:spcAft>
              <a:buClr>
                <a:schemeClr val="accent1"/>
              </a:buClr>
              <a:buSzPct val="115000"/>
              <a:buFont typeface="Arial" panose="020B0604020202020204" pitchFamily="34" charset="0"/>
              <a:buChar char="•"/>
            </a:pPr>
            <a:r>
              <a:rPr lang="en-US" sz="2400" dirty="0">
                <a:solidFill>
                  <a:schemeClr val="tx1">
                    <a:lumMod val="85000"/>
                    <a:lumOff val="15000"/>
                  </a:schemeClr>
                </a:solidFill>
              </a:rPr>
              <a:t>You're doing the work of 5 people but with better quality. And guess what? You're applying for jobs that pay 30-50% more because you have skills most people don't.</a:t>
            </a:r>
          </a:p>
          <a:p>
            <a:pPr marL="285750" indent="-285750">
              <a:lnSpc>
                <a:spcPct val="90000"/>
              </a:lnSpc>
              <a:spcBef>
                <a:spcPct val="20000"/>
              </a:spcBef>
              <a:spcAft>
                <a:spcPts val="600"/>
              </a:spcAft>
              <a:buClr>
                <a:schemeClr val="accent1"/>
              </a:buClr>
              <a:buSzPct val="115000"/>
              <a:buFont typeface="Arial" panose="020B0604020202020204" pitchFamily="34" charset="0"/>
              <a:buChar char="•"/>
            </a:pPr>
            <a:r>
              <a:rPr lang="en-US" sz="2400" dirty="0">
                <a:solidFill>
                  <a:schemeClr val="tx1">
                    <a:lumMod val="85000"/>
                    <a:lumOff val="15000"/>
                  </a:schemeClr>
                </a:solidFill>
              </a:rPr>
              <a:t>The bottom line: You don't need to become a programmer. You just need to become someone who knows how to work WITH these tools. </a:t>
            </a:r>
          </a:p>
        </p:txBody>
      </p:sp>
    </p:spTree>
    <p:extLst>
      <p:ext uri="{BB962C8B-B14F-4D97-AF65-F5344CB8AC3E}">
        <p14:creationId xmlns:p14="http://schemas.microsoft.com/office/powerpoint/2010/main" val="14393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53FC-AD6A-33BE-983A-D9903819B8C1}"/>
              </a:ext>
            </a:extLst>
          </p:cNvPr>
          <p:cNvSpPr>
            <a:spLocks noGrp="1"/>
          </p:cNvSpPr>
          <p:nvPr>
            <p:ph type="title"/>
          </p:nvPr>
        </p:nvSpPr>
        <p:spPr>
          <a:xfrm>
            <a:off x="137160" y="388620"/>
            <a:ext cx="2995749" cy="4198624"/>
          </a:xfrm>
        </p:spPr>
        <p:txBody>
          <a:bodyPr vert="horz" lIns="91440" tIns="45720" rIns="91440" bIns="45720" rtlCol="0" anchor="ctr">
            <a:normAutofit/>
          </a:bodyPr>
          <a:lstStyle/>
          <a:p>
            <a:pPr algn="r"/>
            <a:r>
              <a:rPr lang="en-US" sz="4000" dirty="0">
                <a:solidFill>
                  <a:schemeClr val="accent1"/>
                </a:solidFill>
              </a:rPr>
              <a:t>How have you been using ai in your work or social life? </a:t>
            </a:r>
          </a:p>
        </p:txBody>
      </p:sp>
      <p:sp>
        <p:nvSpPr>
          <p:cNvPr id="3" name="Text Placeholder 2">
            <a:extLst>
              <a:ext uri="{FF2B5EF4-FFF2-40B4-BE49-F238E27FC236}">
                <a16:creationId xmlns:a16="http://schemas.microsoft.com/office/drawing/2014/main" id="{0E1B1FAE-4676-735E-26E9-CB8FE9EF48AE}"/>
              </a:ext>
            </a:extLst>
          </p:cNvPr>
          <p:cNvSpPr>
            <a:spLocks noGrp="1"/>
          </p:cNvSpPr>
          <p:nvPr>
            <p:ph type="body" sz="half" idx="2"/>
            <p:extLst>
              <p:ext uri="{E7BDC344-281C-4309-B0C6-D0EE65EED2A8}">
                <p202:designPr xmlns:p202="http://schemas.microsoft.com/office/powerpoint/2020/02/main">
                  <p202:designTagLst>
                    <p202:designTag name="ARCH:1:CLS" val="LargePlainText"/>
                  </p202:designTagLst>
                </p202:designPr>
              </p:ext>
            </p:extLst>
          </p:nvPr>
        </p:nvSpPr>
        <p:spPr>
          <a:xfrm>
            <a:off x="3261360" y="194310"/>
            <a:ext cx="8930640" cy="4587244"/>
          </a:xfrm>
        </p:spPr>
        <p:txBody>
          <a:bodyPr vert="horz" lIns="91440" tIns="45720" rIns="91440" bIns="45720" rtlCol="0" anchor="ctr">
            <a:normAutofit/>
          </a:bodyPr>
          <a:lstStyle/>
          <a:p>
            <a:pPr marL="342900" indent="-342900">
              <a:buFont typeface="Arial" panose="020B0604020202020204" pitchFamily="34" charset="0"/>
              <a:buChar char="•"/>
            </a:pPr>
            <a:r>
              <a:rPr lang="en-US" sz="2400" b="1" dirty="0">
                <a:solidFill>
                  <a:schemeClr val="accent5">
                    <a:lumMod val="75000"/>
                  </a:schemeClr>
                </a:solidFill>
              </a:rPr>
              <a:t>Meetings: </a:t>
            </a:r>
            <a:r>
              <a:rPr lang="en-US" sz="2000" b="1" dirty="0"/>
              <a:t>Fireflies or Otter → summary → paste into Notion</a:t>
            </a:r>
          </a:p>
          <a:p>
            <a:pPr marL="342900" indent="-342900">
              <a:buFont typeface="Arial" panose="020B0604020202020204" pitchFamily="34" charset="0"/>
              <a:buChar char="•"/>
            </a:pPr>
            <a:r>
              <a:rPr lang="en-US" sz="2400" b="1" dirty="0">
                <a:solidFill>
                  <a:schemeClr val="accent5">
                    <a:lumMod val="75000"/>
                  </a:schemeClr>
                </a:solidFill>
              </a:rPr>
              <a:t>Thinking: </a:t>
            </a:r>
            <a:r>
              <a:rPr lang="en-US" sz="2000" b="1" dirty="0"/>
              <a:t>Mem or Reflect for daily notes </a:t>
            </a:r>
          </a:p>
          <a:p>
            <a:pPr marL="342900" indent="-342900">
              <a:buFont typeface="Arial" panose="020B0604020202020204" pitchFamily="34" charset="0"/>
              <a:buChar char="•"/>
            </a:pPr>
            <a:r>
              <a:rPr lang="en-US" sz="2400" b="1" dirty="0">
                <a:solidFill>
                  <a:schemeClr val="accent5">
                    <a:lumMod val="75000"/>
                  </a:schemeClr>
                </a:solidFill>
              </a:rPr>
              <a:t>Projects: </a:t>
            </a:r>
            <a:r>
              <a:rPr lang="en-US" sz="2000" b="1" dirty="0"/>
              <a:t>Notion for structured workflows </a:t>
            </a:r>
          </a:p>
          <a:p>
            <a:pPr marL="342900" indent="-342900">
              <a:buFont typeface="Arial" panose="020B0604020202020204" pitchFamily="34" charset="0"/>
              <a:buChar char="•"/>
            </a:pPr>
            <a:r>
              <a:rPr lang="en-US" sz="2400" b="1" dirty="0">
                <a:solidFill>
                  <a:schemeClr val="accent5">
                    <a:lumMod val="75000"/>
                  </a:schemeClr>
                </a:solidFill>
              </a:rPr>
              <a:t>Learning: </a:t>
            </a:r>
            <a:r>
              <a:rPr lang="en-US" sz="2000" b="1" dirty="0" err="1"/>
              <a:t>NotebookLM</a:t>
            </a:r>
            <a:r>
              <a:rPr lang="en-US" sz="2000" b="1" dirty="0"/>
              <a:t> for deep understanding</a:t>
            </a:r>
          </a:p>
          <a:p>
            <a:pPr marL="342900" indent="-342900">
              <a:buFont typeface="Arial" panose="020B0604020202020204" pitchFamily="34" charset="0"/>
              <a:buChar char="•"/>
            </a:pPr>
            <a:r>
              <a:rPr lang="en-US" sz="2400" b="1" dirty="0">
                <a:solidFill>
                  <a:schemeClr val="accent5">
                    <a:lumMod val="75000"/>
                  </a:schemeClr>
                </a:solidFill>
              </a:rPr>
              <a:t>If you want </a:t>
            </a:r>
            <a:r>
              <a:rPr lang="en-US" sz="2400" b="1" dirty="0">
                <a:solidFill>
                  <a:schemeClr val="accent6">
                    <a:lumMod val="75000"/>
                  </a:schemeClr>
                </a:solidFill>
              </a:rPr>
              <a:t>one app only </a:t>
            </a:r>
            <a:r>
              <a:rPr lang="en-US" sz="2000" dirty="0"/>
              <a:t>→ </a:t>
            </a:r>
            <a:r>
              <a:rPr lang="en-US" sz="2000" b="1" dirty="0"/>
              <a:t>Notion AI </a:t>
            </a:r>
          </a:p>
          <a:p>
            <a:pPr marL="342900" indent="-342900">
              <a:buFont typeface="Arial" panose="020B0604020202020204" pitchFamily="34" charset="0"/>
              <a:buChar char="•"/>
            </a:pPr>
            <a:r>
              <a:rPr lang="en-US" sz="2400" b="1" dirty="0">
                <a:solidFill>
                  <a:schemeClr val="accent5">
                    <a:lumMod val="75000"/>
                  </a:schemeClr>
                </a:solidFill>
              </a:rPr>
              <a:t>If you hate </a:t>
            </a:r>
            <a:r>
              <a:rPr lang="en-US" sz="2400" b="1" dirty="0">
                <a:solidFill>
                  <a:schemeClr val="accent6">
                    <a:lumMod val="75000"/>
                  </a:schemeClr>
                </a:solidFill>
              </a:rPr>
              <a:t>organizing</a:t>
            </a:r>
            <a:r>
              <a:rPr lang="en-US" sz="2400" b="1" dirty="0">
                <a:solidFill>
                  <a:schemeClr val="accent1"/>
                </a:solidFill>
              </a:rPr>
              <a:t> </a:t>
            </a:r>
            <a:r>
              <a:rPr lang="en-US" sz="2000" dirty="0"/>
              <a:t>→ </a:t>
            </a:r>
            <a:r>
              <a:rPr lang="en-US" sz="2000" b="1" dirty="0"/>
              <a:t>Mem </a:t>
            </a:r>
          </a:p>
          <a:p>
            <a:pPr marL="342900" indent="-342900">
              <a:buFont typeface="Arial" panose="020B0604020202020204" pitchFamily="34" charset="0"/>
              <a:buChar char="•"/>
            </a:pPr>
            <a:r>
              <a:rPr lang="en-US" sz="2400" b="1" dirty="0">
                <a:solidFill>
                  <a:schemeClr val="accent5">
                    <a:lumMod val="75000"/>
                  </a:schemeClr>
                </a:solidFill>
              </a:rPr>
              <a:t>If you’re in </a:t>
            </a:r>
            <a:r>
              <a:rPr lang="en-US" sz="2400" b="1" dirty="0">
                <a:solidFill>
                  <a:schemeClr val="accent6">
                    <a:lumMod val="75000"/>
                  </a:schemeClr>
                </a:solidFill>
              </a:rPr>
              <a:t>meetings all day </a:t>
            </a:r>
            <a:r>
              <a:rPr lang="en-US" sz="2000" dirty="0"/>
              <a:t>→ </a:t>
            </a:r>
            <a:r>
              <a:rPr lang="en-US" sz="2000" b="1" dirty="0"/>
              <a:t>Fireflies / Fathom </a:t>
            </a:r>
          </a:p>
          <a:p>
            <a:pPr marL="342900" indent="-342900">
              <a:buFont typeface="Arial" panose="020B0604020202020204" pitchFamily="34" charset="0"/>
              <a:buChar char="•"/>
            </a:pPr>
            <a:r>
              <a:rPr lang="en-US" sz="2400" b="1" dirty="0">
                <a:solidFill>
                  <a:schemeClr val="accent5">
                    <a:lumMod val="75000"/>
                  </a:schemeClr>
                </a:solidFill>
              </a:rPr>
              <a:t>If you study or </a:t>
            </a:r>
            <a:r>
              <a:rPr lang="en-US" sz="2400" b="1" dirty="0">
                <a:solidFill>
                  <a:schemeClr val="accent6">
                    <a:lumMod val="75000"/>
                  </a:schemeClr>
                </a:solidFill>
              </a:rPr>
              <a:t>research a lot </a:t>
            </a:r>
            <a:r>
              <a:rPr lang="en-US" sz="2000" b="1" dirty="0"/>
              <a:t>→ </a:t>
            </a:r>
            <a:r>
              <a:rPr lang="en-US" sz="2000" b="1" dirty="0" err="1"/>
              <a:t>NotebookLM</a:t>
            </a:r>
            <a:r>
              <a:rPr lang="en-US" sz="2000" b="1" dirty="0"/>
              <a:t> </a:t>
            </a:r>
          </a:p>
          <a:p>
            <a:pPr marL="342900" indent="-342900">
              <a:buFont typeface="Arial" panose="020B0604020202020204" pitchFamily="34" charset="0"/>
              <a:buChar char="•"/>
            </a:pPr>
            <a:r>
              <a:rPr lang="en-US" sz="2400" b="1" dirty="0">
                <a:solidFill>
                  <a:schemeClr val="accent5">
                    <a:lumMod val="75000"/>
                  </a:schemeClr>
                </a:solidFill>
              </a:rPr>
              <a:t>If you like deep </a:t>
            </a:r>
            <a:r>
              <a:rPr lang="en-US" sz="2400" b="1" dirty="0">
                <a:solidFill>
                  <a:schemeClr val="accent6">
                    <a:lumMod val="75000"/>
                  </a:schemeClr>
                </a:solidFill>
              </a:rPr>
              <a:t>thinking/journaling </a:t>
            </a:r>
            <a:r>
              <a:rPr lang="en-US" sz="2000" dirty="0"/>
              <a:t>→ </a:t>
            </a:r>
            <a:r>
              <a:rPr lang="en-US" sz="2000" b="1" dirty="0"/>
              <a:t>Reflect or Obsidian</a:t>
            </a:r>
          </a:p>
        </p:txBody>
      </p:sp>
    </p:spTree>
    <p:extLst>
      <p:ext uri="{BB962C8B-B14F-4D97-AF65-F5344CB8AC3E}">
        <p14:creationId xmlns:p14="http://schemas.microsoft.com/office/powerpoint/2010/main" val="1729468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4131BFE1-B0F2-1AA2-D901-9E8A22023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14162-9C2E-A8B5-6C25-0ECD621A9BFD}"/>
              </a:ext>
            </a:extLst>
          </p:cNvPr>
          <p:cNvSpPr>
            <a:spLocks noGrp="1"/>
          </p:cNvSpPr>
          <p:nvPr>
            <p:ph type="title"/>
          </p:nvPr>
        </p:nvSpPr>
        <p:spPr>
          <a:xfrm>
            <a:off x="245423" y="213757"/>
            <a:ext cx="7557457" cy="6324599"/>
          </a:xfrm>
        </p:spPr>
        <p:txBody>
          <a:bodyPr vert="horz" lIns="91440" tIns="45720" rIns="91440" bIns="45720" rtlCol="0" anchor="ctr">
            <a:normAutofit/>
          </a:bodyPr>
          <a:lstStyle/>
          <a:p>
            <a:r>
              <a:rPr lang="en-US" sz="2200" b="1" dirty="0">
                <a:solidFill>
                  <a:schemeClr val="accent1"/>
                </a:solidFill>
              </a:rPr>
              <a:t>Basic data literacy </a:t>
            </a:r>
            <a:r>
              <a:rPr lang="en-US" sz="2200" dirty="0"/>
              <a:t>- </a:t>
            </a:r>
            <a:r>
              <a:rPr lang="en-US" sz="2000" dirty="0"/>
              <a:t>You don't need to be a data scientist. But you should be able to look at a chart and understand it. Look at a spreadsheet and find patterns. This is learnable in a few weeks.</a:t>
            </a:r>
            <a:br>
              <a:rPr lang="en-US" sz="2000" dirty="0"/>
            </a:br>
            <a:br>
              <a:rPr lang="en-US" sz="2000" dirty="0">
                <a:solidFill>
                  <a:schemeClr val="accent1"/>
                </a:solidFill>
              </a:rPr>
            </a:br>
            <a:r>
              <a:rPr lang="en-US" sz="2200" b="1" dirty="0">
                <a:solidFill>
                  <a:schemeClr val="accent1"/>
                </a:solidFill>
              </a:rPr>
              <a:t>Digital collaboration tools</a:t>
            </a:r>
            <a:r>
              <a:rPr lang="en-US" sz="2200" dirty="0">
                <a:solidFill>
                  <a:schemeClr val="accent1"/>
                </a:solidFill>
              </a:rPr>
              <a:t> </a:t>
            </a:r>
            <a:r>
              <a:rPr lang="en-US" sz="2000" dirty="0"/>
              <a:t>- Tools like Slack, Microsoft Teams, Zoom, Google Workspace, Notion. Modern workplaces use these. If you're not comfortable with them, spend a week learning them.</a:t>
            </a:r>
            <a:br>
              <a:rPr lang="en-US" sz="2000" dirty="0"/>
            </a:br>
            <a:br>
              <a:rPr lang="en-US" sz="2000" dirty="0">
                <a:solidFill>
                  <a:schemeClr val="accent1"/>
                </a:solidFill>
              </a:rPr>
            </a:br>
            <a:r>
              <a:rPr lang="en-US" sz="2200" b="1" dirty="0">
                <a:solidFill>
                  <a:schemeClr val="accent1"/>
                </a:solidFill>
              </a:rPr>
              <a:t>Understanding workflows</a:t>
            </a:r>
            <a:r>
              <a:rPr lang="en-US" sz="2200" dirty="0">
                <a:solidFill>
                  <a:schemeClr val="accent1"/>
                </a:solidFill>
              </a:rPr>
              <a:t> </a:t>
            </a:r>
            <a:r>
              <a:rPr lang="en-US" sz="2000" dirty="0"/>
              <a:t>- How does work flow through a company? If you understand this, you can spot where AI can help.</a:t>
            </a:r>
            <a:br>
              <a:rPr lang="en-US" sz="2000" dirty="0"/>
            </a:br>
            <a:br>
              <a:rPr lang="en-US" sz="2000" dirty="0"/>
            </a:br>
            <a:r>
              <a:rPr lang="en-US" sz="2200" b="1" dirty="0">
                <a:solidFill>
                  <a:schemeClr val="accent1"/>
                </a:solidFill>
              </a:rPr>
              <a:t>Adaptability</a:t>
            </a:r>
            <a:r>
              <a:rPr lang="en-US" sz="2200" dirty="0">
                <a:solidFill>
                  <a:schemeClr val="accent1"/>
                </a:solidFill>
              </a:rPr>
              <a:t> </a:t>
            </a:r>
            <a:r>
              <a:rPr lang="en-US" sz="2000" dirty="0"/>
              <a:t>- This is the meta-skill. New AI tools come out every month. You need to be comfortable learning new tools quickly.</a:t>
            </a:r>
            <a:br>
              <a:rPr lang="en-US" sz="2000" dirty="0"/>
            </a:br>
            <a:br>
              <a:rPr lang="en-US" sz="2000" dirty="0"/>
            </a:br>
            <a:r>
              <a:rPr lang="en-US" sz="2200" b="1" dirty="0">
                <a:solidFill>
                  <a:schemeClr val="accent1"/>
                </a:solidFill>
              </a:rPr>
              <a:t>Quality control mindset</a:t>
            </a:r>
            <a:r>
              <a:rPr lang="en-US" sz="2200" dirty="0">
                <a:solidFill>
                  <a:schemeClr val="accent1"/>
                </a:solidFill>
              </a:rPr>
              <a:t> </a:t>
            </a:r>
            <a:r>
              <a:rPr lang="en-US" sz="2000" dirty="0"/>
              <a:t>- AI makes mistakes. Good employees catch them. Great employees prevent them. Develop an eye for quality.</a:t>
            </a:r>
            <a:br>
              <a:rPr lang="en-US" sz="1600" dirty="0"/>
            </a:br>
            <a:endParaRPr lang="en-US" sz="1600" dirty="0"/>
          </a:p>
        </p:txBody>
      </p:sp>
      <p:sp>
        <p:nvSpPr>
          <p:cNvPr id="3" name="Text Placeholder 2">
            <a:extLst>
              <a:ext uri="{FF2B5EF4-FFF2-40B4-BE49-F238E27FC236}">
                <a16:creationId xmlns:a16="http://schemas.microsoft.com/office/drawing/2014/main" id="{6C0F50EB-D445-CAA0-66C4-B7C97D11E406}"/>
              </a:ext>
            </a:extLst>
          </p:cNvPr>
          <p:cNvSpPr>
            <a:spLocks noGrp="1"/>
          </p:cNvSpPr>
          <p:nvPr>
            <p:ph type="body" sz="half" idx="2"/>
            <p:extLst>
              <p:ext uri="{E7BDC344-281C-4309-B0C6-D0EE65EED2A8}">
                <p202:designPr xmlns:p202="http://schemas.microsoft.com/office/powerpoint/2020/02/main">
                  <p202:designTagLst>
                    <p202:designTag name="ARCH:1:CLS" val="LargePlainText"/>
                  </p202:designTagLst>
                </p202:designPr>
              </p:ext>
            </p:extLst>
          </p:nvPr>
        </p:nvSpPr>
        <p:spPr>
          <a:xfrm>
            <a:off x="8392885" y="213757"/>
            <a:ext cx="3553692" cy="6324600"/>
          </a:xfrm>
        </p:spPr>
        <p:txBody>
          <a:bodyPr vert="horz" lIns="91440" tIns="45720" rIns="91440" bIns="45720" rtlCol="0" anchor="ctr">
            <a:normAutofit/>
          </a:bodyPr>
          <a:lstStyle/>
          <a:p>
            <a:r>
              <a:rPr lang="en-US" sz="4800" b="1" dirty="0">
                <a:solidFill>
                  <a:schemeClr val="accent6">
                    <a:lumMod val="75000"/>
                  </a:schemeClr>
                </a:solidFill>
              </a:rPr>
              <a:t>PRACTICAL </a:t>
            </a:r>
            <a:br>
              <a:rPr lang="en-US" sz="4800" b="1" dirty="0">
                <a:solidFill>
                  <a:schemeClr val="accent6">
                    <a:lumMod val="75000"/>
                  </a:schemeClr>
                </a:solidFill>
              </a:rPr>
            </a:br>
            <a:r>
              <a:rPr lang="en-US" sz="4800" b="1" dirty="0">
                <a:solidFill>
                  <a:schemeClr val="accent6">
                    <a:lumMod val="75000"/>
                  </a:schemeClr>
                </a:solidFill>
              </a:rPr>
              <a:t>TECH </a:t>
            </a:r>
            <a:br>
              <a:rPr lang="en-US" sz="4800" b="1" dirty="0">
                <a:solidFill>
                  <a:schemeClr val="accent6">
                    <a:lumMod val="75000"/>
                  </a:schemeClr>
                </a:solidFill>
              </a:rPr>
            </a:br>
            <a:r>
              <a:rPr lang="en-US" sz="4800" b="1" dirty="0">
                <a:solidFill>
                  <a:schemeClr val="accent6">
                    <a:lumMod val="75000"/>
                  </a:schemeClr>
                </a:solidFill>
              </a:rPr>
              <a:t>SKILLS:</a:t>
            </a:r>
            <a:endParaRPr lang="en-US" sz="4800" dirty="0">
              <a:solidFill>
                <a:schemeClr val="accent6">
                  <a:lumMod val="75000"/>
                </a:schemeClr>
              </a:solidFill>
            </a:endParaRPr>
          </a:p>
        </p:txBody>
      </p:sp>
    </p:spTree>
    <p:extLst>
      <p:ext uri="{BB962C8B-B14F-4D97-AF65-F5344CB8AC3E}">
        <p14:creationId xmlns:p14="http://schemas.microsoft.com/office/powerpoint/2010/main" val="62721307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239</TotalTime>
  <Words>1744</Words>
  <Application>Microsoft Macintosh PowerPoint</Application>
  <PresentationFormat>Widescreen</PresentationFormat>
  <Paragraphs>127</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Century Gothic</vt:lpstr>
      <vt:lpstr>Vapor Trail</vt:lpstr>
      <vt:lpstr>Work Readiness in the ai era</vt:lpstr>
      <vt:lpstr>Over the next 30-45 minute I’m going to show you three things: </vt:lpstr>
      <vt:lpstr>DEBUNKING THE MYTHS</vt:lpstr>
      <vt:lpstr>Here’s what IS true: Jobs are changing  </vt:lpstr>
      <vt:lpstr>HUMAN SKILLS AI CAN’t replace</vt:lpstr>
      <vt:lpstr>Here’s a phrase for you to remember:  AI won’t replace you, but someone who uses AI might.  </vt:lpstr>
      <vt:lpstr>Here’s a phrase for you to remember:  AI won’t replace you, but someone who uses AI might.  </vt:lpstr>
      <vt:lpstr>How have you been using ai in your work or social life? </vt:lpstr>
      <vt:lpstr>Basic data literacy - You don't need to be a data scientist. But you should be able to look at a chart and understand it. Look at a spreadsheet and find patterns. This is learnable in a few weeks.  Digital collaboration tools - Tools like Slack, Microsoft Teams, Zoom, Google Workspace, Notion. Modern workplaces use these. If you're not comfortable with them, spend a week learning them.  Understanding workflows - How does work flow through a company? If you understand this, you can spot where AI can help.  Adaptability - This is the meta-skill. New AI tools come out every month. You need to be comfortable learning new tools quickly.  Quality control mindset - AI makes mistakes. Good employees catch them. Great employees prevent them. Develop an eye for quality. </vt:lpstr>
      <vt:lpstr>PowerPoint Presentation</vt:lpstr>
      <vt:lpstr>TRADITIONAL JOBS + AI </vt:lpstr>
      <vt:lpstr>WHAT’s ONE NEW WAY YOU CAN USE AI…  to make life easier?    Solve a problem?   Save time?   Learn something new?  Help someone else?   </vt:lpstr>
      <vt:lpstr>How to Stand Out to Employers</vt:lpstr>
      <vt:lpstr>  Then, APPLY IT in your job descriptions and            show RESULTS:  Instead of: 'Responsible for customer service emails’  Write: 'Managed customer service emails,  implementing AI tools to reduce  response time by 60%  while maintaining 98% satisfaction rating.’  Instead of: 'Created marketing content’  Write: 'Generated marketing content using AI-assisted  workflows, increasing output from 5 to 15 high- quality posts per week' </vt:lpstr>
      <vt:lpstr>Start Small practice daily  build publicly     </vt:lpstr>
      <vt:lpstr>PowerPoint Presentation</vt:lpstr>
      <vt:lpstr>I will be reaching ouT TO each of You, but do not wait for me contact you individually:   Please email me if you are interested in potential internships (unpaid) with local organizations at the end of the program.    Or if you would like help with your resume, interviewing skills, or concerns about the course.   casemanager@amamedia.org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Maya Park</dc:creator>
  <cp:lastModifiedBy>Maya Park</cp:lastModifiedBy>
  <cp:revision>3</cp:revision>
  <dcterms:created xsi:type="dcterms:W3CDTF">2026-03-22T22:10:01Z</dcterms:created>
  <dcterms:modified xsi:type="dcterms:W3CDTF">2026-03-24T01:24:58Z</dcterms:modified>
</cp:coreProperties>
</file>