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90" r:id="rId2"/>
    <p:sldId id="292" r:id="rId3"/>
    <p:sldId id="275" r:id="rId4"/>
    <p:sldId id="265" r:id="rId5"/>
    <p:sldId id="261" r:id="rId6"/>
    <p:sldId id="294" r:id="rId7"/>
    <p:sldId id="266" r:id="rId8"/>
    <p:sldId id="291" r:id="rId9"/>
    <p:sldId id="276" r:id="rId10"/>
    <p:sldId id="289" r:id="rId11"/>
    <p:sldId id="282" r:id="rId12"/>
    <p:sldId id="263" r:id="rId13"/>
    <p:sldId id="285" r:id="rId14"/>
    <p:sldId id="277" r:id="rId15"/>
    <p:sldId id="295" r:id="rId16"/>
    <p:sldId id="296" r:id="rId17"/>
    <p:sldId id="297" r:id="rId18"/>
    <p:sldId id="302" r:id="rId19"/>
    <p:sldId id="298" r:id="rId20"/>
    <p:sldId id="299" r:id="rId21"/>
    <p:sldId id="300" r:id="rId22"/>
    <p:sldId id="301" r:id="rId23"/>
    <p:sldId id="308" r:id="rId24"/>
    <p:sldId id="303" r:id="rId25"/>
    <p:sldId id="305" r:id="rId26"/>
    <p:sldId id="304" r:id="rId27"/>
    <p:sldId id="307" r:id="rId28"/>
    <p:sldId id="309" r:id="rId29"/>
    <p:sldId id="306" r:id="rId30"/>
    <p:sldId id="257" r:id="rId31"/>
    <p:sldId id="258" r:id="rId32"/>
    <p:sldId id="293" r:id="rId33"/>
    <p:sldId id="256" r:id="rId34"/>
    <p:sldId id="283" r:id="rId35"/>
    <p:sldId id="286" r:id="rId36"/>
    <p:sldId id="262" r:id="rId37"/>
    <p:sldId id="284" r:id="rId38"/>
    <p:sldId id="274" r:id="rId39"/>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Ramsbottom" initials="ER" lastIdx="9" clrIdx="0"/>
  <p:cmAuthor id="2" name="Kara Beckman" initials="KB"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99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97" autoAdjust="0"/>
    <p:restoredTop sz="94660"/>
  </p:normalViewPr>
  <p:slideViewPr>
    <p:cSldViewPr snapToGrid="0">
      <p:cViewPr varScale="1">
        <p:scale>
          <a:sx n="118" d="100"/>
          <a:sy n="118" d="100"/>
        </p:scale>
        <p:origin x="384"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3AE8BE-D4B8-E44A-85CC-A2C2538DD117}" type="datetimeFigureOut">
              <a:rPr lang="en-US" smtClean="0"/>
              <a:t>10/25/25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A350B7-E447-2345-8A67-1F263053FBFF}" type="slidenum">
              <a:rPr lang="en-US" smtClean="0"/>
              <a:t>‹#›</a:t>
            </a:fld>
            <a:endParaRPr lang="en-US"/>
          </a:p>
        </p:txBody>
      </p:sp>
    </p:spTree>
    <p:extLst>
      <p:ext uri="{BB962C8B-B14F-4D97-AF65-F5344CB8AC3E}">
        <p14:creationId xmlns:p14="http://schemas.microsoft.com/office/powerpoint/2010/main" val="162600023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7fee00365c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7fee00365c_0_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g37fee00365c_0_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extLst>
      <p:ext uri="{BB962C8B-B14F-4D97-AF65-F5344CB8AC3E}">
        <p14:creationId xmlns:p14="http://schemas.microsoft.com/office/powerpoint/2010/main" val="914730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7fee00365c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7fee00365c_0_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g37fee00365c_0_8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Black"/>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r>
              <a:rPr lang="en-US" sz="1100" dirty="0">
                <a:latin typeface="Arial Black"/>
                <a:ea typeface="ＭＳ Ｐゴシック" charset="0"/>
                <a:cs typeface="Arial Black"/>
              </a:rPr>
              <a:t>Most Asian traditional cultures are based on Confucius philosophy and Buddhism.  The traditional view of the human body is as a derivative of the natural world, and need to be in balance between Yin and Yang, and promotes self-sustaining, workout according to seasons, and simple living philosophies. </a:t>
            </a:r>
            <a:br>
              <a:rPr lang="en-US" sz="1100" dirty="0">
                <a:latin typeface="Arial Black"/>
                <a:ea typeface="ＭＳ Ｐゴシック" charset="0"/>
                <a:cs typeface="Arial Black"/>
              </a:rPr>
            </a:br>
            <a:r>
              <a:rPr lang="en-US" sz="1100" dirty="0">
                <a:latin typeface="Arial Black"/>
                <a:ea typeface="ＭＳ Ｐゴシック" charset="0"/>
                <a:cs typeface="Arial Black"/>
              </a:rPr>
              <a:t>Confucian culture also shapes family structure, in which the family relationship is hierarchical in nature. Consequently the male who is head of household has more power than the female, than the children.  Familial decision-making usually includes extended family members, such as grandparents and other significant relatives. Children are expected to obey elders and to put the family</a:t>
            </a:r>
            <a:r>
              <a:rPr lang="ja-JP" altLang="en-US" sz="1100" dirty="0">
                <a:latin typeface="Arial Black"/>
                <a:ea typeface="ＭＳ Ｐゴシック" charset="0"/>
                <a:cs typeface="Arial Black"/>
              </a:rPr>
              <a:t>’</a:t>
            </a:r>
            <a:r>
              <a:rPr lang="en-US" sz="1100" dirty="0">
                <a:latin typeface="Arial Black"/>
                <a:ea typeface="ＭＳ Ｐゴシック" charset="0"/>
                <a:cs typeface="Arial Black"/>
              </a:rPr>
              <a:t>s needs above their own.</a:t>
            </a:r>
            <a:br>
              <a:rPr lang="en-US" sz="1100" dirty="0">
                <a:latin typeface="Arial Black"/>
                <a:ea typeface="ＭＳ Ｐゴシック" charset="0"/>
                <a:cs typeface="Arial Black"/>
              </a:rPr>
            </a:b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577D667-50C7-4267-A5A7-CE6B214009FB}" type="datetimeFigureOut">
              <a:rPr lang="en-US" smtClean="0"/>
              <a:t>10/25/25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161895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7D667-50C7-4267-A5A7-CE6B214009FB}" type="datetimeFigureOut">
              <a:rPr lang="en-US" smtClean="0"/>
              <a:t>10/25/25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2799418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7D667-50C7-4267-A5A7-CE6B214009FB}" type="datetimeFigureOut">
              <a:rPr lang="en-US" smtClean="0"/>
              <a:t>10/25/25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843931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pic>
        <p:nvPicPr>
          <p:cNvPr id="10" name="Shape 10" descr="paint_transparent1.png"/>
          <p:cNvPicPr preferRelativeResize="0"/>
          <p:nvPr/>
        </p:nvPicPr>
        <p:blipFill rotWithShape="1">
          <a:blip r:embed="rId3">
            <a:alphaModFix/>
          </a:blip>
          <a:srcRect l="55211"/>
          <a:stretch/>
        </p:blipFill>
        <p:spPr>
          <a:xfrm>
            <a:off x="2" y="0"/>
            <a:ext cx="5460903" cy="6858000"/>
          </a:xfrm>
          <a:prstGeom prst="rect">
            <a:avLst/>
          </a:prstGeom>
          <a:noFill/>
          <a:ln>
            <a:noFill/>
          </a:ln>
        </p:spPr>
      </p:pic>
      <p:sp>
        <p:nvSpPr>
          <p:cNvPr id="11" name="Shape 11"/>
          <p:cNvSpPr txBox="1">
            <a:spLocks noGrp="1"/>
          </p:cNvSpPr>
          <p:nvPr>
            <p:ph type="ctrTitle"/>
          </p:nvPr>
        </p:nvSpPr>
        <p:spPr>
          <a:xfrm>
            <a:off x="4277500" y="4382967"/>
            <a:ext cx="7000400" cy="1546400"/>
          </a:xfrm>
          <a:prstGeom prst="rect">
            <a:avLst/>
          </a:prstGeom>
        </p:spPr>
        <p:txBody>
          <a:bodyPr wrap="square" lIns="121897" tIns="121897" rIns="121897" bIns="121897" anchor="b" anchorCtr="0"/>
          <a:lstStyle>
            <a:lvl1pPr lvl="0" algn="r">
              <a:spcBef>
                <a:spcPts val="0"/>
              </a:spcBef>
              <a:buClr>
                <a:srgbClr val="FFFFFF"/>
              </a:buClr>
              <a:buSzPct val="100000"/>
              <a:buFont typeface="Lato Light"/>
              <a:defRPr sz="6700">
                <a:solidFill>
                  <a:srgbClr val="FFFFFF"/>
                </a:solidFill>
                <a:latin typeface="Lato Light"/>
                <a:ea typeface="Lato Light"/>
                <a:cs typeface="Lato Light"/>
                <a:sym typeface="Lato Light"/>
              </a:defRPr>
            </a:lvl1pPr>
            <a:lvl2pPr lvl="1" algn="r">
              <a:spcBef>
                <a:spcPts val="0"/>
              </a:spcBef>
              <a:buClr>
                <a:srgbClr val="FFFFFF"/>
              </a:buClr>
              <a:buSzPct val="100000"/>
              <a:buFont typeface="Lato Light"/>
              <a:defRPr sz="6700">
                <a:solidFill>
                  <a:srgbClr val="FFFFFF"/>
                </a:solidFill>
                <a:latin typeface="Lato Light"/>
                <a:ea typeface="Lato Light"/>
                <a:cs typeface="Lato Light"/>
                <a:sym typeface="Lato Light"/>
              </a:defRPr>
            </a:lvl2pPr>
            <a:lvl3pPr lvl="2" algn="r">
              <a:spcBef>
                <a:spcPts val="0"/>
              </a:spcBef>
              <a:buClr>
                <a:srgbClr val="FFFFFF"/>
              </a:buClr>
              <a:buSzPct val="100000"/>
              <a:buFont typeface="Lato Light"/>
              <a:defRPr sz="6700">
                <a:solidFill>
                  <a:srgbClr val="FFFFFF"/>
                </a:solidFill>
                <a:latin typeface="Lato Light"/>
                <a:ea typeface="Lato Light"/>
                <a:cs typeface="Lato Light"/>
                <a:sym typeface="Lato Light"/>
              </a:defRPr>
            </a:lvl3pPr>
            <a:lvl4pPr lvl="3" algn="r">
              <a:spcBef>
                <a:spcPts val="0"/>
              </a:spcBef>
              <a:buClr>
                <a:srgbClr val="FFFFFF"/>
              </a:buClr>
              <a:buSzPct val="100000"/>
              <a:buFont typeface="Lato Light"/>
              <a:defRPr sz="6700">
                <a:solidFill>
                  <a:srgbClr val="FFFFFF"/>
                </a:solidFill>
                <a:latin typeface="Lato Light"/>
                <a:ea typeface="Lato Light"/>
                <a:cs typeface="Lato Light"/>
                <a:sym typeface="Lato Light"/>
              </a:defRPr>
            </a:lvl4pPr>
            <a:lvl5pPr lvl="4" algn="r">
              <a:spcBef>
                <a:spcPts val="0"/>
              </a:spcBef>
              <a:buClr>
                <a:srgbClr val="FFFFFF"/>
              </a:buClr>
              <a:buSzPct val="100000"/>
              <a:buFont typeface="Lato Light"/>
              <a:defRPr sz="6700">
                <a:solidFill>
                  <a:srgbClr val="FFFFFF"/>
                </a:solidFill>
                <a:latin typeface="Lato Light"/>
                <a:ea typeface="Lato Light"/>
                <a:cs typeface="Lato Light"/>
                <a:sym typeface="Lato Light"/>
              </a:defRPr>
            </a:lvl5pPr>
            <a:lvl6pPr lvl="5" algn="r">
              <a:spcBef>
                <a:spcPts val="0"/>
              </a:spcBef>
              <a:buClr>
                <a:srgbClr val="FFFFFF"/>
              </a:buClr>
              <a:buSzPct val="100000"/>
              <a:buFont typeface="Lato Light"/>
              <a:defRPr sz="6700">
                <a:solidFill>
                  <a:srgbClr val="FFFFFF"/>
                </a:solidFill>
                <a:latin typeface="Lato Light"/>
                <a:ea typeface="Lato Light"/>
                <a:cs typeface="Lato Light"/>
                <a:sym typeface="Lato Light"/>
              </a:defRPr>
            </a:lvl6pPr>
            <a:lvl7pPr lvl="6" algn="r">
              <a:spcBef>
                <a:spcPts val="0"/>
              </a:spcBef>
              <a:buClr>
                <a:srgbClr val="FFFFFF"/>
              </a:buClr>
              <a:buSzPct val="100000"/>
              <a:buFont typeface="Lato Light"/>
              <a:defRPr sz="6700">
                <a:solidFill>
                  <a:srgbClr val="FFFFFF"/>
                </a:solidFill>
                <a:latin typeface="Lato Light"/>
                <a:ea typeface="Lato Light"/>
                <a:cs typeface="Lato Light"/>
                <a:sym typeface="Lato Light"/>
              </a:defRPr>
            </a:lvl7pPr>
            <a:lvl8pPr lvl="7" algn="r">
              <a:spcBef>
                <a:spcPts val="0"/>
              </a:spcBef>
              <a:buClr>
                <a:srgbClr val="FFFFFF"/>
              </a:buClr>
              <a:buSzPct val="100000"/>
              <a:buFont typeface="Lato Light"/>
              <a:defRPr sz="6700">
                <a:solidFill>
                  <a:srgbClr val="FFFFFF"/>
                </a:solidFill>
                <a:latin typeface="Lato Light"/>
                <a:ea typeface="Lato Light"/>
                <a:cs typeface="Lato Light"/>
                <a:sym typeface="Lato Light"/>
              </a:defRPr>
            </a:lvl8pPr>
            <a:lvl9pPr lvl="8" algn="r">
              <a:spcBef>
                <a:spcPts val="0"/>
              </a:spcBef>
              <a:buClr>
                <a:srgbClr val="FFFFFF"/>
              </a:buClr>
              <a:buSzPct val="100000"/>
              <a:buFont typeface="Lato Light"/>
              <a:defRPr sz="6700">
                <a:solidFill>
                  <a:srgbClr val="FFFFFF"/>
                </a:solidFill>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3061168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ColTx">
  <p:cSld name="Title + 2 columns">
    <p:bg>
      <p:bgPr>
        <a:blipFill>
          <a:blip r:embed="rId2">
            <a:alphaModFix/>
          </a:blip>
          <a:stretch>
            <a:fillRect/>
          </a:stretch>
        </a:blipFill>
        <a:effectLst/>
      </p:bgPr>
    </p:bg>
    <p:spTree>
      <p:nvGrpSpPr>
        <p:cNvPr id="1" name="Shape 26"/>
        <p:cNvGrpSpPr/>
        <p:nvPr/>
      </p:nvGrpSpPr>
      <p:grpSpPr>
        <a:xfrm>
          <a:off x="0" y="0"/>
          <a:ext cx="0" cy="0"/>
          <a:chOff x="0" y="0"/>
          <a:chExt cx="0" cy="0"/>
        </a:xfrm>
      </p:grpSpPr>
      <p:pic>
        <p:nvPicPr>
          <p:cNvPr id="27" name="Shape 27" descr="paint_transparent1.png"/>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8" name="Shape 28"/>
          <p:cNvSpPr txBox="1">
            <a:spLocks noGrp="1"/>
          </p:cNvSpPr>
          <p:nvPr>
            <p:ph type="title"/>
          </p:nvPr>
        </p:nvSpPr>
        <p:spPr>
          <a:xfrm>
            <a:off x="609600" y="1798633"/>
            <a:ext cx="7348400" cy="1143200"/>
          </a:xfrm>
          <a:prstGeom prst="rect">
            <a:avLst/>
          </a:prstGeom>
        </p:spPr>
        <p:txBody>
          <a:bodyPr wrap="square" lIns="121897" tIns="121897" rIns="121897" bIns="121897"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9" name="Shape 29"/>
          <p:cNvSpPr txBox="1">
            <a:spLocks noGrp="1"/>
          </p:cNvSpPr>
          <p:nvPr>
            <p:ph type="body" idx="1"/>
          </p:nvPr>
        </p:nvSpPr>
        <p:spPr>
          <a:xfrm>
            <a:off x="609600" y="2949100"/>
            <a:ext cx="3566800" cy="3517200"/>
          </a:xfrm>
          <a:prstGeom prst="rect">
            <a:avLst/>
          </a:prstGeom>
        </p:spPr>
        <p:txBody>
          <a:bodyPr wrap="square" lIns="121897" tIns="121897" rIns="121897" bIns="121897" anchor="t" anchorCtr="0"/>
          <a:lstStyle>
            <a:lvl1pPr lvl="0">
              <a:spcBef>
                <a:spcPts val="0"/>
              </a:spcBef>
              <a:buSzPct val="100000"/>
              <a:defRPr sz="2100"/>
            </a:lvl1pPr>
            <a:lvl2pPr lvl="1">
              <a:spcBef>
                <a:spcPts val="0"/>
              </a:spcBef>
              <a:buSzPct val="100000"/>
              <a:defRPr sz="2100"/>
            </a:lvl2pPr>
            <a:lvl3pPr lvl="2">
              <a:spcBef>
                <a:spcPts val="0"/>
              </a:spcBef>
              <a:buSzPct val="100000"/>
              <a:defRPr sz="2100"/>
            </a:lvl3pPr>
            <a:lvl4pPr lvl="3">
              <a:spcBef>
                <a:spcPts val="0"/>
              </a:spcBef>
              <a:buSzPct val="100000"/>
              <a:defRPr sz="2100"/>
            </a:lvl4pPr>
            <a:lvl5pPr lvl="4">
              <a:spcBef>
                <a:spcPts val="0"/>
              </a:spcBef>
              <a:buSzPct val="100000"/>
              <a:defRPr sz="2100"/>
            </a:lvl5pPr>
            <a:lvl6pPr lvl="5">
              <a:spcBef>
                <a:spcPts val="0"/>
              </a:spcBef>
              <a:buSzPct val="100000"/>
              <a:defRPr sz="2100"/>
            </a:lvl6pPr>
            <a:lvl7pPr lvl="6">
              <a:spcBef>
                <a:spcPts val="0"/>
              </a:spcBef>
              <a:buSzPct val="100000"/>
              <a:defRPr sz="2100"/>
            </a:lvl7pPr>
            <a:lvl8pPr lvl="7">
              <a:spcBef>
                <a:spcPts val="0"/>
              </a:spcBef>
              <a:buSzPct val="100000"/>
              <a:defRPr sz="2100"/>
            </a:lvl8pPr>
            <a:lvl9pPr lvl="8">
              <a:spcBef>
                <a:spcPts val="0"/>
              </a:spcBef>
              <a:buSzPct val="100000"/>
              <a:defRPr sz="2100"/>
            </a:lvl9pPr>
          </a:lstStyle>
          <a:p>
            <a:endParaRPr/>
          </a:p>
        </p:txBody>
      </p:sp>
      <p:sp>
        <p:nvSpPr>
          <p:cNvPr id="30" name="Shape 30"/>
          <p:cNvSpPr txBox="1">
            <a:spLocks noGrp="1"/>
          </p:cNvSpPr>
          <p:nvPr>
            <p:ph type="body" idx="2"/>
          </p:nvPr>
        </p:nvSpPr>
        <p:spPr>
          <a:xfrm>
            <a:off x="4391208" y="2949100"/>
            <a:ext cx="3566800" cy="3517200"/>
          </a:xfrm>
          <a:prstGeom prst="rect">
            <a:avLst/>
          </a:prstGeom>
        </p:spPr>
        <p:txBody>
          <a:bodyPr wrap="square" lIns="121897" tIns="121897" rIns="121897" bIns="121897" anchor="t" anchorCtr="0"/>
          <a:lstStyle>
            <a:lvl1pPr lvl="0">
              <a:spcBef>
                <a:spcPts val="0"/>
              </a:spcBef>
              <a:buSzPct val="100000"/>
              <a:defRPr sz="2100"/>
            </a:lvl1pPr>
            <a:lvl2pPr lvl="1">
              <a:spcBef>
                <a:spcPts val="0"/>
              </a:spcBef>
              <a:buSzPct val="100000"/>
              <a:defRPr sz="2100"/>
            </a:lvl2pPr>
            <a:lvl3pPr lvl="2">
              <a:spcBef>
                <a:spcPts val="0"/>
              </a:spcBef>
              <a:buSzPct val="100000"/>
              <a:defRPr sz="2100"/>
            </a:lvl3pPr>
            <a:lvl4pPr lvl="3">
              <a:spcBef>
                <a:spcPts val="0"/>
              </a:spcBef>
              <a:buSzPct val="100000"/>
              <a:defRPr sz="2100"/>
            </a:lvl4pPr>
            <a:lvl5pPr lvl="4">
              <a:spcBef>
                <a:spcPts val="0"/>
              </a:spcBef>
              <a:buSzPct val="100000"/>
              <a:defRPr sz="2100"/>
            </a:lvl5pPr>
            <a:lvl6pPr lvl="5">
              <a:spcBef>
                <a:spcPts val="0"/>
              </a:spcBef>
              <a:buSzPct val="100000"/>
              <a:defRPr sz="2100"/>
            </a:lvl6pPr>
            <a:lvl7pPr lvl="6">
              <a:spcBef>
                <a:spcPts val="0"/>
              </a:spcBef>
              <a:buSzPct val="100000"/>
              <a:defRPr sz="2100"/>
            </a:lvl7pPr>
            <a:lvl8pPr lvl="7">
              <a:spcBef>
                <a:spcPts val="0"/>
              </a:spcBef>
              <a:buSzPct val="100000"/>
              <a:defRPr sz="2100"/>
            </a:lvl8pPr>
            <a:lvl9pPr lvl="8">
              <a:spcBef>
                <a:spcPts val="0"/>
              </a:spcBef>
              <a:buSzPct val="100000"/>
              <a:defRPr sz="2100"/>
            </a:lvl9pPr>
          </a:lstStyle>
          <a:p>
            <a:endParaRPr/>
          </a:p>
        </p:txBody>
      </p:sp>
      <p:sp>
        <p:nvSpPr>
          <p:cNvPr id="31" name="Shape 31"/>
          <p:cNvSpPr txBox="1">
            <a:spLocks noGrp="1"/>
          </p:cNvSpPr>
          <p:nvPr>
            <p:ph type="sldNum" idx="12"/>
          </p:nvPr>
        </p:nvSpPr>
        <p:spPr>
          <a:xfrm>
            <a:off x="11307445" y="6231535"/>
            <a:ext cx="731600" cy="524800"/>
          </a:xfrm>
          <a:prstGeom prst="rect">
            <a:avLst/>
          </a:prstGeom>
        </p:spPr>
        <p:txBody>
          <a:bodyPr wrap="square" lIns="121897" tIns="121897" rIns="121897" bIns="121897"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332978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ubtitl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Shape 13" descr="paint_transparent4.png"/>
          <p:cNvPicPr preferRelativeResize="0"/>
          <p:nvPr/>
        </p:nvPicPr>
        <p:blipFill rotWithShape="1">
          <a:blip r:embed="rId3">
            <a:alphaModFix/>
          </a:blip>
          <a:srcRect r="49954"/>
          <a:stretch/>
        </p:blipFill>
        <p:spPr>
          <a:xfrm>
            <a:off x="6090568" y="0"/>
            <a:ext cx="6101433" cy="6858032"/>
          </a:xfrm>
          <a:prstGeom prst="rect">
            <a:avLst/>
          </a:prstGeom>
          <a:noFill/>
          <a:ln>
            <a:noFill/>
          </a:ln>
        </p:spPr>
      </p:pic>
      <p:sp>
        <p:nvSpPr>
          <p:cNvPr id="14" name="Shape 14"/>
          <p:cNvSpPr/>
          <p:nvPr/>
        </p:nvSpPr>
        <p:spPr>
          <a:xfrm>
            <a:off x="0" y="-200"/>
            <a:ext cx="7067600" cy="6858000"/>
          </a:xfrm>
          <a:prstGeom prst="rect">
            <a:avLst/>
          </a:prstGeom>
          <a:solidFill>
            <a:srgbClr val="FFFFFF"/>
          </a:solidFill>
          <a:ln>
            <a:noFill/>
          </a:ln>
        </p:spPr>
        <p:txBody>
          <a:bodyPr wrap="square" lIns="121897" tIns="121897" rIns="121897" bIns="121897" anchor="ctr" anchorCtr="0">
            <a:noAutofit/>
          </a:bodyPr>
          <a:lstStyle/>
          <a:p>
            <a:pPr lvl="0">
              <a:spcBef>
                <a:spcPts val="0"/>
              </a:spcBef>
              <a:buNone/>
            </a:pPr>
            <a:endParaRPr/>
          </a:p>
        </p:txBody>
      </p:sp>
      <p:sp>
        <p:nvSpPr>
          <p:cNvPr id="15" name="Shape 15"/>
          <p:cNvSpPr txBox="1">
            <a:spLocks noGrp="1"/>
          </p:cNvSpPr>
          <p:nvPr>
            <p:ph type="ctrTitle"/>
          </p:nvPr>
        </p:nvSpPr>
        <p:spPr>
          <a:xfrm>
            <a:off x="914400" y="3838333"/>
            <a:ext cx="5219600" cy="1546400"/>
          </a:xfrm>
          <a:prstGeom prst="rect">
            <a:avLst/>
          </a:prstGeom>
        </p:spPr>
        <p:txBody>
          <a:bodyPr wrap="square" lIns="121897" tIns="121897" rIns="121897" bIns="121897" anchor="b" anchorCtr="0"/>
          <a:lstStyle>
            <a:lvl1pPr lvl="0" rtl="0">
              <a:spcBef>
                <a:spcPts val="0"/>
              </a:spcBef>
              <a:buSzPct val="100000"/>
              <a:defRPr sz="6400"/>
            </a:lvl1pPr>
            <a:lvl2pPr lvl="1" rtl="0">
              <a:spcBef>
                <a:spcPts val="0"/>
              </a:spcBef>
              <a:buSzPct val="100000"/>
              <a:defRPr sz="6400"/>
            </a:lvl2pPr>
            <a:lvl3pPr lvl="2" rtl="0">
              <a:spcBef>
                <a:spcPts val="0"/>
              </a:spcBef>
              <a:buSzPct val="100000"/>
              <a:defRPr sz="6400"/>
            </a:lvl3pPr>
            <a:lvl4pPr lvl="3" rtl="0">
              <a:spcBef>
                <a:spcPts val="0"/>
              </a:spcBef>
              <a:buSzPct val="100000"/>
              <a:defRPr sz="6400"/>
            </a:lvl4pPr>
            <a:lvl5pPr lvl="4" rtl="0">
              <a:spcBef>
                <a:spcPts val="0"/>
              </a:spcBef>
              <a:buSzPct val="100000"/>
              <a:defRPr sz="6400"/>
            </a:lvl5pPr>
            <a:lvl6pPr lvl="5" rtl="0">
              <a:spcBef>
                <a:spcPts val="0"/>
              </a:spcBef>
              <a:buSzPct val="100000"/>
              <a:defRPr sz="6400"/>
            </a:lvl6pPr>
            <a:lvl7pPr lvl="6" rtl="0">
              <a:spcBef>
                <a:spcPts val="0"/>
              </a:spcBef>
              <a:buSzPct val="100000"/>
              <a:defRPr sz="6400"/>
            </a:lvl7pPr>
            <a:lvl8pPr lvl="7" rtl="0">
              <a:spcBef>
                <a:spcPts val="0"/>
              </a:spcBef>
              <a:buSzPct val="100000"/>
              <a:defRPr sz="6400"/>
            </a:lvl8pPr>
            <a:lvl9pPr lvl="8" rtl="0">
              <a:spcBef>
                <a:spcPts val="0"/>
              </a:spcBef>
              <a:buSzPct val="100000"/>
              <a:defRPr sz="6400"/>
            </a:lvl9pPr>
          </a:lstStyle>
          <a:p>
            <a:endParaRPr/>
          </a:p>
        </p:txBody>
      </p:sp>
      <p:sp>
        <p:nvSpPr>
          <p:cNvPr id="16" name="Shape 16"/>
          <p:cNvSpPr txBox="1">
            <a:spLocks noGrp="1"/>
          </p:cNvSpPr>
          <p:nvPr>
            <p:ph type="subTitle" idx="1"/>
          </p:nvPr>
        </p:nvSpPr>
        <p:spPr>
          <a:xfrm>
            <a:off x="914400" y="5513939"/>
            <a:ext cx="5219600" cy="1046400"/>
          </a:xfrm>
          <a:prstGeom prst="rect">
            <a:avLst/>
          </a:prstGeom>
        </p:spPr>
        <p:txBody>
          <a:bodyPr wrap="square" lIns="121897" tIns="121897" rIns="121897" bIns="121897" anchor="t" anchorCtr="0"/>
          <a:lstStyle>
            <a:lvl1pPr lvl="0" rtl="0">
              <a:spcBef>
                <a:spcPts val="0"/>
              </a:spcBef>
              <a:buClr>
                <a:schemeClr val="dk2"/>
              </a:buClr>
              <a:buSzPct val="100000"/>
              <a:buNone/>
              <a:defRPr sz="1900">
                <a:solidFill>
                  <a:schemeClr val="dk2"/>
                </a:solidFill>
              </a:defRPr>
            </a:lvl1pPr>
            <a:lvl2pPr lvl="1" rtl="0">
              <a:spcBef>
                <a:spcPts val="0"/>
              </a:spcBef>
              <a:buClr>
                <a:schemeClr val="dk2"/>
              </a:buClr>
              <a:buSzPct val="100000"/>
              <a:buNone/>
              <a:defRPr sz="1900">
                <a:solidFill>
                  <a:schemeClr val="dk2"/>
                </a:solidFill>
              </a:defRPr>
            </a:lvl2pPr>
            <a:lvl3pPr lvl="2" rtl="0">
              <a:spcBef>
                <a:spcPts val="0"/>
              </a:spcBef>
              <a:buClr>
                <a:schemeClr val="dk2"/>
              </a:buClr>
              <a:buSzPct val="100000"/>
              <a:buNone/>
              <a:defRPr sz="1900">
                <a:solidFill>
                  <a:schemeClr val="dk2"/>
                </a:solidFill>
              </a:defRPr>
            </a:lvl3pPr>
            <a:lvl4pPr lvl="3" rtl="0">
              <a:spcBef>
                <a:spcPts val="0"/>
              </a:spcBef>
              <a:buClr>
                <a:schemeClr val="dk2"/>
              </a:buClr>
              <a:buSzPct val="100000"/>
              <a:buNone/>
              <a:defRPr sz="1900">
                <a:solidFill>
                  <a:schemeClr val="dk2"/>
                </a:solidFill>
              </a:defRPr>
            </a:lvl4pPr>
            <a:lvl5pPr lvl="4" rtl="0">
              <a:spcBef>
                <a:spcPts val="0"/>
              </a:spcBef>
              <a:buClr>
                <a:schemeClr val="dk2"/>
              </a:buClr>
              <a:buSzPct val="100000"/>
              <a:buNone/>
              <a:defRPr sz="1900">
                <a:solidFill>
                  <a:schemeClr val="dk2"/>
                </a:solidFill>
              </a:defRPr>
            </a:lvl5pPr>
            <a:lvl6pPr lvl="5" rtl="0">
              <a:spcBef>
                <a:spcPts val="0"/>
              </a:spcBef>
              <a:buClr>
                <a:schemeClr val="dk2"/>
              </a:buClr>
              <a:buSzPct val="100000"/>
              <a:buNone/>
              <a:defRPr sz="1900">
                <a:solidFill>
                  <a:schemeClr val="dk2"/>
                </a:solidFill>
              </a:defRPr>
            </a:lvl6pPr>
            <a:lvl7pPr lvl="6" rtl="0">
              <a:spcBef>
                <a:spcPts val="0"/>
              </a:spcBef>
              <a:buClr>
                <a:schemeClr val="dk2"/>
              </a:buClr>
              <a:buSzPct val="100000"/>
              <a:buNone/>
              <a:defRPr sz="1900">
                <a:solidFill>
                  <a:schemeClr val="dk2"/>
                </a:solidFill>
              </a:defRPr>
            </a:lvl7pPr>
            <a:lvl8pPr lvl="7" rtl="0">
              <a:spcBef>
                <a:spcPts val="0"/>
              </a:spcBef>
              <a:buClr>
                <a:schemeClr val="dk2"/>
              </a:buClr>
              <a:buSzPct val="100000"/>
              <a:buNone/>
              <a:defRPr sz="1900">
                <a:solidFill>
                  <a:schemeClr val="dk2"/>
                </a:solidFill>
              </a:defRPr>
            </a:lvl8pPr>
            <a:lvl9pPr lvl="8" rtl="0">
              <a:spcBef>
                <a:spcPts val="0"/>
              </a:spcBef>
              <a:buClr>
                <a:schemeClr val="dk2"/>
              </a:buClr>
              <a:buSzPct val="100000"/>
              <a:buNone/>
              <a:defRPr sz="1900">
                <a:solidFill>
                  <a:schemeClr val="dk2"/>
                </a:solidFill>
              </a:defRPr>
            </a:lvl9pPr>
          </a:lstStyle>
          <a:p>
            <a:endParaRPr/>
          </a:p>
        </p:txBody>
      </p:sp>
    </p:spTree>
    <p:extLst>
      <p:ext uri="{BB962C8B-B14F-4D97-AF65-F5344CB8AC3E}">
        <p14:creationId xmlns:p14="http://schemas.microsoft.com/office/powerpoint/2010/main" val="1631165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 3 columns">
    <p:bg>
      <p:bgPr>
        <a:blipFill>
          <a:blip r:embed="rId2">
            <a:alphaModFix/>
          </a:blip>
          <a:stretch>
            <a:fillRect/>
          </a:stretch>
        </a:blipFill>
        <a:effectLst/>
      </p:bgPr>
    </p:bg>
    <p:spTree>
      <p:nvGrpSpPr>
        <p:cNvPr id="1" name="Shape 32"/>
        <p:cNvGrpSpPr/>
        <p:nvPr/>
      </p:nvGrpSpPr>
      <p:grpSpPr>
        <a:xfrm>
          <a:off x="0" y="0"/>
          <a:ext cx="0" cy="0"/>
          <a:chOff x="0" y="0"/>
          <a:chExt cx="0" cy="0"/>
        </a:xfrm>
      </p:grpSpPr>
      <p:pic>
        <p:nvPicPr>
          <p:cNvPr id="33" name="Shape 33" descr="paint_transparent1.png"/>
          <p:cNvPicPr preferRelativeResize="0"/>
          <p:nvPr/>
        </p:nvPicPr>
        <p:blipFill>
          <a:blip r:embed="rId3">
            <a:alphaModFix/>
          </a:blip>
          <a:stretch>
            <a:fillRect/>
          </a:stretch>
        </p:blipFill>
        <p:spPr>
          <a:xfrm>
            <a:off x="0" y="0"/>
            <a:ext cx="12192000" cy="6858000"/>
          </a:xfrm>
          <a:prstGeom prst="rect">
            <a:avLst/>
          </a:prstGeom>
          <a:noFill/>
          <a:ln>
            <a:noFill/>
          </a:ln>
        </p:spPr>
      </p:pic>
      <p:sp>
        <p:nvSpPr>
          <p:cNvPr id="34" name="Shape 34"/>
          <p:cNvSpPr txBox="1">
            <a:spLocks noGrp="1"/>
          </p:cNvSpPr>
          <p:nvPr>
            <p:ph type="title"/>
          </p:nvPr>
        </p:nvSpPr>
        <p:spPr>
          <a:xfrm>
            <a:off x="609600" y="1798633"/>
            <a:ext cx="7348400" cy="1143200"/>
          </a:xfrm>
          <a:prstGeom prst="rect">
            <a:avLst/>
          </a:prstGeom>
        </p:spPr>
        <p:txBody>
          <a:bodyPr wrap="square" lIns="121897" tIns="121897" rIns="121897" bIns="121897"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5" name="Shape 35"/>
          <p:cNvSpPr txBox="1">
            <a:spLocks noGrp="1"/>
          </p:cNvSpPr>
          <p:nvPr>
            <p:ph type="body" idx="1"/>
          </p:nvPr>
        </p:nvSpPr>
        <p:spPr>
          <a:xfrm>
            <a:off x="653033" y="3083300"/>
            <a:ext cx="2442000" cy="3484400"/>
          </a:xfrm>
          <a:prstGeom prst="rect">
            <a:avLst/>
          </a:prstGeom>
        </p:spPr>
        <p:txBody>
          <a:bodyPr wrap="square" lIns="121897" tIns="121897" rIns="121897" bIns="121897"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6" name="Shape 36"/>
          <p:cNvSpPr txBox="1">
            <a:spLocks noGrp="1"/>
          </p:cNvSpPr>
          <p:nvPr>
            <p:ph type="body" idx="2"/>
          </p:nvPr>
        </p:nvSpPr>
        <p:spPr>
          <a:xfrm>
            <a:off x="3220181" y="3083300"/>
            <a:ext cx="2442000" cy="3484400"/>
          </a:xfrm>
          <a:prstGeom prst="rect">
            <a:avLst/>
          </a:prstGeom>
        </p:spPr>
        <p:txBody>
          <a:bodyPr wrap="square" lIns="121897" tIns="121897" rIns="121897" bIns="121897"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7" name="Shape 37"/>
          <p:cNvSpPr txBox="1">
            <a:spLocks noGrp="1"/>
          </p:cNvSpPr>
          <p:nvPr>
            <p:ph type="body" idx="3"/>
          </p:nvPr>
        </p:nvSpPr>
        <p:spPr>
          <a:xfrm>
            <a:off x="5787329" y="3083300"/>
            <a:ext cx="2442000" cy="3484400"/>
          </a:xfrm>
          <a:prstGeom prst="rect">
            <a:avLst/>
          </a:prstGeom>
        </p:spPr>
        <p:txBody>
          <a:bodyPr wrap="square" lIns="121897" tIns="121897" rIns="121897" bIns="121897" anchor="t" anchorCtr="0"/>
          <a:lstStyle>
            <a:lvl1pPr lvl="0" rtl="0">
              <a:spcBef>
                <a:spcPts val="0"/>
              </a:spcBef>
              <a:buSzPct val="100000"/>
              <a:defRPr sz="1600"/>
            </a:lvl1pPr>
            <a:lvl2pPr lvl="1" rtl="0">
              <a:spcBef>
                <a:spcPts val="0"/>
              </a:spcBef>
              <a:buSzPct val="100000"/>
              <a:defRPr sz="1600"/>
            </a:lvl2pPr>
            <a:lvl3pPr lvl="2" rtl="0">
              <a:spcBef>
                <a:spcPts val="0"/>
              </a:spcBef>
              <a:buSzPct val="100000"/>
              <a:defRPr sz="1600"/>
            </a:lvl3pPr>
            <a:lvl4pPr lvl="3" rtl="0">
              <a:spcBef>
                <a:spcPts val="0"/>
              </a:spcBef>
              <a:buSzPct val="100000"/>
              <a:defRPr sz="1600"/>
            </a:lvl4pPr>
            <a:lvl5pPr lvl="4" rtl="0">
              <a:spcBef>
                <a:spcPts val="0"/>
              </a:spcBef>
              <a:buSzPct val="100000"/>
              <a:defRPr sz="1600"/>
            </a:lvl5pPr>
            <a:lvl6pPr lvl="5" rtl="0">
              <a:spcBef>
                <a:spcPts val="0"/>
              </a:spcBef>
              <a:buSzPct val="100000"/>
              <a:defRPr sz="1600"/>
            </a:lvl6pPr>
            <a:lvl7pPr lvl="6" rtl="0">
              <a:spcBef>
                <a:spcPts val="0"/>
              </a:spcBef>
              <a:buSzPct val="100000"/>
              <a:defRPr sz="1600"/>
            </a:lvl7pPr>
            <a:lvl8pPr lvl="7" rtl="0">
              <a:spcBef>
                <a:spcPts val="0"/>
              </a:spcBef>
              <a:buSzPct val="100000"/>
              <a:defRPr sz="1600"/>
            </a:lvl8pPr>
            <a:lvl9pPr lvl="8" rtl="0">
              <a:spcBef>
                <a:spcPts val="0"/>
              </a:spcBef>
              <a:buSzPct val="100000"/>
              <a:defRPr sz="1600"/>
            </a:lvl9pPr>
          </a:lstStyle>
          <a:p>
            <a:endParaRPr/>
          </a:p>
        </p:txBody>
      </p:sp>
      <p:sp>
        <p:nvSpPr>
          <p:cNvPr id="38" name="Shape 38"/>
          <p:cNvSpPr txBox="1">
            <a:spLocks noGrp="1"/>
          </p:cNvSpPr>
          <p:nvPr>
            <p:ph type="sldNum" idx="12"/>
          </p:nvPr>
        </p:nvSpPr>
        <p:spPr>
          <a:xfrm>
            <a:off x="11307445" y="6231535"/>
            <a:ext cx="731600" cy="524800"/>
          </a:xfrm>
          <a:prstGeom prst="rect">
            <a:avLst/>
          </a:prstGeom>
        </p:spPr>
        <p:txBody>
          <a:bodyPr wrap="square" lIns="121897" tIns="121897" rIns="121897" bIns="121897"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656004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77D667-50C7-4267-A5A7-CE6B214009FB}" type="datetimeFigureOut">
              <a:rPr lang="en-US" smtClean="0"/>
              <a:t>10/25/25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281571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77D667-50C7-4267-A5A7-CE6B214009FB}" type="datetimeFigureOut">
              <a:rPr lang="en-US" smtClean="0"/>
              <a:t>10/25/25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415456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77D667-50C7-4267-A5A7-CE6B214009FB}" type="datetimeFigureOut">
              <a:rPr lang="en-US" smtClean="0"/>
              <a:t>10/25/25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810409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77D667-50C7-4267-A5A7-CE6B214009FB}" type="datetimeFigureOut">
              <a:rPr lang="en-US" smtClean="0"/>
              <a:t>10/25/25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914121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77D667-50C7-4267-A5A7-CE6B214009FB}" type="datetimeFigureOut">
              <a:rPr lang="en-US" smtClean="0"/>
              <a:t>10/25/25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272711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77D667-50C7-4267-A5A7-CE6B214009FB}" type="datetimeFigureOut">
              <a:rPr lang="en-US" smtClean="0"/>
              <a:t>10/25/25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1514110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77D667-50C7-4267-A5A7-CE6B214009FB}" type="datetimeFigureOut">
              <a:rPr lang="en-US" smtClean="0"/>
              <a:t>10/25/25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578371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77D667-50C7-4267-A5A7-CE6B214009FB}" type="datetimeFigureOut">
              <a:rPr lang="en-US" smtClean="0"/>
              <a:t>10/25/25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050DAE-01CE-4FE2-9ECC-1B36EF47EB84}" type="slidenum">
              <a:rPr lang="en-US" smtClean="0"/>
              <a:t>‹#›</a:t>
            </a:fld>
            <a:endParaRPr lang="en-US"/>
          </a:p>
        </p:txBody>
      </p:sp>
    </p:spTree>
    <p:extLst>
      <p:ext uri="{BB962C8B-B14F-4D97-AF65-F5344CB8AC3E}">
        <p14:creationId xmlns:p14="http://schemas.microsoft.com/office/powerpoint/2010/main" val="3021682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77D667-50C7-4267-A5A7-CE6B214009FB}" type="datetimeFigureOut">
              <a:rPr lang="en-US" smtClean="0"/>
              <a:t>10/25/25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050DAE-01CE-4FE2-9ECC-1B36EF47EB84}" type="slidenum">
              <a:rPr lang="en-US" smtClean="0"/>
              <a:t>‹#›</a:t>
            </a:fld>
            <a:endParaRPr lang="en-US"/>
          </a:p>
        </p:txBody>
      </p:sp>
    </p:spTree>
    <p:extLst>
      <p:ext uri="{BB962C8B-B14F-4D97-AF65-F5344CB8AC3E}">
        <p14:creationId xmlns:p14="http://schemas.microsoft.com/office/powerpoint/2010/main" val="3033261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10best.usatoday.com/awards/city-museum-st-louis-missouri/" TargetMode="External"/><Relationship Id="rId2" Type="http://schemas.openxmlformats.org/officeDocument/2006/relationships/hyperlink" Target="http://citymuseum.org/"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10best.usatoday.com/awards/wndr-museum-multiple-locations/"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10best.usatoday.com/awards/wonderspaces-multiple-location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10best.usatoday.com/awards/otherworld-multiple-location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10best.usatoday.com/awards/factory-obscura-oklahoma-city-oklahoma/"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10best.usatoday.com/awards/van-gogh-exhibition-immersive-experience-multiple-location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10best.usatoday.com/awards/artechouse-multiple-location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https://www.usatoday.com/gcdn/presto/2022/08/24/USAT/93b6c4a8-0cf4-40cb-9899-18eddc1ca0b3-no-7-artechouse-washington-dc.jpg?width=660&amp;height=440&amp;fit=crop&amp;format=pjpg&amp;auto=webp"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10best.usatoday.com/awards/real-unreal-grapevine-texa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10best.usatoday.com/awards/color-factory-multiple-location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https://www.usatoday.com/gcdn/presto/2022/08/24/USAT/ea851e6c-a06b-4586-820e-41b6b4d258fb-no-2-seismique-houston-texas.jpg?width=660&amp;height=372&amp;fit=crop&amp;format=pjpg&amp;auto=webp"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https://www.usatoday.com/gcdn/presto/2022/08/24/USAT/27847788-3f82-4fdf-8adc-6658d03d22c4-no-3-superblue-miami-miami-florida.jpg?width=660&amp;height=430&amp;fit=crop&amp;format=pjpg&amp;auto=webp"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https://calgaryselfiemuseum.ca/wp-content/uploads/2025/07/24807b58fc035744fd876230bc4547fb12ce18f4-1542x896-1-1024x595.jpg"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https://blooloop.com/media-library/submersive-immersive-spa.jpg?id=56473990&amp;width=1400&amp;quality=90"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https://cdn.mos.cms.futurecdn.net/bEbmmVqmfsZg8HsyoPnRPd.jpg" TargetMode="External"/><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hyperlink" Target="https://www.youtube.com/watch?v=D223br7vnpk" TargetMode="External"/><Relationship Id="rId5" Type="http://schemas.openxmlformats.org/officeDocument/2006/relationships/hyperlink" Target="https://www.google.com/search?sca_esv=0809f9e5a6200650&amp;cs=0&amp;q=Aurora&amp;sa=X&amp;ved=2ahUKEwibosW4g76QAxVwhIkEHYnGNpwQxccNegQIGRAB&amp;mstk=AUtExfCE6taLQMnmSWcTwqk28EVmbk1YqV7_aW5wOBo1h39dZazI11OC60K_wORroSgCjjOie6Lz15Xs4ioJ989KIuPi5e3GAyj2AsREZBJi2kIibMBGK4fAQ5mjvq1FgCtG3JbS7QluYBEE1Vo4H6xMnXhe3wZh5O4doXHpOn3PN1Kubmg&amp;csui=3" TargetMode="External"/><Relationship Id="rId4" Type="http://schemas.openxmlformats.org/officeDocument/2006/relationships/image" Target="../media/image37.jpeg"/></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s://www.dataland.art/collections/biome-lumina" TargetMode="External"/><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vimeo.com/143307366" TargetMode="External"/><Relationship Id="rId1" Type="http://schemas.openxmlformats.org/officeDocument/2006/relationships/slideLayout" Target="../slideLayouts/slideLayout2.xml"/><Relationship Id="rId4" Type="http://schemas.openxmlformats.org/officeDocument/2006/relationships/hyperlink" Target="https://drive.google.com/drive/folders/1C-v2idoVbLyJu-wlfUnqoDCW3VFrnFvU?usp=sharing"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mailto:casemanager@amamedia.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mnhum.org/venue/royalston-squar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10best.usatoday.com/awards/sensorio-paso-robles-californi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5" name="Picture 4">
            <a:extLst>
              <a:ext uri="{FF2B5EF4-FFF2-40B4-BE49-F238E27FC236}">
                <a16:creationId xmlns:a16="http://schemas.microsoft.com/office/drawing/2014/main" id="{824408BD-E756-0456-D944-D3A4C9062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8798" y="339038"/>
            <a:ext cx="3998699" cy="3174045"/>
          </a:xfrm>
          <a:prstGeom prst="rect">
            <a:avLst/>
          </a:prstGeom>
        </p:spPr>
      </p:pic>
      <p:sp>
        <p:nvSpPr>
          <p:cNvPr id="6" name="TextBox 5">
            <a:extLst>
              <a:ext uri="{FF2B5EF4-FFF2-40B4-BE49-F238E27FC236}">
                <a16:creationId xmlns:a16="http://schemas.microsoft.com/office/drawing/2014/main" id="{9C331172-68DF-170F-3021-04CB357C29DD}"/>
              </a:ext>
            </a:extLst>
          </p:cNvPr>
          <p:cNvSpPr txBox="1"/>
          <p:nvPr/>
        </p:nvSpPr>
        <p:spPr>
          <a:xfrm>
            <a:off x="3526827" y="3731172"/>
            <a:ext cx="8530925" cy="1631216"/>
          </a:xfrm>
          <a:prstGeom prst="rect">
            <a:avLst/>
          </a:prstGeom>
          <a:noFill/>
          <a:ln>
            <a:noFill/>
          </a:ln>
        </p:spPr>
        <p:txBody>
          <a:bodyPr wrap="none" rtlCol="0">
            <a:spAutoFit/>
          </a:bodyPr>
          <a:lstStyle/>
          <a:p>
            <a:pPr algn="r"/>
            <a:r>
              <a:rPr lang="en-US" sz="8000" b="1" dirty="0">
                <a:solidFill>
                  <a:schemeClr val="bg1"/>
                </a:solidFill>
              </a:rPr>
              <a:t>e-</a:t>
            </a:r>
            <a:r>
              <a:rPr lang="en-US" sz="8000" b="1" dirty="0" err="1">
                <a:solidFill>
                  <a:schemeClr val="bg1"/>
                </a:solidFill>
              </a:rPr>
              <a:t>Magine</a:t>
            </a:r>
            <a:r>
              <a:rPr lang="en-US" sz="8000" b="1" dirty="0">
                <a:solidFill>
                  <a:schemeClr val="bg1"/>
                </a:solidFill>
              </a:rPr>
              <a:t>! Initiative</a:t>
            </a:r>
          </a:p>
          <a:p>
            <a:pPr algn="r"/>
            <a:r>
              <a:rPr lang="en-US" sz="2000" b="1" dirty="0">
                <a:solidFill>
                  <a:schemeClr val="bg1"/>
                </a:solidFill>
              </a:rPr>
              <a:t>Advanced Cohort - Every Sat 9am – 3pm</a:t>
            </a:r>
          </a:p>
        </p:txBody>
      </p:sp>
      <p:pic>
        <p:nvPicPr>
          <p:cNvPr id="8" name="Picture 7">
            <a:extLst>
              <a:ext uri="{FF2B5EF4-FFF2-40B4-BE49-F238E27FC236}">
                <a16:creationId xmlns:a16="http://schemas.microsoft.com/office/drawing/2014/main" id="{85ED575C-330C-11CD-81D3-381F5E7217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949" y="2326273"/>
            <a:ext cx="970600" cy="1059220"/>
          </a:xfrm>
          <a:prstGeom prst="rect">
            <a:avLst/>
          </a:prstGeom>
        </p:spPr>
      </p:pic>
      <p:pic>
        <p:nvPicPr>
          <p:cNvPr id="12" name="Picture 11">
            <a:extLst>
              <a:ext uri="{FF2B5EF4-FFF2-40B4-BE49-F238E27FC236}">
                <a16:creationId xmlns:a16="http://schemas.microsoft.com/office/drawing/2014/main" id="{018156EB-10AD-1EE6-822A-BBCBC45CE4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275" y="389161"/>
            <a:ext cx="1620980" cy="1620980"/>
          </a:xfrm>
          <a:prstGeom prst="rect">
            <a:avLst/>
          </a:prstGeom>
        </p:spPr>
      </p:pic>
      <p:pic>
        <p:nvPicPr>
          <p:cNvPr id="3" name="Picture 2">
            <a:extLst>
              <a:ext uri="{FF2B5EF4-FFF2-40B4-BE49-F238E27FC236}">
                <a16:creationId xmlns:a16="http://schemas.microsoft.com/office/drawing/2014/main" id="{92D28D77-D0DF-4512-1A43-D0EFE7FA80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949" y="3749466"/>
            <a:ext cx="1179267" cy="1179267"/>
          </a:xfrm>
          <a:prstGeom prst="rect">
            <a:avLst/>
          </a:prstGeom>
        </p:spPr>
      </p:pic>
      <p:pic>
        <p:nvPicPr>
          <p:cNvPr id="4" name="Google Shape;108;p1" descr="Our Brand - Crown College">
            <a:extLst>
              <a:ext uri="{FF2B5EF4-FFF2-40B4-BE49-F238E27FC236}">
                <a16:creationId xmlns:a16="http://schemas.microsoft.com/office/drawing/2014/main" id="{7600FA72-8CB1-F2D3-3B0D-9349DDF3FB58}"/>
              </a:ext>
            </a:extLst>
          </p:cNvPr>
          <p:cNvPicPr preferRelativeResize="0"/>
          <p:nvPr/>
        </p:nvPicPr>
        <p:blipFill>
          <a:blip r:embed="rId7">
            <a:alphaModFix/>
          </a:blip>
          <a:stretch>
            <a:fillRect/>
          </a:stretch>
        </p:blipFill>
        <p:spPr>
          <a:xfrm>
            <a:off x="472227" y="5610925"/>
            <a:ext cx="2129459" cy="724561"/>
          </a:xfrm>
          <a:prstGeom prst="rect">
            <a:avLst/>
          </a:prstGeom>
          <a:noFill/>
          <a:ln>
            <a:noFill/>
          </a:ln>
        </p:spPr>
      </p:pic>
    </p:spTree>
    <p:extLst>
      <p:ext uri="{BB962C8B-B14F-4D97-AF65-F5344CB8AC3E}">
        <p14:creationId xmlns:p14="http://schemas.microsoft.com/office/powerpoint/2010/main" val="3769334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6255657"/>
            <a:ext cx="12191999" cy="602343"/>
          </a:xfrm>
          <a:prstGeom prst="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60F3DF8-EFFA-6093-FBE9-6CAF593F9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4782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79427" y="0"/>
            <a:ext cx="2612573"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800" dirty="0">
                <a:solidFill>
                  <a:srgbClr val="FFFFFF"/>
                </a:solidFill>
                <a:effectLst/>
                <a:latin typeface="Segoe UI" panose="020B0502040204020203" pitchFamily="34" charset="0"/>
                <a:ea typeface="SimSun" panose="02010600030101010101" pitchFamily="2" charset="-122"/>
              </a:rPr>
              <a:t>Photo courtesy of </a:t>
            </a:r>
            <a:r>
              <a:rPr lang="en-US" sz="1800" u="none" strike="noStrike" dirty="0">
                <a:solidFill>
                  <a:srgbClr val="FFFFFF"/>
                </a:solidFill>
                <a:effectLst/>
                <a:latin typeface="Segoe UI" panose="020B0502040204020203" pitchFamily="34" charset="0"/>
                <a:ea typeface="SimSun" panose="02010600030101010101" pitchFamily="2" charset="-122"/>
                <a:hlinkClick r:id="rId2"/>
              </a:rPr>
              <a:t>City Museum</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b="1" u="none" strike="noStrike" dirty="0">
                <a:solidFill>
                  <a:srgbClr val="FFFFFF"/>
                </a:solidFill>
                <a:effectLst/>
                <a:latin typeface="Segoe UI" panose="020B0502040204020203" pitchFamily="34" charset="0"/>
                <a:ea typeface="Times New Roman" panose="02020603050405020304" pitchFamily="18" charset="0"/>
                <a:hlinkClick r:id="rId3"/>
              </a:rPr>
              <a:t>No. 9: City Museum</a:t>
            </a:r>
            <a:endParaRPr lang="en-US" sz="18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FFFF"/>
                </a:solidFill>
                <a:effectLst/>
                <a:latin typeface="Segoe UI" panose="020B0502040204020203" pitchFamily="34" charset="0"/>
                <a:ea typeface="SimSun" panose="02010600030101010101" pitchFamily="2" charset="-122"/>
              </a:rPr>
              <a:t>St. Louis, Missouri</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FFFFFF"/>
                </a:solidFill>
                <a:effectLst/>
                <a:latin typeface="Segoe UI" panose="020B0502040204020203" pitchFamily="34" charset="0"/>
                <a:ea typeface="Times New Roman" panose="02020603050405020304" pitchFamily="18" charset="0"/>
              </a:rPr>
              <a:t>City Museum in St. Louis, Missouri, is home to a 10-story spiral slide, one of the world's largest jungle gyms, and a rooftop garden that offers amazing city views. Some 20 artists created the large-scale features of this interactive museum well before the term 'immersive art' became a thing.</a:t>
            </a:r>
            <a:endParaRPr lang="en-US" sz="1800" dirty="0">
              <a:effectLst/>
              <a:latin typeface="Times New Roman" panose="02020603050405020304" pitchFamily="18" charset="0"/>
              <a:ea typeface="Times New Roman" panose="02020603050405020304" pitchFamily="18" charset="0"/>
            </a:endParaRPr>
          </a:p>
          <a:p>
            <a:pPr algn="ctr"/>
            <a:endParaRPr lang="en-US" dirty="0"/>
          </a:p>
        </p:txBody>
      </p:sp>
      <p:pic>
        <p:nvPicPr>
          <p:cNvPr id="4" name="Picture 3">
            <a:extLst>
              <a:ext uri="{FF2B5EF4-FFF2-40B4-BE49-F238E27FC236}">
                <a16:creationId xmlns:a16="http://schemas.microsoft.com/office/drawing/2014/main" id="{D8D4374D-5E64-2FDD-C383-8B4895ABABBA}"/>
              </a:ext>
            </a:extLst>
          </p:cNvPr>
          <p:cNvPicPr>
            <a:picLocks noChangeAspect="1"/>
          </p:cNvPicPr>
          <p:nvPr/>
        </p:nvPicPr>
        <p:blipFill>
          <a:blip r:embed="rId4"/>
          <a:stretch>
            <a:fillRect/>
          </a:stretch>
        </p:blipFill>
        <p:spPr>
          <a:xfrm>
            <a:off x="0" y="-31845"/>
            <a:ext cx="9579428" cy="7060442"/>
          </a:xfrm>
          <a:prstGeom prst="rect">
            <a:avLst/>
          </a:prstGeom>
        </p:spPr>
      </p:pic>
    </p:spTree>
    <p:extLst>
      <p:ext uri="{BB962C8B-B14F-4D97-AF65-F5344CB8AC3E}">
        <p14:creationId xmlns:p14="http://schemas.microsoft.com/office/powerpoint/2010/main" val="2430983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55657"/>
            <a:ext cx="12191999" cy="602343"/>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7E2806E-3B41-3EE6-1A3F-82BFB0C3B30D}"/>
              </a:ext>
            </a:extLst>
          </p:cNvPr>
          <p:cNvSpPr txBox="1"/>
          <p:nvPr/>
        </p:nvSpPr>
        <p:spPr>
          <a:xfrm>
            <a:off x="8925635" y="395785"/>
            <a:ext cx="2579427" cy="5078313"/>
          </a:xfrm>
          <a:prstGeom prst="rect">
            <a:avLst/>
          </a:prstGeom>
          <a:noFill/>
        </p:spPr>
        <p:txBody>
          <a:bodyPr wrap="square" rtlCol="0">
            <a:spAutoFit/>
          </a:bodyPr>
          <a:lstStyle/>
          <a:p>
            <a:pPr marL="0" marR="0">
              <a:spcBef>
                <a:spcPts val="0"/>
              </a:spcBef>
              <a:spcAft>
                <a:spcPts val="0"/>
              </a:spcAft>
            </a:pPr>
            <a:r>
              <a:rPr lang="en-US" sz="1800" b="1" u="none" strike="noStrike" dirty="0">
                <a:effectLst/>
                <a:latin typeface="Segoe UI" panose="020B0502040204020203"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No. 8: WNDR Museum</a:t>
            </a:r>
            <a:endParaRPr lang="en-US" sz="18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Segoe UI" panose="020B0502040204020203" pitchFamily="34" charset="0"/>
                <a:ea typeface="SimSun" panose="02010600030101010101" pitchFamily="2" charset="-122"/>
              </a:rPr>
              <a:t>Multiple locations</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effectLst/>
                <a:latin typeface="Segoe UI" panose="020B0502040204020203" pitchFamily="34" charset="0"/>
                <a:ea typeface="Times New Roman" panose="02020603050405020304" pitchFamily="18" charset="0"/>
              </a:rPr>
              <a:t>The WNDR Museum hosts immersive art and technology installations by artists, studios, and collectives from around the globe. The experience, which has locations in Chicago, San Diego, and Boston, engages multiple senses and seeks to inspire wonder, creativity, and curiosity.</a:t>
            </a: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FA0907F3-F90E-F7F1-0DA5-308FDCB86CF5}"/>
              </a:ext>
            </a:extLst>
          </p:cNvPr>
          <p:cNvPicPr>
            <a:picLocks noChangeAspect="1"/>
          </p:cNvPicPr>
          <p:nvPr/>
        </p:nvPicPr>
        <p:blipFill>
          <a:blip r:embed="rId3"/>
          <a:stretch>
            <a:fillRect/>
          </a:stretch>
        </p:blipFill>
        <p:spPr>
          <a:xfrm>
            <a:off x="0" y="251988"/>
            <a:ext cx="8946108" cy="5964072"/>
          </a:xfrm>
          <a:prstGeom prst="rect">
            <a:avLst/>
          </a:prstGeom>
        </p:spPr>
      </p:pic>
    </p:spTree>
    <p:extLst>
      <p:ext uri="{BB962C8B-B14F-4D97-AF65-F5344CB8AC3E}">
        <p14:creationId xmlns:p14="http://schemas.microsoft.com/office/powerpoint/2010/main" val="2960862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579427" y="0"/>
            <a:ext cx="2612573" cy="6858000"/>
          </a:xfrm>
          <a:prstGeom prst="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600" b="1" u="none" strike="noStrike" dirty="0">
                <a:solidFill>
                  <a:srgbClr val="FFFFFF"/>
                </a:solidFill>
                <a:effectLst/>
                <a:latin typeface="Segoe UI" panose="020B0502040204020203" pitchFamily="34" charset="0"/>
                <a:ea typeface="Times New Roman" panose="02020603050405020304" pitchFamily="18" charset="0"/>
                <a:hlinkClick r:id="rId2"/>
              </a:rPr>
              <a:t>No. 7: Wonderspaces</a:t>
            </a:r>
            <a:endParaRPr lang="en-US" sz="16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dirty="0">
                <a:solidFill>
                  <a:srgbClr val="FFFFFF"/>
                </a:solidFill>
                <a:effectLst/>
                <a:latin typeface="Segoe UI" panose="020B0502040204020203" pitchFamily="34" charset="0"/>
                <a:ea typeface="SimSun" panose="02010600030101010101" pitchFamily="2" charset="-122"/>
              </a:rPr>
              <a:t>Multiple locations</a:t>
            </a:r>
            <a:endParaRPr lang="en-US" sz="16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600" dirty="0">
                <a:solidFill>
                  <a:srgbClr val="FFFFFF"/>
                </a:solidFill>
                <a:effectLst/>
                <a:latin typeface="Segoe UI" panose="020B0502040204020203" pitchFamily="34" charset="0"/>
                <a:ea typeface="Times New Roman" panose="02020603050405020304" pitchFamily="18" charset="0"/>
              </a:rPr>
              <a:t>As an interactive and immersive art show, </a:t>
            </a:r>
            <a:r>
              <a:rPr lang="en-US" sz="1600" dirty="0" err="1">
                <a:solidFill>
                  <a:srgbClr val="FFFFFF"/>
                </a:solidFill>
                <a:effectLst/>
                <a:latin typeface="Segoe UI" panose="020B0502040204020203" pitchFamily="34" charset="0"/>
                <a:ea typeface="Times New Roman" panose="02020603050405020304" pitchFamily="18" charset="0"/>
              </a:rPr>
              <a:t>Wonderspaces</a:t>
            </a:r>
            <a:r>
              <a:rPr lang="en-US" sz="1600" dirty="0">
                <a:solidFill>
                  <a:srgbClr val="FFFFFF"/>
                </a:solidFill>
                <a:effectLst/>
                <a:latin typeface="Segoe UI" panose="020B0502040204020203" pitchFamily="34" charset="0"/>
                <a:ea typeface="Times New Roman" panose="02020603050405020304" pitchFamily="18" charset="0"/>
              </a:rPr>
              <a:t> aims to empower people to connect with art and each other. </a:t>
            </a:r>
            <a:r>
              <a:rPr lang="en-US" sz="1600" dirty="0" err="1">
                <a:solidFill>
                  <a:srgbClr val="FFFFFF"/>
                </a:solidFill>
                <a:effectLst/>
                <a:latin typeface="Segoe UI" panose="020B0502040204020203" pitchFamily="34" charset="0"/>
                <a:ea typeface="Times New Roman" panose="02020603050405020304" pitchFamily="18" charset="0"/>
              </a:rPr>
              <a:t>Wonderspaces</a:t>
            </a:r>
            <a:r>
              <a:rPr lang="en-US" sz="1600" dirty="0">
                <a:solidFill>
                  <a:srgbClr val="FFFFFF"/>
                </a:solidFill>
                <a:effectLst/>
                <a:latin typeface="Segoe UI" panose="020B0502040204020203" pitchFamily="34" charset="0"/>
                <a:ea typeface="Times New Roman" panose="02020603050405020304" pitchFamily="18" charset="0"/>
              </a:rPr>
              <a:t> collaborates with artists, arts institutions, cultural organizations, schools, and businesses to create exhibitions in places that aren’t traditionally created to display art, serving those who might not otherwise seek art. </a:t>
            </a:r>
            <a:r>
              <a:rPr lang="en-US" sz="1600" dirty="0" err="1">
                <a:solidFill>
                  <a:srgbClr val="FFFFFF"/>
                </a:solidFill>
                <a:effectLst/>
                <a:latin typeface="Segoe UI" panose="020B0502040204020203" pitchFamily="34" charset="0"/>
                <a:ea typeface="Times New Roman" panose="02020603050405020304" pitchFamily="18" charset="0"/>
              </a:rPr>
              <a:t>Wonderspaces</a:t>
            </a:r>
            <a:r>
              <a:rPr lang="en-US" sz="1600" dirty="0">
                <a:solidFill>
                  <a:srgbClr val="FFFFFF"/>
                </a:solidFill>
                <a:effectLst/>
                <a:latin typeface="Segoe UI" panose="020B0502040204020203" pitchFamily="34" charset="0"/>
                <a:ea typeface="Times New Roman" panose="02020603050405020304" pitchFamily="18" charset="0"/>
              </a:rPr>
              <a:t> can be found in multiple cities such as Scottsdale and Austin, and partnering with cultural organizations, festivals, and fairs across North America.</a:t>
            </a:r>
            <a:endParaRPr lang="en-US" sz="1600" dirty="0">
              <a:effectLst/>
              <a:latin typeface="Times New Roman" panose="02020603050405020304" pitchFamily="18" charset="0"/>
              <a:ea typeface="Times New Roman" panose="02020603050405020304" pitchFamily="18" charset="0"/>
            </a:endParaRPr>
          </a:p>
          <a:p>
            <a:pPr algn="ctr"/>
            <a:endParaRPr lang="en-US" sz="1600" dirty="0"/>
          </a:p>
        </p:txBody>
      </p:sp>
      <p:pic>
        <p:nvPicPr>
          <p:cNvPr id="2" name="Picture 1">
            <a:extLst>
              <a:ext uri="{FF2B5EF4-FFF2-40B4-BE49-F238E27FC236}">
                <a16:creationId xmlns:a16="http://schemas.microsoft.com/office/drawing/2014/main" id="{5CAB51F0-3F74-227E-D704-6F5CDA80CE7F}"/>
              </a:ext>
            </a:extLst>
          </p:cNvPr>
          <p:cNvPicPr>
            <a:picLocks noChangeAspect="1"/>
          </p:cNvPicPr>
          <p:nvPr/>
        </p:nvPicPr>
        <p:blipFill>
          <a:blip r:embed="rId3"/>
          <a:stretch>
            <a:fillRect/>
          </a:stretch>
        </p:blipFill>
        <p:spPr>
          <a:xfrm>
            <a:off x="0" y="284897"/>
            <a:ext cx="9432309" cy="6288206"/>
          </a:xfrm>
          <a:prstGeom prst="rect">
            <a:avLst/>
          </a:prstGeom>
        </p:spPr>
      </p:pic>
    </p:spTree>
    <p:extLst>
      <p:ext uri="{BB962C8B-B14F-4D97-AF65-F5344CB8AC3E}">
        <p14:creationId xmlns:p14="http://schemas.microsoft.com/office/powerpoint/2010/main" val="1187831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1500" y="1137813"/>
            <a:ext cx="7977414" cy="646331"/>
          </a:xfrm>
          <a:prstGeom prst="rect">
            <a:avLst/>
          </a:prstGeom>
          <a:noFill/>
        </p:spPr>
        <p:txBody>
          <a:bodyPr wrap="square" rtlCol="0">
            <a:spAutoFit/>
          </a:bodyPr>
          <a:lstStyle/>
          <a:p>
            <a:endParaRPr lang="en-US" dirty="0"/>
          </a:p>
          <a:p>
            <a:endParaRPr lang="en-US" dirty="0"/>
          </a:p>
        </p:txBody>
      </p:sp>
      <p:sp>
        <p:nvSpPr>
          <p:cNvPr id="6" name="Rectangle 5"/>
          <p:cNvSpPr/>
          <p:nvPr/>
        </p:nvSpPr>
        <p:spPr>
          <a:xfrm>
            <a:off x="0" y="6255657"/>
            <a:ext cx="12191999" cy="60234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CBEB15D-0EE5-A8FD-BA03-E7CD39E4E376}"/>
              </a:ext>
            </a:extLst>
          </p:cNvPr>
          <p:cNvSpPr txBox="1"/>
          <p:nvPr/>
        </p:nvSpPr>
        <p:spPr>
          <a:xfrm>
            <a:off x="9812740" y="259307"/>
            <a:ext cx="2183642" cy="5854890"/>
          </a:xfrm>
          <a:prstGeom prst="rect">
            <a:avLst/>
          </a:prstGeom>
          <a:noFill/>
        </p:spPr>
        <p:txBody>
          <a:bodyPr wrap="square" rtlCol="0">
            <a:spAutoFit/>
          </a:bodyPr>
          <a:lstStyle/>
          <a:p>
            <a:pPr marL="0" marR="0">
              <a:spcBef>
                <a:spcPts val="0"/>
              </a:spcBef>
              <a:spcAft>
                <a:spcPts val="0"/>
              </a:spcAft>
            </a:pPr>
            <a:r>
              <a:rPr lang="en-US" sz="1800" b="1" u="none" strike="noStrike" dirty="0">
                <a:effectLst/>
                <a:latin typeface="Segoe UI" panose="020B0502040204020203"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No. 6: Otherworld</a:t>
            </a:r>
            <a:endParaRPr lang="en-US" sz="18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Segoe UI" panose="020B0502040204020203" pitchFamily="34" charset="0"/>
                <a:ea typeface="SimSun" panose="02010600030101010101" pitchFamily="2" charset="-122"/>
              </a:rPr>
              <a:t>Multiple locations</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effectLst/>
                <a:latin typeface="Segoe UI" panose="020B0502040204020203" pitchFamily="34" charset="0"/>
                <a:ea typeface="Times New Roman" panose="02020603050405020304" pitchFamily="18" charset="0"/>
              </a:rPr>
              <a:t>Otherworld, an immersive art experience in Columbus, Ohio, and Philadelphia, Pennsylvania, offers dozens of rooms of interactive art, secret passageways, and mixed reality playgrounds. Visitors can enjoy eye-catching visuals and dazzling storytelling as they make their way through the spaces.</a:t>
            </a: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B4A839FC-9655-8492-AD39-6C43BE128A2E}"/>
              </a:ext>
            </a:extLst>
          </p:cNvPr>
          <p:cNvPicPr>
            <a:picLocks noChangeAspect="1"/>
          </p:cNvPicPr>
          <p:nvPr/>
        </p:nvPicPr>
        <p:blipFill>
          <a:blip r:embed="rId3"/>
          <a:stretch>
            <a:fillRect/>
          </a:stretch>
        </p:blipFill>
        <p:spPr>
          <a:xfrm>
            <a:off x="154674" y="146629"/>
            <a:ext cx="9615299" cy="6410199"/>
          </a:xfrm>
          <a:prstGeom prst="rect">
            <a:avLst/>
          </a:prstGeom>
        </p:spPr>
      </p:pic>
    </p:spTree>
    <p:extLst>
      <p:ext uri="{BB962C8B-B14F-4D97-AF65-F5344CB8AC3E}">
        <p14:creationId xmlns:p14="http://schemas.microsoft.com/office/powerpoint/2010/main" val="1450181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79427" y="0"/>
            <a:ext cx="2612573"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800" b="1" u="none" strike="noStrike" dirty="0">
                <a:solidFill>
                  <a:srgbClr val="FFFFFF"/>
                </a:solidFill>
                <a:effectLst/>
                <a:latin typeface="Segoe UI" panose="020B0502040204020203" pitchFamily="34" charset="0"/>
                <a:ea typeface="Times New Roman" panose="02020603050405020304" pitchFamily="18" charset="0"/>
                <a:hlinkClick r:id="rId2"/>
              </a:rPr>
              <a:t>No. 5: Factory Obscura</a:t>
            </a:r>
            <a:endParaRPr lang="en-US" sz="18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FFFF"/>
                </a:solidFill>
                <a:effectLst/>
                <a:latin typeface="Segoe UI" panose="020B0502040204020203" pitchFamily="34" charset="0"/>
                <a:ea typeface="SimSun" panose="02010600030101010101" pitchFamily="2" charset="-122"/>
              </a:rPr>
              <a:t>Oklahoma City, Oklahoma</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FFFFFF"/>
                </a:solidFill>
                <a:effectLst/>
                <a:latin typeface="Segoe UI" panose="020B0502040204020203" pitchFamily="34" charset="0"/>
                <a:ea typeface="Times New Roman" panose="02020603050405020304" pitchFamily="18" charset="0"/>
              </a:rPr>
              <a:t>This art collective in Oklahoma City crafts immersive experiences that “awaken wonder, build community, and make the world better.” The 6,000-square-foot space houses rotating installations. Mix-Tape, the current experience, took nearly a year to design and install by a team of some 30 artists.</a:t>
            </a:r>
            <a:endParaRPr lang="en-US" sz="1800" dirty="0">
              <a:effectLst/>
              <a:latin typeface="Times New Roman" panose="02020603050405020304" pitchFamily="18" charset="0"/>
              <a:ea typeface="Times New Roman" panose="02020603050405020304" pitchFamily="18" charset="0"/>
            </a:endParaRPr>
          </a:p>
          <a:p>
            <a:pPr algn="ctr"/>
            <a:endParaRPr lang="en-US" dirty="0"/>
          </a:p>
        </p:txBody>
      </p:sp>
      <p:pic>
        <p:nvPicPr>
          <p:cNvPr id="2" name="Picture 1">
            <a:extLst>
              <a:ext uri="{FF2B5EF4-FFF2-40B4-BE49-F238E27FC236}">
                <a16:creationId xmlns:a16="http://schemas.microsoft.com/office/drawing/2014/main" id="{4CFACCFB-1B27-D972-4AAA-D64D2BCEBC84}"/>
              </a:ext>
            </a:extLst>
          </p:cNvPr>
          <p:cNvPicPr>
            <a:picLocks noChangeAspect="1"/>
          </p:cNvPicPr>
          <p:nvPr/>
        </p:nvPicPr>
        <p:blipFill>
          <a:blip r:embed="rId3"/>
          <a:stretch>
            <a:fillRect/>
          </a:stretch>
        </p:blipFill>
        <p:spPr>
          <a:xfrm>
            <a:off x="35093" y="262719"/>
            <a:ext cx="9498842" cy="6332561"/>
          </a:xfrm>
          <a:prstGeom prst="rect">
            <a:avLst/>
          </a:prstGeom>
        </p:spPr>
      </p:pic>
    </p:spTree>
    <p:extLst>
      <p:ext uri="{BB962C8B-B14F-4D97-AF65-F5344CB8AC3E}">
        <p14:creationId xmlns:p14="http://schemas.microsoft.com/office/powerpoint/2010/main" val="425231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79427" y="0"/>
            <a:ext cx="2612573"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600" b="1" u="none" strike="noStrike" dirty="0">
                <a:solidFill>
                  <a:srgbClr val="FFFFFF"/>
                </a:solidFill>
                <a:effectLst/>
                <a:latin typeface="Segoe UI" panose="020B0502040204020203" pitchFamily="34" charset="0"/>
                <a:ea typeface="Times New Roman" panose="02020603050405020304" pitchFamily="18" charset="0"/>
                <a:hlinkClick r:id="rId2"/>
              </a:rPr>
              <a:t>No. 4: Van Gogh Exhibition: The Immersive Experience</a:t>
            </a:r>
            <a:endParaRPr lang="en-US" sz="16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dirty="0">
                <a:solidFill>
                  <a:srgbClr val="FFFFFF"/>
                </a:solidFill>
                <a:effectLst/>
                <a:latin typeface="Segoe UI" panose="020B0502040204020203" pitchFamily="34" charset="0"/>
                <a:ea typeface="SimSun" panose="02010600030101010101" pitchFamily="2" charset="-122"/>
              </a:rPr>
              <a:t>Multiple locations</a:t>
            </a:r>
            <a:endParaRPr lang="en-US" sz="16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600" dirty="0">
                <a:solidFill>
                  <a:srgbClr val="FFFFFF"/>
                </a:solidFill>
                <a:effectLst/>
                <a:latin typeface="Segoe UI" panose="020B0502040204020203" pitchFamily="34" charset="0"/>
                <a:ea typeface="Times New Roman" panose="02020603050405020304" pitchFamily="18" charset="0"/>
              </a:rPr>
              <a:t>Since its inception in 2008, Van Gogh: The Immersive Experience has captured the world's imagination. Large exhibition rooms are filled with 360-degree, floor-to-ceiling projections of Van Gogh's famous works, and accompanying sound and virtual-reality headsets are available for those who desire to be more deeply submerged into the experience. This popular installation travels regularly throughout the globe, so if it comes to a city near you, don't miss it!</a:t>
            </a:r>
            <a:endParaRPr lang="en-US" sz="1600" dirty="0">
              <a:effectLst/>
              <a:latin typeface="Times New Roman" panose="02020603050405020304" pitchFamily="18" charset="0"/>
              <a:ea typeface="Times New Roman" panose="02020603050405020304" pitchFamily="18" charset="0"/>
            </a:endParaRPr>
          </a:p>
          <a:p>
            <a:pPr algn="ctr"/>
            <a:endParaRPr lang="en-US" sz="1600" dirty="0"/>
          </a:p>
        </p:txBody>
      </p:sp>
      <p:pic>
        <p:nvPicPr>
          <p:cNvPr id="2" name="Picture 1">
            <a:extLst>
              <a:ext uri="{FF2B5EF4-FFF2-40B4-BE49-F238E27FC236}">
                <a16:creationId xmlns:a16="http://schemas.microsoft.com/office/drawing/2014/main" id="{F60EBA5F-8CF2-6B3C-985C-27BA6ED506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42097"/>
            <a:ext cx="9553433" cy="5373806"/>
          </a:xfrm>
          <a:prstGeom prst="rect">
            <a:avLst/>
          </a:prstGeom>
        </p:spPr>
      </p:pic>
    </p:spTree>
    <p:extLst>
      <p:ext uri="{BB962C8B-B14F-4D97-AF65-F5344CB8AC3E}">
        <p14:creationId xmlns:p14="http://schemas.microsoft.com/office/powerpoint/2010/main" val="202375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55657"/>
            <a:ext cx="12191999" cy="602343"/>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A216C58-81D7-6371-924F-F8D918C853C6}"/>
              </a:ext>
            </a:extLst>
          </p:cNvPr>
          <p:cNvSpPr txBox="1"/>
          <p:nvPr/>
        </p:nvSpPr>
        <p:spPr>
          <a:xfrm>
            <a:off x="9553433" y="313899"/>
            <a:ext cx="2470246" cy="6186309"/>
          </a:xfrm>
          <a:prstGeom prst="rect">
            <a:avLst/>
          </a:prstGeom>
          <a:noFill/>
        </p:spPr>
        <p:txBody>
          <a:bodyPr wrap="square" rtlCol="0">
            <a:spAutoFit/>
          </a:bodyPr>
          <a:lstStyle/>
          <a:p>
            <a:pPr marL="0" marR="0">
              <a:spcBef>
                <a:spcPts val="0"/>
              </a:spcBef>
              <a:spcAft>
                <a:spcPts val="0"/>
              </a:spcAft>
            </a:pPr>
            <a:r>
              <a:rPr lang="en-US" sz="1800" b="1" u="none" strike="noStrike" dirty="0">
                <a:effectLst/>
                <a:latin typeface="Segoe UI" panose="020B0502040204020203"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No. 3: ARTECHOUSE</a:t>
            </a:r>
            <a:endParaRPr lang="en-US" sz="18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Segoe UI" panose="020B0502040204020203" pitchFamily="34" charset="0"/>
                <a:ea typeface="SimSun" panose="02010600030101010101" pitchFamily="2" charset="-122"/>
              </a:rPr>
              <a:t>Multiple locations</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effectLst/>
                <a:latin typeface="Segoe UI" panose="020B0502040204020203" pitchFamily="34" charset="0"/>
                <a:ea typeface="Times New Roman" panose="02020603050405020304" pitchFamily="18" charset="0"/>
              </a:rPr>
              <a:t>With shows in big cities like Washington, D.C., New York City, and Houston, ARTECHOUSE creates experiences that play at the intersection of art, science, and technology. Visitors are encouraged to utilize an app that adds another layer to the experience. The app can also be used by those who can’t attend in-person exhibits and would still like to enjoy their innovative art.</a:t>
            </a: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16B5DB0E-6A91-26B2-66CF-82EA4EC4EDEB}"/>
              </a:ext>
            </a:extLst>
          </p:cNvPr>
          <p:cNvPicPr>
            <a:picLocks noChangeAspect="1"/>
          </p:cNvPicPr>
          <p:nvPr/>
        </p:nvPicPr>
        <p:blipFill>
          <a:blip r:embed="rId3"/>
          <a:stretch>
            <a:fillRect/>
          </a:stretch>
        </p:blipFill>
        <p:spPr>
          <a:xfrm>
            <a:off x="168320" y="156407"/>
            <a:ext cx="9385113" cy="6256742"/>
          </a:xfrm>
          <a:prstGeom prst="rect">
            <a:avLst/>
          </a:prstGeom>
        </p:spPr>
      </p:pic>
    </p:spTree>
    <p:extLst>
      <p:ext uri="{BB962C8B-B14F-4D97-AF65-F5344CB8AC3E}">
        <p14:creationId xmlns:p14="http://schemas.microsoft.com/office/powerpoint/2010/main" val="316790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55657"/>
            <a:ext cx="12191999" cy="602343"/>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a:extLst>
              <a:ext uri="{FF2B5EF4-FFF2-40B4-BE49-F238E27FC236}">
                <a16:creationId xmlns:a16="http://schemas.microsoft.com/office/drawing/2014/main" id="{21AB2E22-4F14-FF47-B267-2A294B05997A}"/>
              </a:ext>
            </a:extLst>
          </p:cNvPr>
          <p:cNvSpPr>
            <a:spLocks noChangeArrowheads="1"/>
          </p:cNvSpPr>
          <p:nvPr/>
        </p:nvSpPr>
        <p:spPr bwMode="auto">
          <a:xfrm>
            <a:off x="-1" y="-1"/>
            <a:ext cx="2500922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5121" name="Picture 13" descr="No. 7: ARTECHOUSE - Washington, D.C. Washington ' s ARTECHOUSE isn ' t your typical art gallery. Instead, it ' s an immersive, interactive space designed for showcasing experimental, large-scale installations by the world ' s most cutting-edge artists. The company also operates spaces in New York City and Miami Beach .">
            <a:extLst>
              <a:ext uri="{FF2B5EF4-FFF2-40B4-BE49-F238E27FC236}">
                <a16:creationId xmlns:a16="http://schemas.microsoft.com/office/drawing/2014/main" id="{11C70F73-3B8D-0639-B07E-2566E56127C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 y="-764276"/>
            <a:ext cx="12191999" cy="812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708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579427" y="0"/>
            <a:ext cx="2612573" cy="6858000"/>
          </a:xfrm>
          <a:prstGeom prst="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800" b="1" u="none" strike="noStrike" dirty="0">
                <a:solidFill>
                  <a:srgbClr val="FFFFFF"/>
                </a:solidFill>
                <a:effectLst/>
                <a:latin typeface="Segoe UI" panose="020B0502040204020203" pitchFamily="34" charset="0"/>
                <a:ea typeface="Times New Roman" panose="02020603050405020304" pitchFamily="18" charset="0"/>
                <a:hlinkClick r:id="rId2"/>
              </a:rPr>
              <a:t>No. 2: The Real Unreal</a:t>
            </a:r>
            <a:endParaRPr lang="en-US" sz="18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FFFFFF"/>
                </a:solidFill>
                <a:effectLst/>
                <a:latin typeface="Segoe UI" panose="020B0502040204020203" pitchFamily="34" charset="0"/>
                <a:ea typeface="SimSun" panose="02010600030101010101" pitchFamily="2" charset="-122"/>
              </a:rPr>
              <a:t>Grapevine, Texas</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FFFFFF"/>
                </a:solidFill>
                <a:effectLst/>
                <a:latin typeface="Segoe UI" panose="020B0502040204020203" pitchFamily="34" charset="0"/>
                <a:ea typeface="Times New Roman" panose="02020603050405020304" pitchFamily="18" charset="0"/>
              </a:rPr>
              <a:t>A part of the Meow Wolf universe, The Real Unreal follows an ordinary family that faces extraordinary circumstances. During this adventure game, this interactive </a:t>
            </a:r>
            <a:r>
              <a:rPr lang="en-US" sz="1800" dirty="0" err="1">
                <a:solidFill>
                  <a:srgbClr val="FFFFFF"/>
                </a:solidFill>
                <a:effectLst/>
                <a:latin typeface="Segoe UI" panose="020B0502040204020203" pitchFamily="34" charset="0"/>
                <a:ea typeface="Times New Roman" panose="02020603050405020304" pitchFamily="18" charset="0"/>
              </a:rPr>
              <a:t>artscape</a:t>
            </a:r>
            <a:r>
              <a:rPr lang="en-US" sz="1800" dirty="0">
                <a:solidFill>
                  <a:srgbClr val="FFFFFF"/>
                </a:solidFill>
                <a:effectLst/>
                <a:latin typeface="Segoe UI" panose="020B0502040204020203" pitchFamily="34" charset="0"/>
                <a:ea typeface="Times New Roman" panose="02020603050405020304" pitchFamily="18" charset="0"/>
              </a:rPr>
              <a:t> will challenge your imagination as you seek clues to solve the mystery of the disappearance of the protagonist, 10-year-old Jared.</a:t>
            </a:r>
            <a:endParaRPr lang="en-US" sz="1800" dirty="0">
              <a:effectLst/>
              <a:latin typeface="Times New Roman" panose="02020603050405020304" pitchFamily="18" charset="0"/>
              <a:ea typeface="Times New Roman" panose="02020603050405020304" pitchFamily="18" charset="0"/>
            </a:endParaRPr>
          </a:p>
          <a:p>
            <a:pPr algn="ctr"/>
            <a:endParaRPr lang="en-US" dirty="0"/>
          </a:p>
        </p:txBody>
      </p:sp>
      <p:pic>
        <p:nvPicPr>
          <p:cNvPr id="2" name="Picture 1">
            <a:extLst>
              <a:ext uri="{FF2B5EF4-FFF2-40B4-BE49-F238E27FC236}">
                <a16:creationId xmlns:a16="http://schemas.microsoft.com/office/drawing/2014/main" id="{CFB82C41-6C00-16CF-D8F0-B2DECC053712}"/>
              </a:ext>
            </a:extLst>
          </p:cNvPr>
          <p:cNvPicPr>
            <a:picLocks noChangeAspect="1"/>
          </p:cNvPicPr>
          <p:nvPr/>
        </p:nvPicPr>
        <p:blipFill>
          <a:blip r:embed="rId3"/>
          <a:stretch>
            <a:fillRect/>
          </a:stretch>
        </p:blipFill>
        <p:spPr>
          <a:xfrm>
            <a:off x="61086" y="283191"/>
            <a:ext cx="9437427" cy="6291618"/>
          </a:xfrm>
          <a:prstGeom prst="rect">
            <a:avLst/>
          </a:prstGeom>
        </p:spPr>
      </p:pic>
    </p:spTree>
    <p:extLst>
      <p:ext uri="{BB962C8B-B14F-4D97-AF65-F5344CB8AC3E}">
        <p14:creationId xmlns:p14="http://schemas.microsoft.com/office/powerpoint/2010/main" val="50521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4294967295"/>
          </p:nvPr>
        </p:nvSpPr>
        <p:spPr>
          <a:xfrm>
            <a:off x="11459634" y="6231467"/>
            <a:ext cx="732367" cy="524933"/>
          </a:xfrm>
        </p:spPr>
        <p:txBody>
          <a:bodyPr/>
          <a:lstStyle/>
          <a:p>
            <a:fld id="{00000000-1234-1234-1234-123412341234}" type="slidenum">
              <a:rPr lang="en" smtClean="0"/>
              <a:pPr/>
              <a:t>2</a:t>
            </a:fld>
            <a:endParaRPr lang="en"/>
          </a:p>
        </p:txBody>
      </p:sp>
      <p:pic>
        <p:nvPicPr>
          <p:cNvPr id="2" name="Picture 1">
            <a:extLst>
              <a:ext uri="{FF2B5EF4-FFF2-40B4-BE49-F238E27FC236}">
                <a16:creationId xmlns:a16="http://schemas.microsoft.com/office/drawing/2014/main" id="{23B9F9B2-8BF7-422F-BB58-2673E21FF5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553" y="0"/>
            <a:ext cx="6565817" cy="6858000"/>
          </a:xfrm>
          <a:prstGeom prst="rect">
            <a:avLst/>
          </a:prstGeom>
        </p:spPr>
      </p:pic>
    </p:spTree>
    <p:extLst>
      <p:ext uri="{BB962C8B-B14F-4D97-AF65-F5344CB8AC3E}">
        <p14:creationId xmlns:p14="http://schemas.microsoft.com/office/powerpoint/2010/main" val="2769431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1500" y="1137813"/>
            <a:ext cx="7977414" cy="646331"/>
          </a:xfrm>
          <a:prstGeom prst="rect">
            <a:avLst/>
          </a:prstGeom>
          <a:noFill/>
        </p:spPr>
        <p:txBody>
          <a:bodyPr wrap="square" rtlCol="0">
            <a:spAutoFit/>
          </a:bodyPr>
          <a:lstStyle/>
          <a:p>
            <a:endParaRPr lang="en-US" dirty="0"/>
          </a:p>
          <a:p>
            <a:endParaRPr lang="en-US" dirty="0"/>
          </a:p>
        </p:txBody>
      </p:sp>
      <p:sp>
        <p:nvSpPr>
          <p:cNvPr id="6" name="Rectangle 5"/>
          <p:cNvSpPr/>
          <p:nvPr/>
        </p:nvSpPr>
        <p:spPr>
          <a:xfrm>
            <a:off x="0" y="6255657"/>
            <a:ext cx="12191999" cy="60234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CAE04EA-74A1-B4B9-8F66-D043B94508FD}"/>
              </a:ext>
            </a:extLst>
          </p:cNvPr>
          <p:cNvSpPr txBox="1"/>
          <p:nvPr/>
        </p:nvSpPr>
        <p:spPr>
          <a:xfrm>
            <a:off x="9526138" y="346347"/>
            <a:ext cx="2347414" cy="5909310"/>
          </a:xfrm>
          <a:prstGeom prst="rect">
            <a:avLst/>
          </a:prstGeom>
          <a:noFill/>
        </p:spPr>
        <p:txBody>
          <a:bodyPr wrap="square" rtlCol="0">
            <a:spAutoFit/>
          </a:bodyPr>
          <a:lstStyle/>
          <a:p>
            <a:pPr marL="0" marR="0">
              <a:spcBef>
                <a:spcPts val="0"/>
              </a:spcBef>
              <a:spcAft>
                <a:spcPts val="0"/>
              </a:spcAft>
            </a:pPr>
            <a:r>
              <a:rPr lang="en-US" sz="1800" b="1" u="none" strike="noStrike" dirty="0">
                <a:effectLst/>
                <a:latin typeface="Segoe UI" panose="020B0502040204020203" pitchFamily="34" charset="0"/>
                <a:ea typeface="Times New Roman" panose="02020603050405020304" pitchFamily="18" charset="0"/>
                <a:hlinkClick r:id="rId2">
                  <a:extLst>
                    <a:ext uri="{A12FA001-AC4F-418D-AE19-62706E023703}">
                      <ahyp:hlinkClr xmlns:ahyp="http://schemas.microsoft.com/office/drawing/2018/hyperlinkcolor" val="tx"/>
                    </a:ext>
                  </a:extLst>
                </a:hlinkClick>
              </a:rPr>
              <a:t>No. 1: Color Factory</a:t>
            </a:r>
            <a:endParaRPr lang="en-US" sz="18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Segoe UI" panose="020B0502040204020203" pitchFamily="34" charset="0"/>
                <a:ea typeface="SimSun" panose="02010600030101010101" pitchFamily="2" charset="-122"/>
              </a:rPr>
              <a:t>Multiple locations</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effectLst/>
                <a:latin typeface="Segoe UI" panose="020B0502040204020203" pitchFamily="34" charset="0"/>
                <a:ea typeface="Times New Roman" panose="02020603050405020304" pitchFamily="18" charset="0"/>
              </a:rPr>
              <a:t>Become one with color at the Color Factory, where you can participate in more than a dozen immersive art exhibits. With locations in Chicago, Houston, and New York City, visitors can enjoy engaging their senses and indulging in play. You even get sweet treats, city keepsakes, and digital images throughout your journey. </a:t>
            </a:r>
            <a:endParaRPr lang="en-US" sz="1800" dirty="0">
              <a:effectLst/>
              <a:latin typeface="Times New Roman" panose="02020603050405020304" pitchFamily="18" charset="0"/>
              <a:ea typeface="Times New Roman" panose="02020603050405020304" pitchFamily="18" charset="0"/>
            </a:endParaRPr>
          </a:p>
          <a:p>
            <a:endParaRPr lang="en-US" dirty="0"/>
          </a:p>
        </p:txBody>
      </p:sp>
      <p:pic>
        <p:nvPicPr>
          <p:cNvPr id="4" name="Picture 3">
            <a:extLst>
              <a:ext uri="{FF2B5EF4-FFF2-40B4-BE49-F238E27FC236}">
                <a16:creationId xmlns:a16="http://schemas.microsoft.com/office/drawing/2014/main" id="{F9FC7E56-04CA-C258-5B47-71314847EDBF}"/>
              </a:ext>
            </a:extLst>
          </p:cNvPr>
          <p:cNvPicPr>
            <a:picLocks noChangeAspect="1"/>
          </p:cNvPicPr>
          <p:nvPr/>
        </p:nvPicPr>
        <p:blipFill>
          <a:blip r:embed="rId3"/>
          <a:stretch>
            <a:fillRect/>
          </a:stretch>
        </p:blipFill>
        <p:spPr>
          <a:xfrm>
            <a:off x="94984" y="188945"/>
            <a:ext cx="9336170" cy="6224113"/>
          </a:xfrm>
          <a:prstGeom prst="rect">
            <a:avLst/>
          </a:prstGeom>
        </p:spPr>
      </p:pic>
    </p:spTree>
    <p:extLst>
      <p:ext uri="{BB962C8B-B14F-4D97-AF65-F5344CB8AC3E}">
        <p14:creationId xmlns:p14="http://schemas.microsoft.com/office/powerpoint/2010/main" val="22687070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579427" y="-1"/>
            <a:ext cx="2612573" cy="6858000"/>
            <a:chOff x="9579427" y="0"/>
            <a:chExt cx="2612573" cy="6858000"/>
          </a:xfrm>
          <a:solidFill>
            <a:srgbClr val="92D050"/>
          </a:solidFill>
        </p:grpSpPr>
        <p:sp>
          <p:nvSpPr>
            <p:cNvPr id="5" name="Rectangle 4"/>
            <p:cNvSpPr/>
            <p:nvPr/>
          </p:nvSpPr>
          <p:spPr>
            <a:xfrm>
              <a:off x="9579427" y="0"/>
              <a:ext cx="2612573"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kern="0" dirty="0" err="1">
                  <a:solidFill>
                    <a:schemeClr val="tx1"/>
                  </a:solidFill>
                  <a:effectLst/>
                  <a:ea typeface="SimSun" panose="02010600030101010101" pitchFamily="2" charset="-122"/>
                </a:rPr>
                <a:t>Seismique</a:t>
              </a:r>
              <a:r>
                <a:rPr lang="en-US" sz="1800" b="1" kern="0" dirty="0">
                  <a:solidFill>
                    <a:schemeClr val="tx1"/>
                  </a:solidFill>
                  <a:effectLst/>
                  <a:ea typeface="SimSun" panose="02010600030101010101" pitchFamily="2" charset="-122"/>
                </a:rPr>
                <a:t> - Houston, Texas.</a:t>
              </a:r>
              <a:r>
                <a:rPr lang="en-US" sz="1800" kern="0" dirty="0">
                  <a:solidFill>
                    <a:schemeClr val="tx1"/>
                  </a:solidFill>
                  <a:effectLst/>
                  <a:latin typeface="Times New Roman" panose="02020603050405020304" pitchFamily="18" charset="0"/>
                  <a:ea typeface="SimSun" panose="02010600030101010101" pitchFamily="2" charset="-122"/>
                </a:rPr>
                <a:t> Visitors to </a:t>
              </a:r>
              <a:r>
                <a:rPr lang="en-US" sz="1800" kern="0" dirty="0" err="1">
                  <a:solidFill>
                    <a:schemeClr val="tx1"/>
                  </a:solidFill>
                  <a:effectLst/>
                  <a:latin typeface="Times New Roman" panose="02020603050405020304" pitchFamily="18" charset="0"/>
                  <a:ea typeface="SimSun" panose="02010600030101010101" pitchFamily="2" charset="-122"/>
                </a:rPr>
                <a:t>Seismique</a:t>
              </a:r>
              <a:r>
                <a:rPr lang="en-US" sz="1800" kern="0" dirty="0">
                  <a:solidFill>
                    <a:schemeClr val="tx1"/>
                  </a:solidFill>
                  <a:effectLst/>
                  <a:latin typeface="Times New Roman" panose="02020603050405020304" pitchFamily="18" charset="0"/>
                  <a:ea typeface="SimSun" panose="02010600030101010101" pitchFamily="2" charset="-122"/>
                </a:rPr>
                <a:t> in Houston can explore more than 40,000 square feet of immersive art – the collaborative work of more than 30 artists. The west side “museum” has some 40 rooms, including a rain room and an all-ages jungle gym, meant to be explored in an open-form way.</a:t>
              </a:r>
              <a:r>
                <a:rPr lang="en-US" dirty="0">
                  <a:solidFill>
                    <a:schemeClr val="tx1"/>
                  </a:solidFill>
                  <a:effectLst/>
                </a:rPr>
                <a:t> </a:t>
              </a:r>
              <a:endParaRPr lang="en-US" dirty="0">
                <a:solidFill>
                  <a:schemeClr val="tx1"/>
                </a:solidFill>
              </a:endParaRPr>
            </a:p>
          </p:txBody>
        </p:sp>
        <p:sp>
          <p:nvSpPr>
            <p:cNvPr id="6" name="TextBox 5"/>
            <p:cNvSpPr txBox="1"/>
            <p:nvPr/>
          </p:nvSpPr>
          <p:spPr>
            <a:xfrm>
              <a:off x="9791696" y="159666"/>
              <a:ext cx="2124534" cy="523220"/>
            </a:xfrm>
            <a:prstGeom prst="rect">
              <a:avLst/>
            </a:prstGeom>
            <a:grpFill/>
          </p:spPr>
          <p:txBody>
            <a:bodyPr wrap="square" rtlCol="0">
              <a:spAutoFit/>
            </a:bodyPr>
            <a:lstStyle/>
            <a:p>
              <a:endParaRPr lang="en-US" sz="2800" dirty="0">
                <a:latin typeface="Rockwell" panose="02060603020205020403" pitchFamily="18" charset="0"/>
                <a:cs typeface="Aharoni" panose="02010803020104030203" pitchFamily="2" charset="-79"/>
              </a:endParaRPr>
            </a:p>
          </p:txBody>
        </p:sp>
      </p:grpSp>
      <p:sp>
        <p:nvSpPr>
          <p:cNvPr id="2" name="Rectangle 2">
            <a:extLst>
              <a:ext uri="{FF2B5EF4-FFF2-40B4-BE49-F238E27FC236}">
                <a16:creationId xmlns:a16="http://schemas.microsoft.com/office/drawing/2014/main" id="{69D784ED-4635-960A-BAAC-7B1120EAA55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073" name="Picture 8" descr="No. 2: Seismique - Houston, Texas. Visitors to Seismique in Houston can explore more than 40,000 square feet of immersive art – the collaborative work of more than 30 artists. The west side “ museum ” has some 40 rooms, including a rain room and an all-ages jungle gym, meant to be explored in an open-form way.">
            <a:extLst>
              <a:ext uri="{FF2B5EF4-FFF2-40B4-BE49-F238E27FC236}">
                <a16:creationId xmlns:a16="http://schemas.microsoft.com/office/drawing/2014/main" id="{24FBC91D-6D91-BA94-B6DD-97038D236F18}"/>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3501" y="392375"/>
            <a:ext cx="9515926" cy="6073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64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921922" y="0"/>
            <a:ext cx="2270078"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err="1">
                <a:solidFill>
                  <a:schemeClr val="tx1"/>
                </a:solidFill>
              </a:rPr>
              <a:t>Superblue</a:t>
            </a:r>
            <a:r>
              <a:rPr lang="en-US" dirty="0">
                <a:solidFill>
                  <a:schemeClr val="tx1"/>
                </a:solidFill>
              </a:rPr>
              <a:t> Miami - Miami, Florida. </a:t>
            </a:r>
            <a:r>
              <a:rPr lang="en-US" dirty="0" err="1">
                <a:solidFill>
                  <a:schemeClr val="tx1"/>
                </a:solidFill>
              </a:rPr>
              <a:t>Superblue</a:t>
            </a:r>
            <a:r>
              <a:rPr lang="en-US" dirty="0">
                <a:solidFill>
                  <a:schemeClr val="tx1"/>
                </a:solidFill>
              </a:rPr>
              <a:t> Miami is a brand-new immersive installation created by a team of experimental artists. In this space directly across from the </a:t>
            </a:r>
            <a:r>
              <a:rPr lang="en-US" dirty="0" err="1">
                <a:solidFill>
                  <a:schemeClr val="tx1"/>
                </a:solidFill>
              </a:rPr>
              <a:t>Rubell</a:t>
            </a:r>
            <a:r>
              <a:rPr lang="en-US" dirty="0">
                <a:solidFill>
                  <a:schemeClr val="tx1"/>
                </a:solidFill>
              </a:rPr>
              <a:t> Museum, be enveloped in light, wander through a maze of mirrors and become engrossed in a digital environment.</a:t>
            </a:r>
          </a:p>
        </p:txBody>
      </p:sp>
      <p:sp>
        <p:nvSpPr>
          <p:cNvPr id="9" name="Rectangle 6">
            <a:extLst>
              <a:ext uri="{FF2B5EF4-FFF2-40B4-BE49-F238E27FC236}">
                <a16:creationId xmlns:a16="http://schemas.microsoft.com/office/drawing/2014/main" id="{49697D12-4AF5-115B-0FB1-C3DADDE29BAC}"/>
              </a:ext>
            </a:extLst>
          </p:cNvPr>
          <p:cNvSpPr>
            <a:spLocks noChangeArrowheads="1"/>
          </p:cNvSpPr>
          <p:nvPr/>
        </p:nvSpPr>
        <p:spPr bwMode="auto">
          <a:xfrm>
            <a:off x="1" y="-1"/>
            <a:ext cx="171838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4101" name="Picture 9" descr="No. 3: Superblue Miami - Miami, Florida. Superblue Miami is a brand-new immersive installation created by a team of experimental artists. In this space directly across from the Rubell Museum, be enveloped in light, wander through a maze of mirrors and become engrossed in a digital environment.">
            <a:extLst>
              <a:ext uri="{FF2B5EF4-FFF2-40B4-BE49-F238E27FC236}">
                <a16:creationId xmlns:a16="http://schemas.microsoft.com/office/drawing/2014/main" id="{2D894E7B-B19F-4F46-BA3C-573278D837B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 y="0"/>
            <a:ext cx="992192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456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98840" y="0"/>
            <a:ext cx="2693157"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ts val="2100"/>
              </a:lnSpc>
              <a:spcBef>
                <a:spcPts val="0"/>
              </a:spcBef>
              <a:spcAft>
                <a:spcPts val="0"/>
              </a:spcAft>
            </a:pPr>
            <a:r>
              <a:rPr lang="en-US" sz="1800" b="1" dirty="0" err="1">
                <a:solidFill>
                  <a:srgbClr val="001D35"/>
                </a:solidFill>
                <a:effectLst/>
                <a:latin typeface="Roboto" panose="02000000000000000000" pitchFamily="2" charset="0"/>
                <a:ea typeface="Times New Roman" panose="02020603050405020304" pitchFamily="18" charset="0"/>
              </a:rPr>
              <a:t>teamLab</a:t>
            </a:r>
            <a:r>
              <a:rPr lang="en-US" sz="1800" b="1" dirty="0">
                <a:solidFill>
                  <a:srgbClr val="001D35"/>
                </a:solidFill>
                <a:effectLst/>
                <a:latin typeface="Roboto" panose="02000000000000000000" pitchFamily="2" charset="0"/>
                <a:ea typeface="Times New Roman" panose="02020603050405020304" pitchFamily="18" charset="0"/>
              </a:rPr>
              <a:t> Planets TOKYO (Tokyo, Japan)</a:t>
            </a:r>
            <a:endParaRPr lang="en-US" sz="1800" dirty="0">
              <a:effectLst/>
              <a:latin typeface="Times New Roman" panose="02020603050405020304" pitchFamily="18" charset="0"/>
              <a:ea typeface="SimSun" panose="02010600030101010101" pitchFamily="2" charset="-122"/>
            </a:endParaRPr>
          </a:p>
          <a:p>
            <a:pPr marL="342900" marR="0" lvl="0" indent="-342900">
              <a:lnSpc>
                <a:spcPts val="1800"/>
              </a:lnSpc>
              <a:spcBef>
                <a:spcPts val="0"/>
              </a:spcBef>
              <a:spcAft>
                <a:spcPts val="1200"/>
              </a:spcAft>
              <a:buSzPts val="1000"/>
              <a:buFont typeface="Symbol" pitchFamily="2" charset="2"/>
              <a:buChar char=""/>
              <a:tabLst>
                <a:tab pos="457200" algn="l"/>
              </a:tabLst>
            </a:pPr>
            <a:r>
              <a:rPr lang="en-US" sz="1800" b="1" dirty="0">
                <a:solidFill>
                  <a:srgbClr val="001D35"/>
                </a:solidFill>
                <a:effectLst/>
                <a:latin typeface="Roboto" panose="02000000000000000000" pitchFamily="2" charset="0"/>
                <a:ea typeface="Times New Roman" panose="02020603050405020304" pitchFamily="18" charset="0"/>
              </a:rPr>
              <a:t>Experience:</a:t>
            </a:r>
            <a:r>
              <a:rPr lang="en-US" sz="1800" dirty="0">
                <a:solidFill>
                  <a:srgbClr val="001D35"/>
                </a:solidFill>
                <a:effectLst/>
                <a:latin typeface="Roboto" panose="02000000000000000000" pitchFamily="2" charset="0"/>
                <a:ea typeface="Times New Roman" panose="02020603050405020304" pitchFamily="18" charset="0"/>
              </a:rPr>
              <a:t> This large-scale, interactive art museum features a number of rooms that provide a powerful multisensory experience. One such space, </a:t>
            </a:r>
            <a:r>
              <a:rPr lang="en-US" sz="1800" i="1" dirty="0">
                <a:solidFill>
                  <a:srgbClr val="001D35"/>
                </a:solidFill>
                <a:effectLst/>
                <a:latin typeface="Roboto" panose="02000000000000000000" pitchFamily="2" charset="0"/>
                <a:ea typeface="Times New Roman" panose="02020603050405020304" pitchFamily="18" charset="0"/>
              </a:rPr>
              <a:t>Drawing on the Water Surface Created by the Dance of Koi and People - Infinity</a:t>
            </a:r>
            <a:r>
              <a:rPr lang="en-US" sz="1800" dirty="0">
                <a:solidFill>
                  <a:srgbClr val="001D35"/>
                </a:solidFill>
                <a:effectLst/>
                <a:latin typeface="Roboto" panose="02000000000000000000" pitchFamily="2" charset="0"/>
                <a:ea typeface="Times New Roman" panose="02020603050405020304" pitchFamily="18" charset="0"/>
              </a:rPr>
              <a:t>, allows visitors to wade in water with projected digital koi that react to their movements.</a:t>
            </a:r>
            <a:endParaRPr lang="en-US" sz="1800" dirty="0">
              <a:solidFill>
                <a:srgbClr val="001D35"/>
              </a:solidFill>
              <a:effectLst/>
              <a:latin typeface="Times New Roman" panose="02020603050405020304" pitchFamily="18" charset="0"/>
              <a:ea typeface="SimSun" panose="02010600030101010101" pitchFamily="2" charset="-122"/>
            </a:endParaRPr>
          </a:p>
          <a:p>
            <a:pPr marL="342900" marR="0" lvl="0" indent="-342900">
              <a:lnSpc>
                <a:spcPts val="1800"/>
              </a:lnSpc>
              <a:spcBef>
                <a:spcPts val="0"/>
              </a:spcBef>
              <a:spcAft>
                <a:spcPts val="1200"/>
              </a:spcAft>
              <a:buSzPts val="1000"/>
              <a:buFont typeface="Symbol" pitchFamily="2" charset="2"/>
              <a:buChar char=""/>
              <a:tabLst>
                <a:tab pos="457200" algn="l"/>
              </a:tabLst>
            </a:pPr>
            <a:r>
              <a:rPr lang="en-US" sz="1800" b="1" dirty="0">
                <a:solidFill>
                  <a:srgbClr val="001D35"/>
                </a:solidFill>
                <a:effectLst/>
                <a:latin typeface="Roboto" panose="02000000000000000000" pitchFamily="2" charset="0"/>
                <a:ea typeface="Times New Roman" panose="02020603050405020304" pitchFamily="18" charset="0"/>
              </a:rPr>
              <a:t>Elements:</a:t>
            </a:r>
            <a:r>
              <a:rPr lang="en-US" sz="1800" dirty="0">
                <a:solidFill>
                  <a:srgbClr val="001D35"/>
                </a:solidFill>
                <a:effectLst/>
                <a:latin typeface="Roboto" panose="02000000000000000000" pitchFamily="2" charset="0"/>
                <a:ea typeface="Times New Roman" panose="02020603050405020304" pitchFamily="18" charset="0"/>
              </a:rPr>
              <a:t> It combines immersive projections and visuals with physical interaction and a meditative sound design. </a:t>
            </a:r>
            <a:endParaRPr lang="en-US" sz="1800" dirty="0">
              <a:solidFill>
                <a:srgbClr val="001D35"/>
              </a:solidFill>
              <a:effectLst/>
              <a:latin typeface="Times New Roman" panose="02020603050405020304" pitchFamily="18" charset="0"/>
              <a:ea typeface="SimSun" panose="02010600030101010101" pitchFamily="2" charset="-122"/>
            </a:endParaRPr>
          </a:p>
          <a:p>
            <a:pPr algn="ctr"/>
            <a:endParaRPr lang="en-US" sz="1600" dirty="0">
              <a:solidFill>
                <a:schemeClr val="tx1"/>
              </a:solidFill>
            </a:endParaRPr>
          </a:p>
        </p:txBody>
      </p:sp>
      <p:sp>
        <p:nvSpPr>
          <p:cNvPr id="8" name="Rectangle 7">
            <a:extLst>
              <a:ext uri="{FF2B5EF4-FFF2-40B4-BE49-F238E27FC236}">
                <a16:creationId xmlns:a16="http://schemas.microsoft.com/office/drawing/2014/main" id="{815DDD42-8486-54FE-3565-3FA16BF838BD}"/>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Rectangle 2">
            <a:extLst>
              <a:ext uri="{FF2B5EF4-FFF2-40B4-BE49-F238E27FC236}">
                <a16:creationId xmlns:a16="http://schemas.microsoft.com/office/drawing/2014/main" id="{CA2585EF-8C55-D308-E2F9-7915B4B2DE94}"/>
              </a:ext>
            </a:extLst>
          </p:cNvPr>
          <p:cNvSpPr>
            <a:spLocks noChangeArrowheads="1"/>
          </p:cNvSpPr>
          <p:nvPr/>
        </p:nvSpPr>
        <p:spPr bwMode="auto">
          <a:xfrm>
            <a:off x="35522" y="518614"/>
            <a:ext cx="155654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41" name="Picture 15" descr="Visitors immersed in a dynamic light and projection environment at teamLab Borderless in Tokyo">
            <a:extLst>
              <a:ext uri="{FF2B5EF4-FFF2-40B4-BE49-F238E27FC236}">
                <a16:creationId xmlns:a16="http://schemas.microsoft.com/office/drawing/2014/main" id="{2B88D990-4D82-DB3D-E0B9-530D4B2D0B9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5522" y="268243"/>
            <a:ext cx="9463318" cy="550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408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579427" y="0"/>
            <a:ext cx="2612573" cy="6858000"/>
          </a:xfrm>
          <a:prstGeom prst="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ts val="2100"/>
              </a:lnSpc>
              <a:spcBef>
                <a:spcPts val="0"/>
              </a:spcBef>
              <a:spcAft>
                <a:spcPts val="0"/>
              </a:spcAft>
            </a:pPr>
            <a:r>
              <a:rPr lang="en-US" sz="1800" b="1" dirty="0">
                <a:solidFill>
                  <a:srgbClr val="001D35"/>
                </a:solidFill>
                <a:effectLst/>
                <a:latin typeface="Roboto" panose="02000000000000000000" pitchFamily="2" charset="0"/>
                <a:ea typeface="Times New Roman" panose="02020603050405020304" pitchFamily="18" charset="0"/>
              </a:rPr>
              <a:t>Mercer Labs (New York, USA)</a:t>
            </a:r>
            <a:endParaRPr lang="en-US" sz="1800" dirty="0">
              <a:effectLst/>
              <a:latin typeface="Times New Roman" panose="02020603050405020304" pitchFamily="18" charset="0"/>
              <a:ea typeface="SimSun" panose="02010600030101010101" pitchFamily="2" charset="-122"/>
            </a:endParaRPr>
          </a:p>
          <a:p>
            <a:pPr marL="342900" marR="0" lvl="0" indent="-342900">
              <a:lnSpc>
                <a:spcPts val="1800"/>
              </a:lnSpc>
              <a:spcBef>
                <a:spcPts val="0"/>
              </a:spcBef>
              <a:spcAft>
                <a:spcPts val="1200"/>
              </a:spcAft>
              <a:buSzPts val="1000"/>
              <a:buFont typeface="Symbol" pitchFamily="2" charset="2"/>
              <a:buChar char=""/>
              <a:tabLst>
                <a:tab pos="457200" algn="l"/>
              </a:tabLst>
            </a:pPr>
            <a:r>
              <a:rPr lang="en-US" sz="1800" b="1" dirty="0">
                <a:solidFill>
                  <a:srgbClr val="001D35"/>
                </a:solidFill>
                <a:effectLst/>
                <a:latin typeface="Roboto" panose="02000000000000000000" pitchFamily="2" charset="0"/>
                <a:ea typeface="Times New Roman" panose="02020603050405020304" pitchFamily="18" charset="0"/>
              </a:rPr>
              <a:t>Experience:</a:t>
            </a:r>
            <a:r>
              <a:rPr lang="en-US" sz="1800" dirty="0">
                <a:solidFill>
                  <a:srgbClr val="001D35"/>
                </a:solidFill>
                <a:effectLst/>
                <a:latin typeface="Roboto" panose="02000000000000000000" pitchFamily="2" charset="0"/>
                <a:ea typeface="Times New Roman" panose="02020603050405020304" pitchFamily="18" charset="0"/>
              </a:rPr>
              <a:t> An interactive museum that uses technology, light, and sound design to create immersive artistic experiences. Reviewers have highlighted the soothing visuals and audio in certain installations.</a:t>
            </a:r>
            <a:endParaRPr lang="en-US" sz="1800" dirty="0">
              <a:solidFill>
                <a:srgbClr val="001D35"/>
              </a:solidFill>
              <a:effectLst/>
              <a:latin typeface="Times New Roman" panose="02020603050405020304" pitchFamily="18" charset="0"/>
              <a:ea typeface="SimSun" panose="02010600030101010101" pitchFamily="2" charset="-122"/>
            </a:endParaRPr>
          </a:p>
          <a:p>
            <a:pPr marL="342900" marR="0" lvl="0" indent="-342900">
              <a:lnSpc>
                <a:spcPts val="1800"/>
              </a:lnSpc>
              <a:spcBef>
                <a:spcPts val="0"/>
              </a:spcBef>
              <a:spcAft>
                <a:spcPts val="1200"/>
              </a:spcAft>
              <a:buSzPts val="1000"/>
              <a:buFont typeface="Symbol" pitchFamily="2" charset="2"/>
              <a:buChar char=""/>
              <a:tabLst>
                <a:tab pos="457200" algn="l"/>
              </a:tabLst>
            </a:pPr>
            <a:r>
              <a:rPr lang="en-US" sz="1800" b="1" dirty="0">
                <a:solidFill>
                  <a:srgbClr val="001D35"/>
                </a:solidFill>
                <a:effectLst/>
                <a:latin typeface="Roboto" panose="02000000000000000000" pitchFamily="2" charset="0"/>
                <a:ea typeface="Times New Roman" panose="02020603050405020304" pitchFamily="18" charset="0"/>
              </a:rPr>
              <a:t>Elements:</a:t>
            </a:r>
            <a:r>
              <a:rPr lang="en-US" sz="1800" dirty="0">
                <a:solidFill>
                  <a:srgbClr val="001D35"/>
                </a:solidFill>
                <a:effectLst/>
                <a:latin typeface="Roboto" panose="02000000000000000000" pitchFamily="2" charset="0"/>
                <a:ea typeface="Times New Roman" panose="02020603050405020304" pitchFamily="18" charset="0"/>
              </a:rPr>
              <a:t> The rooms include large-scale projections, soundscapes, and scents to create a complete sensory journey. </a:t>
            </a:r>
            <a:endParaRPr lang="en-US" sz="1800" dirty="0">
              <a:solidFill>
                <a:srgbClr val="001D35"/>
              </a:solidFill>
              <a:effectLst/>
              <a:latin typeface="Times New Roman" panose="02020603050405020304" pitchFamily="18" charset="0"/>
              <a:ea typeface="SimSun" panose="02010600030101010101" pitchFamily="2" charset="-122"/>
            </a:endParaRPr>
          </a:p>
          <a:p>
            <a:pPr algn="ctr"/>
            <a:endParaRPr lang="en-US" dirty="0"/>
          </a:p>
        </p:txBody>
      </p:sp>
      <p:pic>
        <p:nvPicPr>
          <p:cNvPr id="2" name="Picture 1">
            <a:extLst>
              <a:ext uri="{FF2B5EF4-FFF2-40B4-BE49-F238E27FC236}">
                <a16:creationId xmlns:a16="http://schemas.microsoft.com/office/drawing/2014/main" id="{F99204A1-2BEE-8783-DF9F-478D6AC275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5785"/>
            <a:ext cx="9579427" cy="7873347"/>
          </a:xfrm>
          <a:prstGeom prst="rect">
            <a:avLst/>
          </a:prstGeom>
        </p:spPr>
      </p:pic>
    </p:spTree>
    <p:extLst>
      <p:ext uri="{BB962C8B-B14F-4D97-AF65-F5344CB8AC3E}">
        <p14:creationId xmlns:p14="http://schemas.microsoft.com/office/powerpoint/2010/main" val="3980152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089409" y="0"/>
            <a:ext cx="3102591"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kern="0" dirty="0">
                <a:solidFill>
                  <a:srgbClr val="0A0A0A"/>
                </a:solidFill>
                <a:effectLst/>
                <a:ea typeface="SimSun" panose="02010600030101010101" pitchFamily="2" charset="-122"/>
                <a:cs typeface="Times New Roman" panose="02020603050405020304" pitchFamily="18" charset="0"/>
              </a:rPr>
              <a:t>Crystal Bridges Museum of American Art in Bentonville, Arkansas</a:t>
            </a:r>
            <a:r>
              <a:rPr lang="en-US" kern="0" dirty="0">
                <a:solidFill>
                  <a:srgbClr val="0A0A0A"/>
                </a:solidFill>
                <a:effectLst/>
                <a:ea typeface="SimSun" panose="02010600030101010101" pitchFamily="2" charset="-122"/>
                <a:cs typeface="Times New Roman" panose="02020603050405020304" pitchFamily="18" charset="0"/>
              </a:rPr>
              <a:t>, and the installation is a version of Rafael Lozano-Hemmer's "Listening Forest". This exhibit features several interactive biometric and light-based artworks, including "Pulse Forest," where visitors' heartbeats are translated into the flashing of 3,000 lightbulbs in the woods.</a:t>
            </a:r>
            <a:r>
              <a:rPr lang="en-US" dirty="0">
                <a:effectLst/>
              </a:rPr>
              <a:t> </a:t>
            </a:r>
            <a:endParaRPr lang="en-US" dirty="0"/>
          </a:p>
        </p:txBody>
      </p:sp>
      <p:pic>
        <p:nvPicPr>
          <p:cNvPr id="4" name="Picture 3">
            <a:extLst>
              <a:ext uri="{FF2B5EF4-FFF2-40B4-BE49-F238E27FC236}">
                <a16:creationId xmlns:a16="http://schemas.microsoft.com/office/drawing/2014/main" id="{B44F66A4-0D65-F104-964B-C4E43F7BCE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4391" y="2556635"/>
            <a:ext cx="6825018" cy="4301366"/>
          </a:xfrm>
          <a:prstGeom prst="rect">
            <a:avLst/>
          </a:prstGeom>
        </p:spPr>
      </p:pic>
      <p:pic>
        <p:nvPicPr>
          <p:cNvPr id="3" name="Picture 2">
            <a:extLst>
              <a:ext uri="{FF2B5EF4-FFF2-40B4-BE49-F238E27FC236}">
                <a16:creationId xmlns:a16="http://schemas.microsoft.com/office/drawing/2014/main" id="{FC4D7591-036D-1785-61CF-A5E5CB2B11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943600" cy="3659505"/>
          </a:xfrm>
          <a:prstGeom prst="rect">
            <a:avLst/>
          </a:prstGeom>
        </p:spPr>
      </p:pic>
    </p:spTree>
    <p:extLst>
      <p:ext uri="{BB962C8B-B14F-4D97-AF65-F5344CB8AC3E}">
        <p14:creationId xmlns:p14="http://schemas.microsoft.com/office/powerpoint/2010/main" val="2331369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71500" y="1137813"/>
            <a:ext cx="7977414" cy="646331"/>
          </a:xfrm>
          <a:prstGeom prst="rect">
            <a:avLst/>
          </a:prstGeom>
          <a:noFill/>
        </p:spPr>
        <p:txBody>
          <a:bodyPr wrap="square" rtlCol="0">
            <a:spAutoFit/>
          </a:bodyPr>
          <a:lstStyle/>
          <a:p>
            <a:endParaRPr lang="en-US" dirty="0"/>
          </a:p>
          <a:p>
            <a:endParaRPr lang="en-US" dirty="0"/>
          </a:p>
        </p:txBody>
      </p:sp>
      <p:sp>
        <p:nvSpPr>
          <p:cNvPr id="6" name="Rectangle 5"/>
          <p:cNvSpPr/>
          <p:nvPr/>
        </p:nvSpPr>
        <p:spPr>
          <a:xfrm>
            <a:off x="0" y="6255657"/>
            <a:ext cx="12191999" cy="60234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2">
            <a:extLst>
              <a:ext uri="{FF2B5EF4-FFF2-40B4-BE49-F238E27FC236}">
                <a16:creationId xmlns:a16="http://schemas.microsoft.com/office/drawing/2014/main" id="{885ACB09-E24E-D91E-1FC1-83D2979AA46F}"/>
              </a:ext>
            </a:extLst>
          </p:cNvPr>
          <p:cNvSpPr>
            <a:spLocks noChangeArrowheads="1"/>
          </p:cNvSpPr>
          <p:nvPr/>
        </p:nvSpPr>
        <p:spPr bwMode="auto">
          <a:xfrm>
            <a:off x="0" y="-1"/>
            <a:ext cx="2443999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6145" name="Picture 67" descr="submersive immersive spa">
            <a:extLst>
              <a:ext uri="{FF2B5EF4-FFF2-40B4-BE49-F238E27FC236}">
                <a16:creationId xmlns:a16="http://schemas.microsoft.com/office/drawing/2014/main" id="{C2E10F3B-A3B0-0B53-AA84-21BE80AA1B4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 y="0"/>
            <a:ext cx="1220358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613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79427" y="0"/>
            <a:ext cx="2612573"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fontAlgn="base">
              <a:spcBef>
                <a:spcPts val="0"/>
              </a:spcBef>
              <a:spcAft>
                <a:spcPts val="0"/>
              </a:spcAft>
            </a:pPr>
            <a:r>
              <a:rPr lang="en-US" sz="1800" dirty="0">
                <a:solidFill>
                  <a:srgbClr val="333333"/>
                </a:solidFill>
                <a:effectLst/>
                <a:latin typeface="inherit"/>
                <a:ea typeface="SimSun" panose="02010600030101010101" pitchFamily="2" charset="-122"/>
              </a:rPr>
              <a:t>The immersive “</a:t>
            </a:r>
            <a:r>
              <a:rPr lang="en-US" sz="1800" b="1" dirty="0">
                <a:solidFill>
                  <a:srgbClr val="333333"/>
                </a:solidFill>
                <a:effectLst/>
                <a:latin typeface="inherit"/>
                <a:ea typeface="SimSun" panose="02010600030101010101" pitchFamily="2" charset="-122"/>
              </a:rPr>
              <a:t>On Being” exhibit at MAD Arts </a:t>
            </a:r>
            <a:r>
              <a:rPr lang="en-US" sz="1800" dirty="0">
                <a:solidFill>
                  <a:srgbClr val="333333"/>
                </a:solidFill>
                <a:effectLst/>
                <a:latin typeface="inherit"/>
                <a:ea typeface="SimSun" panose="02010600030101010101" pitchFamily="2" charset="-122"/>
              </a:rPr>
              <a:t>- </a:t>
            </a:r>
            <a:r>
              <a:rPr lang="en-US" sz="1800" dirty="0">
                <a:effectLst/>
                <a:latin typeface="inherit"/>
                <a:ea typeface="SimSun" panose="02010600030101010101" pitchFamily="2" charset="-122"/>
              </a:rPr>
              <a:t>Located in a 50,000-square-foot facility in Dania Beach, FL, MAD Arts is at the forefront of merging art and technology. As an immersive art museum and community hub, it supports visionary projects that push the boundaries of creativity.  </a:t>
            </a:r>
            <a:endParaRPr lang="en-US" sz="1800" dirty="0">
              <a:effectLst/>
              <a:latin typeface="Times New Roman" panose="02020603050405020304" pitchFamily="18" charset="0"/>
              <a:ea typeface="SimSun" panose="02010600030101010101" pitchFamily="2" charset="-122"/>
            </a:endParaRPr>
          </a:p>
          <a:p>
            <a:pPr algn="ctr"/>
            <a:endParaRPr lang="en-US" sz="1600" dirty="0"/>
          </a:p>
        </p:txBody>
      </p:sp>
      <p:sp>
        <p:nvSpPr>
          <p:cNvPr id="3" name="Rectangle 4">
            <a:extLst>
              <a:ext uri="{FF2B5EF4-FFF2-40B4-BE49-F238E27FC236}">
                <a16:creationId xmlns:a16="http://schemas.microsoft.com/office/drawing/2014/main" id="{27E44184-0960-AF06-B4E2-C3A75FF95E6A}"/>
              </a:ext>
            </a:extLst>
          </p:cNvPr>
          <p:cNvSpPr>
            <a:spLocks noChangeArrowheads="1"/>
          </p:cNvSpPr>
          <p:nvPr/>
        </p:nvSpPr>
        <p:spPr bwMode="auto">
          <a:xfrm>
            <a:off x="107881" y="474260"/>
            <a:ext cx="1942881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7171" name="Picture 29" descr="&amp;quot;On Being&amp;quot; Exhibit at MAD Arts">
            <a:extLst>
              <a:ext uri="{FF2B5EF4-FFF2-40B4-BE49-F238E27FC236}">
                <a16:creationId xmlns:a16="http://schemas.microsoft.com/office/drawing/2014/main" id="{716BCA75-8EAF-0B77-135C-43FAE65CB51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07881" y="474259"/>
            <a:ext cx="9471546" cy="5909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493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579427" y="0"/>
            <a:ext cx="2612573" cy="6858000"/>
          </a:xfrm>
          <a:prstGeom prst="rect">
            <a:avLst/>
          </a:prstGeom>
          <a:solidFill>
            <a:srgbClr val="FF99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3200" b="1" u="none" strike="noStrike" dirty="0">
                <a:solidFill>
                  <a:srgbClr val="FFFFFF"/>
                </a:solidFill>
                <a:effectLst/>
                <a:ea typeface="Times New Roman" panose="02020603050405020304" pitchFamily="18" charset="0"/>
              </a:rPr>
              <a:t>Korean Immersive Experience at hotels, libraries, shopping malls</a:t>
            </a:r>
            <a:endParaRPr lang="en-US" sz="3200" dirty="0">
              <a:effectLst/>
              <a:ea typeface="Times New Roman" panose="02020603050405020304" pitchFamily="18" charset="0"/>
            </a:endParaRPr>
          </a:p>
          <a:p>
            <a:pPr algn="ctr"/>
            <a:endParaRPr lang="en-US" dirty="0"/>
          </a:p>
        </p:txBody>
      </p:sp>
      <p:pic>
        <p:nvPicPr>
          <p:cNvPr id="5" name="Picture 4">
            <a:extLst>
              <a:ext uri="{FF2B5EF4-FFF2-40B4-BE49-F238E27FC236}">
                <a16:creationId xmlns:a16="http://schemas.microsoft.com/office/drawing/2014/main" id="{E3AF86D0-2E28-80AC-1C9D-89064433DD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13" y="-779083"/>
            <a:ext cx="5943600" cy="4457700"/>
          </a:xfrm>
          <a:prstGeom prst="rect">
            <a:avLst/>
          </a:prstGeom>
        </p:spPr>
      </p:pic>
      <p:pic>
        <p:nvPicPr>
          <p:cNvPr id="3" name="Picture 2">
            <a:extLst>
              <a:ext uri="{FF2B5EF4-FFF2-40B4-BE49-F238E27FC236}">
                <a16:creationId xmlns:a16="http://schemas.microsoft.com/office/drawing/2014/main" id="{D96CC725-F5D1-16CB-6DCC-DC33EDBC3B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27" y="1579941"/>
            <a:ext cx="5943600" cy="3343275"/>
          </a:xfrm>
          <a:prstGeom prst="rect">
            <a:avLst/>
          </a:prstGeom>
        </p:spPr>
      </p:pic>
      <p:pic>
        <p:nvPicPr>
          <p:cNvPr id="8" name="Picture 7">
            <a:extLst>
              <a:ext uri="{FF2B5EF4-FFF2-40B4-BE49-F238E27FC236}">
                <a16:creationId xmlns:a16="http://schemas.microsoft.com/office/drawing/2014/main" id="{7DCB1FB6-779A-8D87-A788-D19B59DE3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17273"/>
            <a:ext cx="4120036" cy="3090959"/>
          </a:xfrm>
          <a:prstGeom prst="rect">
            <a:avLst/>
          </a:prstGeom>
        </p:spPr>
      </p:pic>
      <p:sp>
        <p:nvSpPr>
          <p:cNvPr id="9" name="TextBox 8">
            <a:extLst>
              <a:ext uri="{FF2B5EF4-FFF2-40B4-BE49-F238E27FC236}">
                <a16:creationId xmlns:a16="http://schemas.microsoft.com/office/drawing/2014/main" id="{83E999B7-5C62-5888-4EBF-BC98CC74F6C6}"/>
              </a:ext>
            </a:extLst>
          </p:cNvPr>
          <p:cNvSpPr txBox="1"/>
          <p:nvPr/>
        </p:nvSpPr>
        <p:spPr>
          <a:xfrm>
            <a:off x="259308" y="5523215"/>
            <a:ext cx="8993874" cy="1615827"/>
          </a:xfrm>
          <a:prstGeom prst="rect">
            <a:avLst/>
          </a:prstGeom>
          <a:noFill/>
        </p:spPr>
        <p:txBody>
          <a:bodyPr wrap="square" rtlCol="0">
            <a:spAutoFit/>
          </a:bodyPr>
          <a:lstStyle/>
          <a:p>
            <a:pPr marR="0" lvl="1">
              <a:lnSpc>
                <a:spcPts val="1800"/>
              </a:lnSpc>
              <a:spcBef>
                <a:spcPts val="0"/>
              </a:spcBef>
              <a:spcAft>
                <a:spcPts val="0"/>
              </a:spcAft>
              <a:buSzPts val="1000"/>
              <a:tabLst>
                <a:tab pos="914400" algn="l"/>
              </a:tabLst>
            </a:pPr>
            <a:r>
              <a:rPr lang="en-US" b="1" u="sng" dirty="0">
                <a:solidFill>
                  <a:srgbClr val="000000"/>
                </a:solidFill>
                <a:effectLst/>
                <a:ea typeface="SimSun" panose="02010600030101010101" pitchFamily="2" charset="-122"/>
                <a:cs typeface="Times New Roman" panose="02020603050405020304" pitchFamily="18" charset="0"/>
                <a:hlinkClick r:id="rId5"/>
              </a:rPr>
              <a:t>Aurora</a:t>
            </a:r>
            <a:r>
              <a:rPr lang="en-US" b="1" dirty="0">
                <a:solidFill>
                  <a:srgbClr val="0A0A0A"/>
                </a:solidFill>
                <a:effectLst/>
                <a:ea typeface="SimSun" panose="02010600030101010101" pitchFamily="2" charset="-122"/>
                <a:cs typeface="Times New Roman" panose="02020603050405020304" pitchFamily="18" charset="0"/>
              </a:rPr>
              <a:t>:</a:t>
            </a:r>
            <a:r>
              <a:rPr lang="en-US" dirty="0">
                <a:solidFill>
                  <a:srgbClr val="0A0A0A"/>
                </a:solidFill>
                <a:effectLst/>
                <a:ea typeface="SimSun" panose="02010600030101010101" pitchFamily="2" charset="-122"/>
                <a:cs typeface="Times New Roman" panose="02020603050405020304" pitchFamily="18" charset="0"/>
              </a:rPr>
              <a:t> A 150-meter long "entertainment street" with high-resolution LED screens on the ceiling, walls, and pillars, displaying immersive digital content like marine life and otherworldly landscapes. </a:t>
            </a:r>
            <a:endParaRPr lang="en-US" dirty="0">
              <a:effectLst/>
              <a:ea typeface="SimSun" panose="02010600030101010101" pitchFamily="2" charset="-122"/>
              <a:cs typeface="Times New Roman" panose="02020603050405020304" pitchFamily="18" charset="0"/>
            </a:endParaRPr>
          </a:p>
          <a:p>
            <a:pPr marL="0" marR="0">
              <a:spcBef>
                <a:spcPts val="0"/>
              </a:spcBef>
              <a:spcAft>
                <a:spcPts val="0"/>
              </a:spcAft>
            </a:pPr>
            <a:r>
              <a:rPr lang="en-US" dirty="0">
                <a:solidFill>
                  <a:srgbClr val="696969"/>
                </a:solidFill>
                <a:effectLst/>
                <a:ea typeface="Times New Roman" panose="02020603050405020304" pitchFamily="18" charset="0"/>
              </a:rPr>
              <a:t> </a:t>
            </a:r>
            <a:endParaRPr lang="en-US" dirty="0">
              <a:effectLst/>
              <a:ea typeface="SimSun" panose="02010600030101010101" pitchFamily="2" charset="-122"/>
            </a:endParaRPr>
          </a:p>
          <a:p>
            <a:pPr marL="0" marR="0">
              <a:spcBef>
                <a:spcPts val="0"/>
              </a:spcBef>
              <a:spcAft>
                <a:spcPts val="0"/>
              </a:spcAft>
            </a:pPr>
            <a:r>
              <a:rPr lang="en-US" u="sng" dirty="0">
                <a:solidFill>
                  <a:srgbClr val="0000FF"/>
                </a:solidFill>
                <a:effectLst/>
                <a:ea typeface="Times New Roman" panose="02020603050405020304" pitchFamily="18" charset="0"/>
                <a:hlinkClick r:id="rId6"/>
              </a:rPr>
              <a:t>https://www.youtube.com/watch?v=D223br7vnpk</a:t>
            </a:r>
            <a:endParaRPr lang="en-US" dirty="0">
              <a:effectLst/>
              <a:ea typeface="SimSun" panose="02010600030101010101" pitchFamily="2" charset="-122"/>
            </a:endParaRPr>
          </a:p>
          <a:p>
            <a:endParaRPr lang="en-US" dirty="0"/>
          </a:p>
        </p:txBody>
      </p:sp>
    </p:spTree>
    <p:extLst>
      <p:ext uri="{BB962C8B-B14F-4D97-AF65-F5344CB8AC3E}">
        <p14:creationId xmlns:p14="http://schemas.microsoft.com/office/powerpoint/2010/main" val="15671073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79427" y="0"/>
            <a:ext cx="2612573"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2" name="Picture 1">
            <a:extLst>
              <a:ext uri="{FF2B5EF4-FFF2-40B4-BE49-F238E27FC236}">
                <a16:creationId xmlns:a16="http://schemas.microsoft.com/office/drawing/2014/main" id="{1A74A0F8-5407-E9F2-9D90-F592CB2E0C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06" y="668741"/>
            <a:ext cx="12095587" cy="4353636"/>
          </a:xfrm>
          <a:prstGeom prst="rect">
            <a:avLst/>
          </a:prstGeom>
        </p:spPr>
      </p:pic>
      <p:sp>
        <p:nvSpPr>
          <p:cNvPr id="3" name="TextBox 2">
            <a:extLst>
              <a:ext uri="{FF2B5EF4-FFF2-40B4-BE49-F238E27FC236}">
                <a16:creationId xmlns:a16="http://schemas.microsoft.com/office/drawing/2014/main" id="{27A1E108-BEF6-6244-FA42-73944E1F4326}"/>
              </a:ext>
            </a:extLst>
          </p:cNvPr>
          <p:cNvSpPr txBox="1"/>
          <p:nvPr/>
        </p:nvSpPr>
        <p:spPr>
          <a:xfrm>
            <a:off x="341194" y="5389040"/>
            <a:ext cx="11147603" cy="1231106"/>
          </a:xfrm>
          <a:prstGeom prst="rect">
            <a:avLst/>
          </a:prstGeom>
          <a:noFill/>
        </p:spPr>
        <p:txBody>
          <a:bodyPr wrap="none" rtlCol="0">
            <a:spAutoFit/>
          </a:bodyPr>
          <a:lstStyle/>
          <a:p>
            <a:r>
              <a:rPr lang="en-US" sz="2800" b="1" dirty="0">
                <a:solidFill>
                  <a:srgbClr val="031419"/>
                </a:solidFill>
                <a:effectLst/>
                <a:latin typeface="Montserrat" pitchFamily="2" charset="77"/>
                <a:ea typeface="SimSun" panose="02010600030101010101" pitchFamily="2" charset="-122"/>
              </a:rPr>
              <a:t>LUMINISCENCE Minneapolis: An Immersive Celebration of </a:t>
            </a:r>
          </a:p>
          <a:p>
            <a:r>
              <a:rPr lang="en-US" sz="2800" b="1" dirty="0">
                <a:solidFill>
                  <a:srgbClr val="031419"/>
                </a:solidFill>
                <a:effectLst/>
                <a:latin typeface="Montserrat" pitchFamily="2" charset="77"/>
                <a:ea typeface="SimSun" panose="02010600030101010101" pitchFamily="2" charset="-122"/>
              </a:rPr>
              <a:t>Light, Sound and Story</a:t>
            </a:r>
            <a:endParaRPr lang="en-US" sz="2800" dirty="0">
              <a:effectLst/>
              <a:latin typeface="Times New Roman" panose="02020603050405020304" pitchFamily="18" charset="0"/>
              <a:ea typeface="SimSun" panose="02010600030101010101" pitchFamily="2" charset="-122"/>
            </a:endParaRPr>
          </a:p>
          <a:p>
            <a:endParaRPr lang="en-US" dirty="0"/>
          </a:p>
        </p:txBody>
      </p:sp>
    </p:spTree>
    <p:extLst>
      <p:ext uri="{BB962C8B-B14F-4D97-AF65-F5344CB8AC3E}">
        <p14:creationId xmlns:p14="http://schemas.microsoft.com/office/powerpoint/2010/main" val="4189935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37fee00365c_0_29"/>
          <p:cNvSpPr txBox="1">
            <a:spLocks noGrp="1"/>
          </p:cNvSpPr>
          <p:nvPr>
            <p:ph type="title"/>
          </p:nvPr>
        </p:nvSpPr>
        <p:spPr>
          <a:xfrm>
            <a:off x="491200" y="259275"/>
            <a:ext cx="8527800" cy="1143300"/>
          </a:xfrm>
          <a:prstGeom prst="rect">
            <a:avLst/>
          </a:prstGeom>
        </p:spPr>
        <p:txBody>
          <a:bodyPr spcFirstLastPara="1" wrap="square" lIns="121875" tIns="121875" rIns="121875" bIns="121875" anchor="b" anchorCtr="0">
            <a:normAutofit/>
          </a:bodyPr>
          <a:lstStyle/>
          <a:p>
            <a:pPr marL="0" lvl="0" indent="0" algn="l" rtl="0">
              <a:spcBef>
                <a:spcPts val="0"/>
              </a:spcBef>
              <a:spcAft>
                <a:spcPts val="0"/>
              </a:spcAft>
              <a:buNone/>
            </a:pPr>
            <a:r>
              <a:rPr lang="en-US" dirty="0"/>
              <a:t>Introduction of Asian Media Access</a:t>
            </a:r>
            <a:endParaRPr dirty="0"/>
          </a:p>
        </p:txBody>
      </p:sp>
      <p:sp>
        <p:nvSpPr>
          <p:cNvPr id="124" name="Google Shape;124;g37fee00365c_0_29"/>
          <p:cNvSpPr txBox="1">
            <a:spLocks noGrp="1"/>
          </p:cNvSpPr>
          <p:nvPr>
            <p:ph type="body" idx="1"/>
          </p:nvPr>
        </p:nvSpPr>
        <p:spPr>
          <a:xfrm>
            <a:off x="653025" y="1471675"/>
            <a:ext cx="6777300" cy="2564100"/>
          </a:xfrm>
          <a:prstGeom prst="rect">
            <a:avLst/>
          </a:prstGeom>
        </p:spPr>
        <p:txBody>
          <a:bodyPr spcFirstLastPara="1" wrap="square" lIns="121875" tIns="121875" rIns="121875" bIns="121875" anchor="t" anchorCtr="0">
            <a:normAutofit fontScale="25000" lnSpcReduction="20000"/>
          </a:bodyPr>
          <a:lstStyle/>
          <a:p>
            <a:pPr marL="0" lvl="0" indent="0" algn="l" rtl="0">
              <a:lnSpc>
                <a:spcPct val="120000"/>
              </a:lnSpc>
              <a:spcBef>
                <a:spcPts val="0"/>
              </a:spcBef>
              <a:spcAft>
                <a:spcPts val="0"/>
              </a:spcAft>
              <a:buClr>
                <a:schemeClr val="dk1"/>
              </a:buClr>
              <a:buSzPts val="275"/>
              <a:buFont typeface="Arial"/>
              <a:buNone/>
            </a:pPr>
            <a:r>
              <a:rPr lang="en-US" sz="5515">
                <a:highlight>
                  <a:srgbClr val="FFFFFF"/>
                </a:highlight>
                <a:latin typeface="Arial"/>
                <a:ea typeface="Arial"/>
                <a:cs typeface="Arial"/>
                <a:sym typeface="Arial"/>
              </a:rPr>
              <a:t>How We Started</a:t>
            </a:r>
            <a:endParaRPr sz="5515">
              <a:highlight>
                <a:srgbClr val="FFFFFF"/>
              </a:highlight>
              <a:latin typeface="Arial"/>
              <a:ea typeface="Arial"/>
              <a:cs typeface="Arial"/>
              <a:sym typeface="Arial"/>
            </a:endParaRPr>
          </a:p>
          <a:p>
            <a:pPr marL="0" lvl="0" indent="0" algn="l" rtl="0">
              <a:lnSpc>
                <a:spcPct val="120000"/>
              </a:lnSpc>
              <a:spcBef>
                <a:spcPts val="0"/>
              </a:spcBef>
              <a:spcAft>
                <a:spcPts val="0"/>
              </a:spcAft>
              <a:buClr>
                <a:schemeClr val="dk1"/>
              </a:buClr>
              <a:buSzPts val="275"/>
              <a:buFont typeface="Arial"/>
              <a:buNone/>
            </a:pPr>
            <a:r>
              <a:rPr lang="en-US" sz="7215" b="1">
                <a:solidFill>
                  <a:srgbClr val="FFAB8E"/>
                </a:solidFill>
                <a:highlight>
                  <a:srgbClr val="FFFFFF"/>
                </a:highlight>
                <a:latin typeface="Arial"/>
                <a:ea typeface="Arial"/>
                <a:cs typeface="Arial"/>
                <a:sym typeface="Arial"/>
              </a:rPr>
              <a:t>History Of Us</a:t>
            </a:r>
            <a:endParaRPr sz="7215" b="1">
              <a:solidFill>
                <a:srgbClr val="FFAB8E"/>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en-US" sz="4615">
                <a:highlight>
                  <a:srgbClr val="FFFFFF"/>
                </a:highlight>
                <a:latin typeface="Arial"/>
                <a:ea typeface="Arial"/>
                <a:cs typeface="Arial"/>
                <a:sym typeface="Arial"/>
              </a:rPr>
              <a:t>August 1992, Asian Media Access, Inc. (AMA) is a comprehensive, multimedia-based, community advocacy agency.  AMA is dedicated to using multimedia arts and technology as tools for social betterment.  AMA recognizes that multimedia and technology are essential for advocacy, communication and education, in order to mobilize communities, and young people; to engage in understanding and communicating of Pan Asian issues; and to arrive at a participatory decision-making process for a safe, supportive environment for all. </a:t>
            </a:r>
            <a:endParaRPr sz="4615">
              <a:highlight>
                <a:srgbClr val="FFFFFF"/>
              </a:highlight>
              <a:latin typeface="Arial"/>
              <a:ea typeface="Arial"/>
              <a:cs typeface="Arial"/>
              <a:sym typeface="Arial"/>
            </a:endParaRPr>
          </a:p>
          <a:p>
            <a:pPr marL="0" lvl="0" indent="0" algn="l" rtl="0">
              <a:lnSpc>
                <a:spcPct val="120000"/>
              </a:lnSpc>
              <a:spcBef>
                <a:spcPts val="2200"/>
              </a:spcBef>
              <a:spcAft>
                <a:spcPts val="0"/>
              </a:spcAft>
              <a:buNone/>
            </a:pPr>
            <a:r>
              <a:rPr lang="en-US" sz="5515">
                <a:highlight>
                  <a:srgbClr val="FFFFFF"/>
                </a:highlight>
                <a:latin typeface="Arial"/>
                <a:ea typeface="Arial"/>
                <a:cs typeface="Arial"/>
                <a:sym typeface="Arial"/>
              </a:rPr>
              <a:t>Asian Media Access</a:t>
            </a:r>
            <a:endParaRPr sz="5515">
              <a:highlight>
                <a:srgbClr val="FFFFFF"/>
              </a:highlight>
              <a:latin typeface="Arial"/>
              <a:ea typeface="Arial"/>
              <a:cs typeface="Arial"/>
              <a:sym typeface="Arial"/>
            </a:endParaRPr>
          </a:p>
          <a:p>
            <a:pPr marL="0" lvl="0" indent="0" algn="l" rtl="0">
              <a:lnSpc>
                <a:spcPct val="120000"/>
              </a:lnSpc>
              <a:spcBef>
                <a:spcPts val="0"/>
              </a:spcBef>
              <a:spcAft>
                <a:spcPts val="0"/>
              </a:spcAft>
              <a:buNone/>
            </a:pPr>
            <a:r>
              <a:rPr lang="en-US" sz="7215" b="1">
                <a:solidFill>
                  <a:srgbClr val="FFAB8E"/>
                </a:solidFill>
                <a:highlight>
                  <a:srgbClr val="FFFFFF"/>
                </a:highlight>
                <a:latin typeface="Arial"/>
                <a:ea typeface="Arial"/>
                <a:cs typeface="Arial"/>
                <a:sym typeface="Arial"/>
              </a:rPr>
              <a:t>Who We Are</a:t>
            </a:r>
            <a:endParaRPr sz="7215" b="1">
              <a:solidFill>
                <a:srgbClr val="FFAB8E"/>
              </a:solidFill>
              <a:highlight>
                <a:srgbClr val="FFFFFF"/>
              </a:highlight>
              <a:latin typeface="Arial"/>
              <a:ea typeface="Arial"/>
              <a:cs typeface="Arial"/>
              <a:sym typeface="Arial"/>
            </a:endParaRPr>
          </a:p>
          <a:p>
            <a:pPr marL="0" lvl="0" indent="0" algn="l" rtl="0">
              <a:lnSpc>
                <a:spcPct val="115000"/>
              </a:lnSpc>
              <a:spcBef>
                <a:spcPts val="0"/>
              </a:spcBef>
              <a:spcAft>
                <a:spcPts val="0"/>
              </a:spcAft>
              <a:buNone/>
            </a:pPr>
            <a:r>
              <a:rPr lang="en-US" sz="4615">
                <a:solidFill>
                  <a:srgbClr val="3C4050"/>
                </a:solidFill>
                <a:highlight>
                  <a:srgbClr val="FFFFFF"/>
                </a:highlight>
                <a:latin typeface="Arial"/>
                <a:ea typeface="Arial"/>
                <a:cs typeface="Arial"/>
                <a:sym typeface="Arial"/>
              </a:rPr>
              <a:t>We believe the multimedia arts and information technology empower all of us with critical thinking and promote good citizenship—especially important as we prepare young people to be tomorrow’s leaders.  Our thought-provoking multimedia education, productions, exhibitions, stage performances, resourceful educational products and youth programs encourage deep reflection, challenge previous assumptions, provide solace, and allow participants to develop their own way of connection in timeless works of creation, communication and community building.</a:t>
            </a:r>
            <a:endParaRPr sz="4615">
              <a:solidFill>
                <a:srgbClr val="3C4050"/>
              </a:solidFill>
              <a:highlight>
                <a:srgbClr val="FFFFFF"/>
              </a:highlight>
              <a:latin typeface="Arial"/>
              <a:ea typeface="Arial"/>
              <a:cs typeface="Arial"/>
              <a:sym typeface="Arial"/>
            </a:endParaRPr>
          </a:p>
          <a:p>
            <a:pPr marL="0" lvl="0" indent="0" algn="l" rtl="0">
              <a:lnSpc>
                <a:spcPct val="115000"/>
              </a:lnSpc>
              <a:spcBef>
                <a:spcPts val="2200"/>
              </a:spcBef>
              <a:spcAft>
                <a:spcPts val="0"/>
              </a:spcAft>
              <a:buClr>
                <a:schemeClr val="dk1"/>
              </a:buClr>
              <a:buSzPct val="81481"/>
              <a:buFont typeface="Arial"/>
              <a:buNone/>
            </a:pPr>
            <a:endParaRPr sz="1350">
              <a:highlight>
                <a:srgbClr val="FFFFFF"/>
              </a:highlight>
              <a:latin typeface="Arial"/>
              <a:ea typeface="Arial"/>
              <a:cs typeface="Arial"/>
              <a:sym typeface="Arial"/>
            </a:endParaRPr>
          </a:p>
          <a:p>
            <a:pPr marL="0" lvl="0" indent="0" algn="l" rtl="0">
              <a:spcBef>
                <a:spcPts val="2200"/>
              </a:spcBef>
              <a:spcAft>
                <a:spcPts val="0"/>
              </a:spcAft>
              <a:buNone/>
            </a:pPr>
            <a:endParaRPr/>
          </a:p>
        </p:txBody>
      </p:sp>
      <p:sp>
        <p:nvSpPr>
          <p:cNvPr id="125" name="Google Shape;125;g37fee00365c_0_29"/>
          <p:cNvSpPr txBox="1">
            <a:spLocks noGrp="1"/>
          </p:cNvSpPr>
          <p:nvPr>
            <p:ph type="body" idx="3"/>
          </p:nvPr>
        </p:nvSpPr>
        <p:spPr>
          <a:xfrm>
            <a:off x="606825" y="5125900"/>
            <a:ext cx="4741500" cy="1495200"/>
          </a:xfrm>
          <a:prstGeom prst="rect">
            <a:avLst/>
          </a:prstGeom>
        </p:spPr>
        <p:txBody>
          <a:bodyPr spcFirstLastPara="1" wrap="square" lIns="121875" tIns="121875" rIns="121875" bIns="121875" anchor="t" anchorCtr="0">
            <a:normAutofit/>
          </a:bodyPr>
          <a:lstStyle/>
          <a:p>
            <a:pPr marL="0" lvl="0" indent="0" algn="l" rtl="0">
              <a:spcBef>
                <a:spcPts val="0"/>
              </a:spcBef>
              <a:spcAft>
                <a:spcPts val="0"/>
              </a:spcAft>
              <a:buNone/>
            </a:pPr>
            <a:r>
              <a:rPr lang="en-US"/>
              <a:t>Subscribe to our eNewsletter and Ball e-magazine</a:t>
            </a:r>
            <a:endParaRPr/>
          </a:p>
          <a:p>
            <a:pPr marL="0" lvl="0" indent="0" algn="l" rtl="0">
              <a:spcBef>
                <a:spcPts val="0"/>
              </a:spcBef>
              <a:spcAft>
                <a:spcPts val="0"/>
              </a:spcAft>
              <a:buNone/>
            </a:pPr>
            <a:endParaRPr/>
          </a:p>
        </p:txBody>
      </p:sp>
      <p:pic>
        <p:nvPicPr>
          <p:cNvPr id="126" name="Google Shape;126;g37fee00365c_0_29"/>
          <p:cNvPicPr preferRelativeResize="0"/>
          <p:nvPr/>
        </p:nvPicPr>
        <p:blipFill>
          <a:blip r:embed="rId3">
            <a:alphaModFix/>
          </a:blip>
          <a:stretch>
            <a:fillRect/>
          </a:stretch>
        </p:blipFill>
        <p:spPr>
          <a:xfrm>
            <a:off x="5516000" y="4921925"/>
            <a:ext cx="1826825" cy="1820675"/>
          </a:xfrm>
          <a:prstGeom prst="rect">
            <a:avLst/>
          </a:prstGeom>
          <a:noFill/>
          <a:ln>
            <a:noFill/>
          </a:ln>
        </p:spPr>
      </p:pic>
    </p:spTree>
    <p:extLst>
      <p:ext uri="{BB962C8B-B14F-4D97-AF65-F5344CB8AC3E}">
        <p14:creationId xmlns:p14="http://schemas.microsoft.com/office/powerpoint/2010/main" val="3224456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B4627CCA-1C28-0E39-0908-FAD038C6F7FA}"/>
              </a:ext>
            </a:extLst>
          </p:cNvPr>
          <p:cNvSpPr>
            <a:spLocks noChangeArrowheads="1"/>
          </p:cNvSpPr>
          <p:nvPr/>
        </p:nvSpPr>
        <p:spPr bwMode="auto">
          <a:xfrm>
            <a:off x="1" y="0"/>
            <a:ext cx="1455761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193" name="Picture 8">
            <a:extLst>
              <a:ext uri="{FF2B5EF4-FFF2-40B4-BE49-F238E27FC236}">
                <a16:creationId xmlns:a16="http://schemas.microsoft.com/office/drawing/2014/main" id="{B2591652-2D70-BD44-C7C5-A0ED51C4C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71959" cy="691463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E9D78AA-77AF-29CD-1E7F-20F78EE4F873}"/>
              </a:ext>
            </a:extLst>
          </p:cNvPr>
          <p:cNvSpPr txBox="1"/>
          <p:nvPr/>
        </p:nvSpPr>
        <p:spPr>
          <a:xfrm>
            <a:off x="9608024" y="1501254"/>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6F9A48D1-7E36-F446-2F6B-75422EAEBD9F}"/>
              </a:ext>
            </a:extLst>
          </p:cNvPr>
          <p:cNvSpPr txBox="1"/>
          <p:nvPr/>
        </p:nvSpPr>
        <p:spPr>
          <a:xfrm>
            <a:off x="9007522" y="1397675"/>
            <a:ext cx="2947918" cy="3693319"/>
          </a:xfrm>
          <a:prstGeom prst="rect">
            <a:avLst/>
          </a:prstGeom>
          <a:noFill/>
        </p:spPr>
        <p:txBody>
          <a:bodyPr wrap="square" rtlCol="0">
            <a:spAutoFit/>
          </a:bodyPr>
          <a:lstStyle/>
          <a:p>
            <a:pPr marL="0" marR="0">
              <a:spcBef>
                <a:spcPts val="0"/>
              </a:spcBef>
              <a:spcAft>
                <a:spcPts val="0"/>
              </a:spcAft>
            </a:pPr>
            <a:r>
              <a:rPr lang="en-US" sz="1800" b="0" spc="-10" dirty="0">
                <a:solidFill>
                  <a:srgbClr val="FFFFFF"/>
                </a:solidFill>
                <a:effectLst/>
                <a:latin typeface="Helvetica" pitchFamily="2" charset="0"/>
                <a:ea typeface="Times New Roman" panose="02020603050405020304" pitchFamily="18" charset="0"/>
              </a:rPr>
              <a:t>The world’s first Museum of AI Arts and digital ecosystem dedicated to data visualization and AI-based creativity.</a:t>
            </a:r>
          </a:p>
          <a:p>
            <a:pPr marL="0" marR="0">
              <a:spcBef>
                <a:spcPts val="0"/>
              </a:spcBef>
              <a:spcAft>
                <a:spcPts val="0"/>
              </a:spcAft>
            </a:pPr>
            <a:endParaRPr lang="en-US" spc="-10" dirty="0">
              <a:solidFill>
                <a:srgbClr val="FFFFFF"/>
              </a:solidFill>
              <a:latin typeface="Helvetica" pitchFamily="2" charset="0"/>
              <a:ea typeface="Times New Roman" panose="02020603050405020304" pitchFamily="18" charset="0"/>
            </a:endParaRPr>
          </a:p>
          <a:p>
            <a:r>
              <a:rPr lang="en-US" sz="1800" dirty="0" err="1">
                <a:solidFill>
                  <a:schemeClr val="bg1"/>
                </a:solidFill>
                <a:effectLst/>
                <a:latin typeface="Times New Roman" panose="02020603050405020304" pitchFamily="18" charset="0"/>
                <a:ea typeface="Times New Roman" panose="02020603050405020304" pitchFamily="18" charset="0"/>
              </a:rPr>
              <a:t>Refik</a:t>
            </a:r>
            <a:r>
              <a:rPr lang="en-US" sz="1800" dirty="0">
                <a:solidFill>
                  <a:schemeClr val="bg1"/>
                </a:solidFill>
                <a:effectLst/>
                <a:latin typeface="Times New Roman" panose="02020603050405020304" pitchFamily="18" charset="0"/>
                <a:ea typeface="Times New Roman" panose="02020603050405020304" pitchFamily="18" charset="0"/>
              </a:rPr>
              <a:t> </a:t>
            </a:r>
            <a:r>
              <a:rPr lang="en-US" sz="1800" dirty="0" err="1">
                <a:solidFill>
                  <a:schemeClr val="bg1"/>
                </a:solidFill>
                <a:effectLst/>
                <a:latin typeface="Times New Roman" panose="02020603050405020304" pitchFamily="18" charset="0"/>
                <a:ea typeface="Times New Roman" panose="02020603050405020304" pitchFamily="18" charset="0"/>
              </a:rPr>
              <a:t>Anadol</a:t>
            </a:r>
            <a:r>
              <a:rPr lang="en-US" sz="1800" dirty="0">
                <a:solidFill>
                  <a:schemeClr val="bg1"/>
                </a:solidFill>
                <a:effectLst/>
                <a:latin typeface="Times New Roman" panose="02020603050405020304" pitchFamily="18" charset="0"/>
                <a:ea typeface="Times New Roman" panose="02020603050405020304" pitchFamily="18" charset="0"/>
              </a:rPr>
              <a:t> Introduces World’s First Open-Source Generative AI-Model Dedicated to Nature</a:t>
            </a:r>
            <a:endParaRPr lang="en-US" sz="1800" dirty="0">
              <a:solidFill>
                <a:schemeClr val="bg1"/>
              </a:solidFill>
              <a:effectLst/>
              <a:latin typeface="Times New Roman" panose="02020603050405020304" pitchFamily="18" charset="0"/>
              <a:ea typeface="SimSun" panose="02010600030101010101" pitchFamily="2" charset="-122"/>
            </a:endParaRPr>
          </a:p>
          <a:p>
            <a:pPr marL="0" marR="0">
              <a:spcBef>
                <a:spcPts val="0"/>
              </a:spcBef>
              <a:spcAft>
                <a:spcPts val="0"/>
              </a:spcAft>
            </a:pPr>
            <a:endParaRPr lang="en-US" sz="1800" b="1" dirty="0">
              <a:solidFill>
                <a:schemeClr val="bg1"/>
              </a:solidFill>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chemeClr val="bg1"/>
                </a:solidFill>
                <a:effectLst/>
                <a:latin typeface="Segoe UI" panose="020B0502040204020203" pitchFamily="34" charset="0"/>
                <a:ea typeface="Times New Roman" panose="02020603050405020304" pitchFamily="18" charset="0"/>
              </a:rPr>
              <a:t> </a:t>
            </a:r>
            <a:endParaRPr lang="en-US" sz="1800" dirty="0">
              <a:solidFill>
                <a:schemeClr val="bg1"/>
              </a:solidFill>
              <a:effectLst/>
              <a:latin typeface="Times New Roman" panose="02020603050405020304" pitchFamily="18" charset="0"/>
              <a:ea typeface="SimSun" panose="02010600030101010101" pitchFamily="2" charset="-122"/>
            </a:endParaRPr>
          </a:p>
          <a:p>
            <a:endParaRPr lang="en-US" dirty="0"/>
          </a:p>
        </p:txBody>
      </p:sp>
      <p:sp>
        <p:nvSpPr>
          <p:cNvPr id="6" name="TextBox 5">
            <a:extLst>
              <a:ext uri="{FF2B5EF4-FFF2-40B4-BE49-F238E27FC236}">
                <a16:creationId xmlns:a16="http://schemas.microsoft.com/office/drawing/2014/main" id="{78ABB8F3-30FA-2C80-EF98-F687887E4108}"/>
              </a:ext>
            </a:extLst>
          </p:cNvPr>
          <p:cNvSpPr txBox="1"/>
          <p:nvPr/>
        </p:nvSpPr>
        <p:spPr>
          <a:xfrm>
            <a:off x="6270234" y="6059606"/>
            <a:ext cx="5474576" cy="646331"/>
          </a:xfrm>
          <a:prstGeom prst="rect">
            <a:avLst/>
          </a:prstGeom>
          <a:noFill/>
        </p:spPr>
        <p:txBody>
          <a:bodyPr wrap="none" rtlCol="0">
            <a:spAutoFit/>
          </a:bodyPr>
          <a:lstStyle/>
          <a:p>
            <a:r>
              <a:rPr lang="en-US" sz="1800" u="sng" dirty="0">
                <a:solidFill>
                  <a:schemeClr val="bg1"/>
                </a:solidFill>
                <a:effectLst/>
                <a:latin typeface="Roboto" panose="02000000000000000000" pitchFamily="2" charset="0"/>
                <a:ea typeface="Times New Roman" panose="02020603050405020304" pitchFamily="18" charset="0"/>
                <a:hlinkClick r:id="rId3">
                  <a:extLst>
                    <a:ext uri="{A12FA001-AC4F-418D-AE19-62706E023703}">
                      <ahyp:hlinkClr xmlns:ahyp="http://schemas.microsoft.com/office/drawing/2018/hyperlinkcolor" val="tx"/>
                    </a:ext>
                  </a:extLst>
                </a:hlinkClick>
              </a:rPr>
              <a:t>https://www.dataland.art/collections/biome-lumina</a:t>
            </a:r>
            <a:endParaRPr lang="en-US" sz="1800" dirty="0">
              <a:solidFill>
                <a:schemeClr val="bg1"/>
              </a:solidFill>
              <a:effectLst/>
              <a:latin typeface="Times New Roman" panose="02020603050405020304" pitchFamily="18" charset="0"/>
              <a:ea typeface="SimSun" panose="02010600030101010101" pitchFamily="2" charset="-122"/>
            </a:endParaRPr>
          </a:p>
          <a:p>
            <a:endParaRPr lang="en-US" dirty="0"/>
          </a:p>
        </p:txBody>
      </p:sp>
    </p:spTree>
    <p:extLst>
      <p:ext uri="{BB962C8B-B14F-4D97-AF65-F5344CB8AC3E}">
        <p14:creationId xmlns:p14="http://schemas.microsoft.com/office/powerpoint/2010/main" val="2119221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8978" r="12120"/>
          <a:stretch/>
        </p:blipFill>
        <p:spPr>
          <a:xfrm>
            <a:off x="0" y="0"/>
            <a:ext cx="5924550" cy="6858000"/>
          </a:xfrm>
          <a:prstGeom prst="rect">
            <a:avLst/>
          </a:prstGeom>
        </p:spPr>
      </p:pic>
      <p:sp>
        <p:nvSpPr>
          <p:cNvPr id="2" name="TextBox 1">
            <a:extLst>
              <a:ext uri="{FF2B5EF4-FFF2-40B4-BE49-F238E27FC236}">
                <a16:creationId xmlns:a16="http://schemas.microsoft.com/office/drawing/2014/main" id="{CDA3A205-2FF5-3B5C-F573-4A93E7747413}"/>
              </a:ext>
            </a:extLst>
          </p:cNvPr>
          <p:cNvSpPr txBox="1"/>
          <p:nvPr/>
        </p:nvSpPr>
        <p:spPr>
          <a:xfrm>
            <a:off x="6564573" y="586854"/>
            <a:ext cx="4995081" cy="5632311"/>
          </a:xfrm>
          <a:prstGeom prst="rect">
            <a:avLst/>
          </a:prstGeom>
          <a:noFill/>
        </p:spPr>
        <p:txBody>
          <a:bodyPr wrap="square" rtlCol="0">
            <a:spAutoFit/>
          </a:bodyPr>
          <a:lstStyle/>
          <a:p>
            <a:r>
              <a:rPr lang="en-US" sz="3600" b="1" dirty="0">
                <a:solidFill>
                  <a:schemeClr val="bg1"/>
                </a:solidFill>
              </a:rPr>
              <a:t>We have 2 plans:</a:t>
            </a:r>
          </a:p>
          <a:p>
            <a:endParaRPr lang="en-US" sz="3600" b="1" dirty="0">
              <a:solidFill>
                <a:schemeClr val="bg1"/>
              </a:solidFill>
            </a:endParaRPr>
          </a:p>
          <a:p>
            <a:r>
              <a:rPr lang="en-US" sz="3600" b="1" dirty="0">
                <a:solidFill>
                  <a:schemeClr val="bg1"/>
                </a:solidFill>
              </a:rPr>
              <a:t>Developing a 30,000SF 3D Theme Park in Minneapolis</a:t>
            </a:r>
          </a:p>
          <a:p>
            <a:endParaRPr lang="en-US" sz="3600" b="1" dirty="0">
              <a:solidFill>
                <a:schemeClr val="bg1"/>
              </a:solidFill>
            </a:endParaRPr>
          </a:p>
          <a:p>
            <a:r>
              <a:rPr lang="en-US" sz="3600" b="1" dirty="0">
                <a:solidFill>
                  <a:schemeClr val="bg1"/>
                </a:solidFill>
              </a:rPr>
              <a:t>Developing a VR Projection Calming Room as wellness technology at this Church</a:t>
            </a:r>
          </a:p>
        </p:txBody>
      </p:sp>
    </p:spTree>
    <p:extLst>
      <p:ext uri="{BB962C8B-B14F-4D97-AF65-F5344CB8AC3E}">
        <p14:creationId xmlns:p14="http://schemas.microsoft.com/office/powerpoint/2010/main" val="2191680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 name="Picture 1">
            <a:extLst>
              <a:ext uri="{FF2B5EF4-FFF2-40B4-BE49-F238E27FC236}">
                <a16:creationId xmlns:a16="http://schemas.microsoft.com/office/drawing/2014/main" id="{3F74BD93-9101-D742-0245-26D0E5B385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76764" cy="6836903"/>
          </a:xfrm>
          <a:prstGeom prst="rect">
            <a:avLst/>
          </a:prstGeom>
        </p:spPr>
      </p:pic>
      <p:sp>
        <p:nvSpPr>
          <p:cNvPr id="3" name="TextBox 2">
            <a:extLst>
              <a:ext uri="{FF2B5EF4-FFF2-40B4-BE49-F238E27FC236}">
                <a16:creationId xmlns:a16="http://schemas.microsoft.com/office/drawing/2014/main" id="{E265FA93-3277-5815-BC47-978499385BFA}"/>
              </a:ext>
            </a:extLst>
          </p:cNvPr>
          <p:cNvSpPr txBox="1"/>
          <p:nvPr/>
        </p:nvSpPr>
        <p:spPr>
          <a:xfrm>
            <a:off x="4888522" y="545122"/>
            <a:ext cx="3640016" cy="1815882"/>
          </a:xfrm>
          <a:prstGeom prst="rect">
            <a:avLst/>
          </a:prstGeom>
          <a:noFill/>
        </p:spPr>
        <p:txBody>
          <a:bodyPr wrap="square" rtlCol="0">
            <a:spAutoFit/>
          </a:bodyPr>
          <a:lstStyle/>
          <a:p>
            <a:r>
              <a:rPr lang="en-US" sz="2800" b="1" dirty="0">
                <a:solidFill>
                  <a:schemeClr val="bg1"/>
                </a:solidFill>
              </a:rPr>
              <a:t>First Step – creating a Calming Wall for the Church, featuring our trainees’ works</a:t>
            </a:r>
          </a:p>
        </p:txBody>
      </p:sp>
    </p:spTree>
    <p:extLst>
      <p:ext uri="{BB962C8B-B14F-4D97-AF65-F5344CB8AC3E}">
        <p14:creationId xmlns:p14="http://schemas.microsoft.com/office/powerpoint/2010/main" val="35763695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966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5380" r="23674"/>
          <a:stretch/>
        </p:blipFill>
        <p:spPr>
          <a:xfrm>
            <a:off x="6545943" y="0"/>
            <a:ext cx="5646057" cy="6858000"/>
          </a:xfrm>
          <a:prstGeom prst="rect">
            <a:avLst/>
          </a:prstGeom>
        </p:spPr>
      </p:pic>
      <p:sp>
        <p:nvSpPr>
          <p:cNvPr id="2" name="TextBox 1">
            <a:extLst>
              <a:ext uri="{FF2B5EF4-FFF2-40B4-BE49-F238E27FC236}">
                <a16:creationId xmlns:a16="http://schemas.microsoft.com/office/drawing/2014/main" id="{EE11C2D9-CC86-CC1F-E738-BDF846F39AB2}"/>
              </a:ext>
            </a:extLst>
          </p:cNvPr>
          <p:cNvSpPr txBox="1"/>
          <p:nvPr/>
        </p:nvSpPr>
        <p:spPr>
          <a:xfrm>
            <a:off x="1436914" y="612844"/>
            <a:ext cx="3516086" cy="5632311"/>
          </a:xfrm>
          <a:prstGeom prst="rect">
            <a:avLst/>
          </a:prstGeom>
          <a:noFill/>
        </p:spPr>
        <p:txBody>
          <a:bodyPr wrap="square" rtlCol="0">
            <a:spAutoFit/>
          </a:bodyPr>
          <a:lstStyle/>
          <a:p>
            <a:r>
              <a:rPr lang="en-US" sz="7200" b="1" dirty="0">
                <a:solidFill>
                  <a:schemeClr val="bg1"/>
                </a:solidFill>
              </a:rPr>
              <a:t>How We See All These Get Done???</a:t>
            </a:r>
          </a:p>
        </p:txBody>
      </p:sp>
    </p:spTree>
    <p:extLst>
      <p:ext uri="{BB962C8B-B14F-4D97-AF65-F5344CB8AC3E}">
        <p14:creationId xmlns:p14="http://schemas.microsoft.com/office/powerpoint/2010/main" val="2577001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6255657"/>
            <a:ext cx="12191999" cy="6023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247673" y="162115"/>
            <a:ext cx="5791927" cy="923330"/>
          </a:xfrm>
          <a:prstGeom prst="rect">
            <a:avLst/>
          </a:prstGeom>
        </p:spPr>
        <p:txBody>
          <a:bodyPr wrap="square">
            <a:spAutoFit/>
          </a:bodyPr>
          <a:lstStyle/>
          <a:p>
            <a:endParaRPr lang="en-US" dirty="0">
              <a:latin typeface="Georgia" panose="02040502050405020303" pitchFamily="18" charset="0"/>
            </a:endParaRPr>
          </a:p>
          <a:p>
            <a:endParaRPr lang="en-US" dirty="0">
              <a:latin typeface="Georgia" panose="02040502050405020303" pitchFamily="18" charset="0"/>
            </a:endParaRPr>
          </a:p>
          <a:p>
            <a:endParaRPr lang="en-US" dirty="0">
              <a:latin typeface="Georgia" panose="02040502050405020303" pitchFamily="18" charset="0"/>
            </a:endParaRPr>
          </a:p>
        </p:txBody>
      </p:sp>
      <p:sp>
        <p:nvSpPr>
          <p:cNvPr id="2" name="TextBox 1">
            <a:extLst>
              <a:ext uri="{FF2B5EF4-FFF2-40B4-BE49-F238E27FC236}">
                <a16:creationId xmlns:a16="http://schemas.microsoft.com/office/drawing/2014/main" id="{A67B9F34-19C4-D61A-0E9D-25AC9540C32B}"/>
              </a:ext>
            </a:extLst>
          </p:cNvPr>
          <p:cNvSpPr txBox="1"/>
          <p:nvPr/>
        </p:nvSpPr>
        <p:spPr>
          <a:xfrm>
            <a:off x="477672" y="415624"/>
            <a:ext cx="7968528" cy="523220"/>
          </a:xfrm>
          <a:prstGeom prst="rect">
            <a:avLst/>
          </a:prstGeom>
          <a:noFill/>
        </p:spPr>
        <p:txBody>
          <a:bodyPr wrap="none" rtlCol="0">
            <a:spAutoFit/>
          </a:bodyPr>
          <a:lstStyle/>
          <a:p>
            <a:r>
              <a:rPr lang="en-US" sz="2800" b="1" dirty="0"/>
              <a:t>We are lucky to have 3 artists and tech guru with us:</a:t>
            </a:r>
          </a:p>
        </p:txBody>
      </p:sp>
      <p:sp>
        <p:nvSpPr>
          <p:cNvPr id="3" name="TextBox 2">
            <a:extLst>
              <a:ext uri="{FF2B5EF4-FFF2-40B4-BE49-F238E27FC236}">
                <a16:creationId xmlns:a16="http://schemas.microsoft.com/office/drawing/2014/main" id="{2F7221E9-3D79-1431-937A-FFFA71E6812F}"/>
              </a:ext>
            </a:extLst>
          </p:cNvPr>
          <p:cNvSpPr txBox="1"/>
          <p:nvPr/>
        </p:nvSpPr>
        <p:spPr>
          <a:xfrm>
            <a:off x="477672" y="1177344"/>
            <a:ext cx="11561928" cy="5078313"/>
          </a:xfrm>
          <a:prstGeom prst="rect">
            <a:avLst/>
          </a:prstGeom>
          <a:noFill/>
        </p:spPr>
        <p:txBody>
          <a:bodyPr wrap="square" rtlCol="0">
            <a:spAutoFit/>
          </a:bodyPr>
          <a:lstStyle/>
          <a:p>
            <a:r>
              <a:rPr lang="en-US" b="1" dirty="0" err="1"/>
              <a:t>Suyao</a:t>
            </a:r>
            <a:r>
              <a:rPr lang="en-US" b="1" dirty="0"/>
              <a:t> Tian.   </a:t>
            </a:r>
            <a:r>
              <a:rPr lang="en-US" dirty="0"/>
              <a:t>She is the founder and owner of Viewpoint Gallery, an Executive Board member of Art Buddies, and a board member of the Northeast Minneapolis Arts Association (NEMAA). She earned her BA from the University of Central Arkansas and her MFA from the Minneapolis College of Art and Design.</a:t>
            </a:r>
          </a:p>
          <a:p>
            <a:endParaRPr lang="en-US" dirty="0"/>
          </a:p>
          <a:p>
            <a:r>
              <a:rPr lang="en-US" sz="1800" b="1" dirty="0">
                <a:solidFill>
                  <a:srgbClr val="1F1F1F"/>
                </a:solidFill>
                <a:effectLst/>
                <a:latin typeface="Roboto" panose="02000000000000000000" pitchFamily="2" charset="0"/>
                <a:ea typeface="MS Mincho" panose="02020609040205080304" pitchFamily="49" charset="-128"/>
                <a:cs typeface="Times New Roman" panose="02020603050405020304" pitchFamily="18" charset="0"/>
              </a:rPr>
              <a:t>Vivek Raman </a:t>
            </a:r>
            <a:r>
              <a:rPr lang="en-US" sz="1800" dirty="0">
                <a:solidFill>
                  <a:srgbClr val="1F1F1F"/>
                </a:solidFill>
                <a:effectLst/>
                <a:latin typeface="Roboto" panose="02000000000000000000" pitchFamily="2" charset="0"/>
                <a:ea typeface="MS Mincho" panose="02020609040205080304" pitchFamily="49" charset="-128"/>
                <a:cs typeface="Times New Roman" panose="02020603050405020304" pitchFamily="18" charset="0"/>
              </a:rPr>
              <a:t>contributes over eleven years of IT expertise in AR/VR development, 3D modeling, immersive technologies using Unity, drone programming, and generative AI tools including </a:t>
            </a:r>
            <a:r>
              <a:rPr lang="en-US" sz="1800" dirty="0" err="1">
                <a:solidFill>
                  <a:srgbClr val="1F1F1F"/>
                </a:solidFill>
                <a:effectLst/>
                <a:latin typeface="Roboto" panose="02000000000000000000" pitchFamily="2" charset="0"/>
                <a:ea typeface="MS Mincho" panose="02020609040205080304" pitchFamily="49" charset="-128"/>
                <a:cs typeface="Times New Roman" panose="02020603050405020304" pitchFamily="18" charset="0"/>
              </a:rPr>
              <a:t>OpenAI</a:t>
            </a:r>
            <a:r>
              <a:rPr lang="en-US" sz="1800" dirty="0">
                <a:solidFill>
                  <a:srgbClr val="1F1F1F"/>
                </a:solidFill>
                <a:effectLst/>
                <a:latin typeface="Roboto" panose="02000000000000000000" pitchFamily="2" charset="0"/>
                <a:ea typeface="MS Mincho" panose="02020609040205080304" pitchFamily="49" charset="-128"/>
                <a:cs typeface="Times New Roman" panose="02020603050405020304" pitchFamily="18" charset="0"/>
              </a:rPr>
              <a:t>, Claude, and </a:t>
            </a:r>
            <a:r>
              <a:rPr lang="en-US" sz="1800" dirty="0" err="1">
                <a:solidFill>
                  <a:srgbClr val="1F1F1F"/>
                </a:solidFill>
                <a:effectLst/>
                <a:latin typeface="Roboto" panose="02000000000000000000" pitchFamily="2" charset="0"/>
                <a:ea typeface="MS Mincho" panose="02020609040205080304" pitchFamily="49" charset="-128"/>
                <a:cs typeface="Times New Roman" panose="02020603050405020304" pitchFamily="18" charset="0"/>
              </a:rPr>
              <a:t>LangChain</a:t>
            </a:r>
            <a:r>
              <a:rPr lang="en-US" sz="1800" dirty="0">
                <a:solidFill>
                  <a:srgbClr val="1F1F1F"/>
                </a:solidFill>
                <a:effectLst/>
                <a:latin typeface="Roboto" panose="02000000000000000000" pitchFamily="2" charset="0"/>
                <a:ea typeface="MS Mincho" panose="02020609040205080304" pitchFamily="49" charset="-128"/>
                <a:cs typeface="Times New Roman" panose="02020603050405020304" pitchFamily="18" charset="0"/>
              </a:rPr>
              <a:t>, currently serving as Senior Gen AI Engineer at Minneapolis/St. Paul International Airport. His expertise bridges creative digital arts and technical programming, providing BIPOC youth with essential skills in game design, virtual reality, and emerging technologies that combine artistic vision with technical innovation for career pathways in Minnesota's growing tech sector.</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a:p>
            <a:r>
              <a:rPr lang="en-US" sz="1800" b="1" dirty="0">
                <a:solidFill>
                  <a:srgbClr val="1F1F1F"/>
                </a:solidFill>
                <a:effectLst/>
                <a:latin typeface="Roboto" panose="02000000000000000000" pitchFamily="2" charset="0"/>
                <a:ea typeface="MS Mincho" panose="02020609040205080304" pitchFamily="49" charset="-128"/>
                <a:cs typeface="Times New Roman" panose="02020603050405020304" pitchFamily="18" charset="0"/>
              </a:rPr>
              <a:t>Dr. Cong Liu </a:t>
            </a:r>
            <a:r>
              <a:rPr lang="en-US" sz="1800" dirty="0">
                <a:solidFill>
                  <a:srgbClr val="1F1F1F"/>
                </a:solidFill>
                <a:effectLst/>
                <a:latin typeface="Roboto" panose="02000000000000000000" pitchFamily="2" charset="0"/>
                <a:ea typeface="MS Mincho" panose="02020609040205080304" pitchFamily="49" charset="-128"/>
                <a:cs typeface="Times New Roman" panose="02020603050405020304" pitchFamily="18" charset="0"/>
              </a:rPr>
              <a:t>brings a unique blend of traditional musical artistry and cutting-edge AI technology, holding a Ph.D. in Music Composition from the University of Minnesota with over a decade of experience in classical composition, electronic music production, multimedia scoring, and advanced music software development. Through his diverse portfolio spanning symphonic works, film scoring, and cross-cultural musical traditions, Dr. Liu teaches youth how AI and technology intersect with the arts to create new possibilities in music production, digital arts, and AI-assisted creative fields.</a:t>
            </a:r>
            <a:endParaRPr lang="en-US" sz="18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dirty="0"/>
          </a:p>
        </p:txBody>
      </p:sp>
    </p:spTree>
    <p:extLst>
      <p:ext uri="{BB962C8B-B14F-4D97-AF65-F5344CB8AC3E}">
        <p14:creationId xmlns:p14="http://schemas.microsoft.com/office/powerpoint/2010/main" val="2470411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32668" t="212" r="34475" b="-212"/>
          <a:stretch/>
        </p:blipFill>
        <p:spPr>
          <a:xfrm>
            <a:off x="8186056" y="-1"/>
            <a:ext cx="4005944" cy="6858000"/>
          </a:xfrm>
          <a:prstGeom prst="rect">
            <a:avLst/>
          </a:prstGeom>
        </p:spPr>
      </p:pic>
      <p:sp>
        <p:nvSpPr>
          <p:cNvPr id="5" name="TextBox 4">
            <a:extLst>
              <a:ext uri="{FF2B5EF4-FFF2-40B4-BE49-F238E27FC236}">
                <a16:creationId xmlns:a16="http://schemas.microsoft.com/office/drawing/2014/main" id="{88320828-A31C-6145-9B61-4954BDA94378}"/>
              </a:ext>
            </a:extLst>
          </p:cNvPr>
          <p:cNvSpPr txBox="1"/>
          <p:nvPr/>
        </p:nvSpPr>
        <p:spPr>
          <a:xfrm>
            <a:off x="653144" y="435429"/>
            <a:ext cx="5704114" cy="2123658"/>
          </a:xfrm>
          <a:prstGeom prst="rect">
            <a:avLst/>
          </a:prstGeom>
          <a:noFill/>
        </p:spPr>
        <p:txBody>
          <a:bodyPr wrap="square" rtlCol="0">
            <a:spAutoFit/>
          </a:bodyPr>
          <a:lstStyle/>
          <a:p>
            <a:r>
              <a:rPr lang="en-US" sz="4400" b="1" dirty="0"/>
              <a:t>Asian Media Access’ Arts Integration Experience</a:t>
            </a:r>
          </a:p>
        </p:txBody>
      </p:sp>
      <p:pic>
        <p:nvPicPr>
          <p:cNvPr id="7" name="Picture 6">
            <a:extLst>
              <a:ext uri="{FF2B5EF4-FFF2-40B4-BE49-F238E27FC236}">
                <a16:creationId xmlns:a16="http://schemas.microsoft.com/office/drawing/2014/main" id="{1F015496-FE81-7E95-5EBE-43DFE36B2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319" y="3995057"/>
            <a:ext cx="4792133" cy="2695575"/>
          </a:xfrm>
          <a:prstGeom prst="rect">
            <a:avLst/>
          </a:prstGeom>
        </p:spPr>
      </p:pic>
      <p:pic>
        <p:nvPicPr>
          <p:cNvPr id="10" name="Picture 9">
            <a:extLst>
              <a:ext uri="{FF2B5EF4-FFF2-40B4-BE49-F238E27FC236}">
                <a16:creationId xmlns:a16="http://schemas.microsoft.com/office/drawing/2014/main" id="{34E999A4-17F7-4E88-7B0E-6A61876F3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458" y="2801710"/>
            <a:ext cx="4517571" cy="2541134"/>
          </a:xfrm>
          <a:prstGeom prst="rect">
            <a:avLst/>
          </a:prstGeom>
        </p:spPr>
      </p:pic>
      <p:pic>
        <p:nvPicPr>
          <p:cNvPr id="12" name="Picture 11">
            <a:extLst>
              <a:ext uri="{FF2B5EF4-FFF2-40B4-BE49-F238E27FC236}">
                <a16:creationId xmlns:a16="http://schemas.microsoft.com/office/drawing/2014/main" id="{6B7F808D-30F4-C496-C318-4CDEFB930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1270" y="1614372"/>
            <a:ext cx="4445017" cy="2541134"/>
          </a:xfrm>
          <a:prstGeom prst="rect">
            <a:avLst/>
          </a:prstGeom>
        </p:spPr>
      </p:pic>
      <p:pic>
        <p:nvPicPr>
          <p:cNvPr id="14" name="Picture 13">
            <a:extLst>
              <a:ext uri="{FF2B5EF4-FFF2-40B4-BE49-F238E27FC236}">
                <a16:creationId xmlns:a16="http://schemas.microsoft.com/office/drawing/2014/main" id="{38630655-BCFC-05C7-D295-5DF45A1BA8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886" y="4580760"/>
            <a:ext cx="3263900" cy="1798475"/>
          </a:xfrm>
          <a:prstGeom prst="rect">
            <a:avLst/>
          </a:prstGeom>
        </p:spPr>
      </p:pic>
    </p:spTree>
    <p:extLst>
      <p:ext uri="{BB962C8B-B14F-4D97-AF65-F5344CB8AC3E}">
        <p14:creationId xmlns:p14="http://schemas.microsoft.com/office/powerpoint/2010/main" val="604552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6255657"/>
            <a:ext cx="12191999" cy="602343"/>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DB686CE-4B4E-775A-471B-F2AB51A32F87}"/>
              </a:ext>
            </a:extLst>
          </p:cNvPr>
          <p:cNvSpPr txBox="1"/>
          <p:nvPr/>
        </p:nvSpPr>
        <p:spPr>
          <a:xfrm>
            <a:off x="653143" y="587828"/>
            <a:ext cx="10493828" cy="369332"/>
          </a:xfrm>
          <a:prstGeom prst="rect">
            <a:avLst/>
          </a:prstGeom>
          <a:noFill/>
        </p:spPr>
        <p:txBody>
          <a:bodyPr wrap="square" rtlCol="0">
            <a:spAutoFit/>
          </a:bodyPr>
          <a:lstStyle/>
          <a:p>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2"/>
              </a:rPr>
              <a:t>https://vimeo.com/143307366</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r>
            <a:endParaRPr lang="en-US" dirty="0"/>
          </a:p>
        </p:txBody>
      </p:sp>
      <p:pic>
        <p:nvPicPr>
          <p:cNvPr id="4" name="Picture 3">
            <a:extLst>
              <a:ext uri="{FF2B5EF4-FFF2-40B4-BE49-F238E27FC236}">
                <a16:creationId xmlns:a16="http://schemas.microsoft.com/office/drawing/2014/main" id="{22A98709-42B0-123C-CE64-C9FFEA64D4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42" y="957160"/>
            <a:ext cx="7772400" cy="3540346"/>
          </a:xfrm>
          <a:prstGeom prst="rect">
            <a:avLst/>
          </a:prstGeom>
        </p:spPr>
      </p:pic>
      <p:sp>
        <p:nvSpPr>
          <p:cNvPr id="5" name="TextBox 4">
            <a:extLst>
              <a:ext uri="{FF2B5EF4-FFF2-40B4-BE49-F238E27FC236}">
                <a16:creationId xmlns:a16="http://schemas.microsoft.com/office/drawing/2014/main" id="{0065805C-2ABD-75D0-8354-2C49531087D5}"/>
              </a:ext>
            </a:extLst>
          </p:cNvPr>
          <p:cNvSpPr txBox="1"/>
          <p:nvPr/>
        </p:nvSpPr>
        <p:spPr>
          <a:xfrm>
            <a:off x="653143" y="4914916"/>
            <a:ext cx="8881149" cy="923330"/>
          </a:xfrm>
          <a:prstGeom prst="rect">
            <a:avLst/>
          </a:prstGeom>
          <a:noFill/>
        </p:spPr>
        <p:txBody>
          <a:bodyPr wrap="none" rtlCol="0">
            <a:spAutoFit/>
          </a:bodyPr>
          <a:lstStyle/>
          <a:p>
            <a:pPr marL="0" marR="0">
              <a:spcBef>
                <a:spcPts val="0"/>
              </a:spcBef>
              <a:spcAft>
                <a:spcPts val="0"/>
              </a:spcAft>
            </a:pPr>
            <a:r>
              <a:rPr lang="en-US" sz="1800"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Hmong Refugee Story</a:t>
            </a:r>
            <a:endParaRPr lang="en-US" sz="1800" dirty="0">
              <a:effectLst/>
              <a:latin typeface="Cambria" panose="02040503050406030204" pitchFamily="18" charset="0"/>
              <a:ea typeface="PMingLiU" panose="02020500000000000000" pitchFamily="18" charset="-120"/>
              <a:cs typeface="Times New Roman" panose="02020603050405020304" pitchFamily="18" charset="0"/>
            </a:endParaRPr>
          </a:p>
          <a:p>
            <a:pPr marL="0" marR="0">
              <a:spcBef>
                <a:spcPts val="0"/>
              </a:spcBef>
              <a:spcAft>
                <a:spcPts val="0"/>
              </a:spcAft>
            </a:pPr>
            <a:r>
              <a:rPr lang="en-US" sz="1800" u="sng" dirty="0">
                <a:solidFill>
                  <a:srgbClr val="1155CC"/>
                </a:solidFill>
                <a:effectLst/>
                <a:latin typeface="Calibri" panose="020F0502020204030204" pitchFamily="34" charset="0"/>
                <a:ea typeface="PMingLiU" panose="02020500000000000000" pitchFamily="18" charset="-120"/>
                <a:cs typeface="Times New Roman" panose="02020603050405020304" pitchFamily="18" charset="0"/>
                <a:hlinkClick r:id="rId4"/>
              </a:rPr>
              <a:t>https://drive.google.com/drive/folders/1C-v2idoVbLyJu-wlfUnqoDCW3VFrnFvU?usp=sharing</a:t>
            </a:r>
            <a:endParaRPr lang="en-US" sz="1800" dirty="0">
              <a:effectLst/>
              <a:latin typeface="Cambria" panose="02040503050406030204" pitchFamily="18" charset="0"/>
              <a:ea typeface="PMingLiU" panose="02020500000000000000" pitchFamily="18" charset="-12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2D76AFCB-F14E-CDD1-F0A4-F5B3BC2FB30B}"/>
              </a:ext>
            </a:extLst>
          </p:cNvPr>
          <p:cNvSpPr txBox="1"/>
          <p:nvPr/>
        </p:nvSpPr>
        <p:spPr>
          <a:xfrm>
            <a:off x="653143" y="5838246"/>
            <a:ext cx="11503277" cy="369332"/>
          </a:xfrm>
          <a:prstGeom prst="rect">
            <a:avLst/>
          </a:prstGeom>
          <a:noFill/>
        </p:spPr>
        <p:txBody>
          <a:bodyPr wrap="none" rtlCol="0">
            <a:spAutoFit/>
          </a:bodyPr>
          <a:lstStyle/>
          <a:p>
            <a:r>
              <a:rPr lang="en-US" dirty="0"/>
              <a:t>https://</a:t>
            </a:r>
            <a:r>
              <a:rPr lang="en-US" dirty="0" err="1"/>
              <a:t>vimeo.com</a:t>
            </a:r>
            <a:r>
              <a:rPr lang="en-US" dirty="0"/>
              <a:t>/142769553?autoplay=1&amp;muted=1&amp;stream_id=Y2xpcHN8NDQ5NjQ4Mjl8aWQ6ZGVzY3xbXQ%3D%3D</a:t>
            </a:r>
          </a:p>
        </p:txBody>
      </p:sp>
    </p:spTree>
    <p:extLst>
      <p:ext uri="{BB962C8B-B14F-4D97-AF65-F5344CB8AC3E}">
        <p14:creationId xmlns:p14="http://schemas.microsoft.com/office/powerpoint/2010/main" val="3568514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99C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712" r="42234"/>
          <a:stretch/>
        </p:blipFill>
        <p:spPr>
          <a:xfrm>
            <a:off x="0" y="0"/>
            <a:ext cx="4933950" cy="6858000"/>
          </a:xfrm>
          <a:prstGeom prst="rect">
            <a:avLst/>
          </a:prstGeom>
        </p:spPr>
      </p:pic>
      <p:sp>
        <p:nvSpPr>
          <p:cNvPr id="3" name="TextBox 2">
            <a:extLst>
              <a:ext uri="{FF2B5EF4-FFF2-40B4-BE49-F238E27FC236}">
                <a16:creationId xmlns:a16="http://schemas.microsoft.com/office/drawing/2014/main" id="{053F8E84-8317-9830-B568-3683A348D1A0}"/>
              </a:ext>
            </a:extLst>
          </p:cNvPr>
          <p:cNvSpPr txBox="1"/>
          <p:nvPr/>
        </p:nvSpPr>
        <p:spPr>
          <a:xfrm>
            <a:off x="8182115" y="3070747"/>
            <a:ext cx="4009885" cy="3416320"/>
          </a:xfrm>
          <a:prstGeom prst="rect">
            <a:avLst/>
          </a:prstGeom>
          <a:noFill/>
        </p:spPr>
        <p:txBody>
          <a:bodyPr wrap="square" rtlCol="0">
            <a:spAutoFit/>
          </a:bodyPr>
          <a:lstStyle/>
          <a:p>
            <a:r>
              <a:rPr lang="en-US" sz="7200" b="1" dirty="0">
                <a:solidFill>
                  <a:schemeClr val="bg1"/>
                </a:solidFill>
              </a:rPr>
              <a:t>We can do this!!!!!!</a:t>
            </a:r>
          </a:p>
        </p:txBody>
      </p:sp>
    </p:spTree>
    <p:extLst>
      <p:ext uri="{BB962C8B-B14F-4D97-AF65-F5344CB8AC3E}">
        <p14:creationId xmlns:p14="http://schemas.microsoft.com/office/powerpoint/2010/main" val="2143048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20"/>
          <p:cNvPicPr preferRelativeResize="0"/>
          <p:nvPr/>
        </p:nvPicPr>
        <p:blipFill rotWithShape="1">
          <a:blip r:embed="rId3">
            <a:alphaModFix/>
          </a:blip>
          <a:srcRect t="3693" b="13595"/>
          <a:stretch/>
        </p:blipFill>
        <p:spPr>
          <a:xfrm rot="5400000">
            <a:off x="6760029" y="1426028"/>
            <a:ext cx="6858000" cy="4005945"/>
          </a:xfrm>
          <a:prstGeom prst="rect">
            <a:avLst/>
          </a:prstGeom>
          <a:noFill/>
          <a:ln>
            <a:noFill/>
          </a:ln>
        </p:spPr>
      </p:pic>
      <p:sp>
        <p:nvSpPr>
          <p:cNvPr id="239" name="Google Shape;239;p20"/>
          <p:cNvSpPr txBox="1"/>
          <p:nvPr/>
        </p:nvSpPr>
        <p:spPr>
          <a:xfrm>
            <a:off x="892629" y="511628"/>
            <a:ext cx="5706954" cy="45858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casemanager@amamedia.org</a:t>
            </a:r>
            <a:endParaRPr sz="6600">
              <a:solidFill>
                <a:schemeClr val="dk1"/>
              </a:solidFill>
              <a:latin typeface="Calibri"/>
              <a:ea typeface="Calibri"/>
              <a:cs typeface="Calibri"/>
              <a:sym typeface="Calibri"/>
            </a:endParaRPr>
          </a:p>
          <a:p>
            <a:pPr marL="0" marR="0" lvl="0" indent="0" algn="l" rtl="0">
              <a:spcBef>
                <a:spcPts val="0"/>
              </a:spcBef>
              <a:spcAft>
                <a:spcPts val="0"/>
              </a:spcAft>
              <a:buNone/>
            </a:pPr>
            <a:endParaRPr sz="6600">
              <a:solidFill>
                <a:schemeClr val="dk1"/>
              </a:solidFill>
              <a:latin typeface="Calibri"/>
              <a:ea typeface="Calibri"/>
              <a:cs typeface="Calibri"/>
              <a:sym typeface="Calibri"/>
            </a:endParaRPr>
          </a:p>
          <a:p>
            <a:pPr marL="0" marR="0" lvl="0" indent="0" algn="l" rtl="0">
              <a:spcBef>
                <a:spcPts val="0"/>
              </a:spcBef>
              <a:spcAft>
                <a:spcPts val="0"/>
              </a:spcAft>
              <a:buNone/>
            </a:pPr>
            <a:r>
              <a:rPr lang="en-US" sz="6600">
                <a:solidFill>
                  <a:schemeClr val="dk1"/>
                </a:solidFill>
                <a:latin typeface="Calibri"/>
                <a:ea typeface="Calibri"/>
                <a:cs typeface="Calibri"/>
                <a:sym typeface="Calibri"/>
              </a:rPr>
              <a:t>612-477-4682</a:t>
            </a:r>
            <a:endParaRPr/>
          </a:p>
          <a:p>
            <a:pPr marL="0" marR="0" lvl="0" indent="0" algn="l" rtl="0">
              <a:spcBef>
                <a:spcPts val="0"/>
              </a:spcBef>
              <a:spcAft>
                <a:spcPts val="0"/>
              </a:spcAft>
              <a:buNone/>
            </a:pPr>
            <a:endParaRPr sz="2800">
              <a:solidFill>
                <a:schemeClr val="dk1"/>
              </a:solidFill>
              <a:latin typeface="Jim Nightshade"/>
              <a:ea typeface="Jim Nightshade"/>
              <a:cs typeface="Jim Nightshade"/>
              <a:sym typeface="Jim Nightshade"/>
            </a:endParaRPr>
          </a:p>
        </p:txBody>
      </p:sp>
      <p:pic>
        <p:nvPicPr>
          <p:cNvPr id="240" name="Google Shape;240;p20"/>
          <p:cNvPicPr preferRelativeResize="0"/>
          <p:nvPr/>
        </p:nvPicPr>
        <p:blipFill rotWithShape="1">
          <a:blip r:embed="rId5">
            <a:alphaModFix/>
          </a:blip>
          <a:srcRect/>
          <a:stretch/>
        </p:blipFill>
        <p:spPr>
          <a:xfrm>
            <a:off x="5464629" y="4303263"/>
            <a:ext cx="1906813" cy="20809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4"/>
          <p:cNvSpPr/>
          <p:nvPr/>
        </p:nvSpPr>
        <p:spPr>
          <a:xfrm>
            <a:off x="-2855" y="-26499"/>
            <a:ext cx="3646714" cy="6858000"/>
          </a:xfrm>
          <a:prstGeom prst="rect">
            <a:avLst/>
          </a:prstGeom>
          <a:solidFill>
            <a:srgbClr val="9966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3" name="Google Shape;173;p4"/>
          <p:cNvSpPr txBox="1"/>
          <p:nvPr/>
        </p:nvSpPr>
        <p:spPr>
          <a:xfrm>
            <a:off x="141799" y="1186550"/>
            <a:ext cx="3178343" cy="22159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lt1"/>
                </a:solidFill>
                <a:latin typeface="Jim Nightshade"/>
                <a:ea typeface="Jim Nightshade"/>
                <a:cs typeface="Jim Nightshade"/>
                <a:sym typeface="Jim Nightshade"/>
              </a:rPr>
              <a:t>e-</a:t>
            </a:r>
            <a:r>
              <a:rPr lang="en-US" sz="4000" b="1" dirty="0" err="1">
                <a:solidFill>
                  <a:schemeClr val="lt1"/>
                </a:solidFill>
                <a:latin typeface="Jim Nightshade"/>
                <a:ea typeface="Jim Nightshade"/>
                <a:cs typeface="Jim Nightshade"/>
                <a:sym typeface="Jim Nightshade"/>
              </a:rPr>
              <a:t>Magine</a:t>
            </a:r>
            <a:endParaRPr sz="4000" b="1" dirty="0">
              <a:solidFill>
                <a:schemeClr val="lt1"/>
              </a:solidFill>
              <a:latin typeface="Jim Nightshade"/>
              <a:ea typeface="Jim Nightshade"/>
              <a:cs typeface="Jim Nightshade"/>
              <a:sym typeface="Jim Nightshade"/>
            </a:endParaRPr>
          </a:p>
          <a:p>
            <a:pPr marL="0" marR="0" lvl="0" indent="0" algn="l" rtl="0">
              <a:spcBef>
                <a:spcPts val="0"/>
              </a:spcBef>
              <a:spcAft>
                <a:spcPts val="0"/>
              </a:spcAft>
              <a:buNone/>
            </a:pPr>
            <a:r>
              <a:rPr lang="en-US" sz="4000" b="1" dirty="0">
                <a:solidFill>
                  <a:schemeClr val="lt1"/>
                </a:solidFill>
                <a:latin typeface="Jim Nightshade"/>
                <a:ea typeface="Jim Nightshade"/>
                <a:cs typeface="Jim Nightshade"/>
                <a:sym typeface="Jim Nightshade"/>
              </a:rPr>
              <a:t>Eligibility requirements</a:t>
            </a:r>
            <a:endParaRPr dirty="0"/>
          </a:p>
          <a:p>
            <a:pPr marL="0" marR="0" lvl="0" indent="0" algn="l" rtl="0">
              <a:spcBef>
                <a:spcPts val="0"/>
              </a:spcBef>
              <a:spcAft>
                <a:spcPts val="0"/>
              </a:spcAft>
              <a:buNone/>
            </a:pPr>
            <a:endParaRPr dirty="0"/>
          </a:p>
        </p:txBody>
      </p:sp>
      <p:pic>
        <p:nvPicPr>
          <p:cNvPr id="174" name="Google Shape;174;p4"/>
          <p:cNvPicPr preferRelativeResize="0"/>
          <p:nvPr/>
        </p:nvPicPr>
        <p:blipFill rotWithShape="1">
          <a:blip r:embed="rId3">
            <a:alphaModFix/>
          </a:blip>
          <a:srcRect l="980" t="26637" r="-980"/>
          <a:stretch/>
        </p:blipFill>
        <p:spPr>
          <a:xfrm>
            <a:off x="3967576" y="827314"/>
            <a:ext cx="7669254" cy="556761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3145971" cy="6858000"/>
          </a:xfrm>
          <a:prstGeom prst="rect">
            <a:avLst/>
          </a:prstGeom>
          <a:solidFill>
            <a:srgbClr val="99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1B24EC0-E9DB-E79C-C176-1FFA2ADFD8C4}"/>
              </a:ext>
            </a:extLst>
          </p:cNvPr>
          <p:cNvSpPr txBox="1"/>
          <p:nvPr/>
        </p:nvSpPr>
        <p:spPr>
          <a:xfrm>
            <a:off x="5018986" y="280511"/>
            <a:ext cx="4157870" cy="769441"/>
          </a:xfrm>
          <a:prstGeom prst="rect">
            <a:avLst/>
          </a:prstGeom>
          <a:noFill/>
        </p:spPr>
        <p:txBody>
          <a:bodyPr wrap="none" rtlCol="0">
            <a:spAutoFit/>
          </a:bodyPr>
          <a:lstStyle/>
          <a:p>
            <a:r>
              <a:rPr lang="en-US" sz="4400" b="1" dirty="0"/>
              <a:t>Today’s Schedule</a:t>
            </a:r>
          </a:p>
        </p:txBody>
      </p:sp>
      <p:sp>
        <p:nvSpPr>
          <p:cNvPr id="3" name="TextBox 2">
            <a:extLst>
              <a:ext uri="{FF2B5EF4-FFF2-40B4-BE49-F238E27FC236}">
                <a16:creationId xmlns:a16="http://schemas.microsoft.com/office/drawing/2014/main" id="{6040EA7D-5686-5D03-F994-44509B472C71}"/>
              </a:ext>
            </a:extLst>
          </p:cNvPr>
          <p:cNvSpPr txBox="1"/>
          <p:nvPr/>
        </p:nvSpPr>
        <p:spPr>
          <a:xfrm>
            <a:off x="413656" y="1283732"/>
            <a:ext cx="11560629" cy="5293757"/>
          </a:xfrm>
          <a:prstGeom prst="rect">
            <a:avLst/>
          </a:prstGeom>
          <a:noFill/>
        </p:spPr>
        <p:txBody>
          <a:bodyPr wrap="square" rtlCol="0">
            <a:spAutoFit/>
          </a:bodyPr>
          <a:lstStyle/>
          <a:p>
            <a:pPr marL="0" lvl="0" indent="0" algn="l" rtl="0">
              <a:spcBef>
                <a:spcPts val="1000"/>
              </a:spcBef>
              <a:spcAft>
                <a:spcPts val="0"/>
              </a:spcAft>
              <a:buNone/>
            </a:pPr>
            <a:r>
              <a:rPr lang="en-US" sz="2400" dirty="0">
                <a:solidFill>
                  <a:schemeClr val="bg1"/>
                </a:solidFill>
              </a:rPr>
              <a:t>9:00am – 10:00am      </a:t>
            </a:r>
            <a:r>
              <a:rPr lang="en-US" sz="2400" dirty="0"/>
              <a:t>*     Introductions and Paper Works</a:t>
            </a:r>
            <a:br>
              <a:rPr lang="en-US" sz="2400" dirty="0"/>
            </a:br>
            <a:endParaRPr lang="en-US" sz="2400" dirty="0"/>
          </a:p>
          <a:p>
            <a:pPr marL="0" lvl="0" indent="0" algn="l" rtl="0">
              <a:spcBef>
                <a:spcPts val="1000"/>
              </a:spcBef>
              <a:spcAft>
                <a:spcPts val="0"/>
              </a:spcAft>
              <a:buNone/>
            </a:pPr>
            <a:r>
              <a:rPr lang="en-US" sz="2400" dirty="0">
                <a:solidFill>
                  <a:schemeClr val="bg1"/>
                </a:solidFill>
              </a:rPr>
              <a:t>10:00am – 11:15am    </a:t>
            </a:r>
            <a:r>
              <a:rPr lang="en-US" sz="2400" dirty="0"/>
              <a:t>*     AMA Projects and  Immersive Exhibition Project</a:t>
            </a:r>
            <a:br>
              <a:rPr lang="en-US" sz="2400" dirty="0"/>
            </a:br>
            <a:endParaRPr lang="en-US" sz="2400" dirty="0"/>
          </a:p>
          <a:p>
            <a:pPr marL="0" lvl="0" indent="0" algn="l" rtl="0">
              <a:spcBef>
                <a:spcPts val="1000"/>
              </a:spcBef>
              <a:spcAft>
                <a:spcPts val="0"/>
              </a:spcAft>
              <a:buNone/>
            </a:pPr>
            <a:r>
              <a:rPr lang="en-US" sz="2400" dirty="0">
                <a:solidFill>
                  <a:schemeClr val="bg1"/>
                </a:solidFill>
              </a:rPr>
              <a:t>11:15am – Noon          </a:t>
            </a:r>
            <a:r>
              <a:rPr lang="en-US" sz="2400" dirty="0"/>
              <a:t>*     Instructors’ Presentation   </a:t>
            </a:r>
            <a:br>
              <a:rPr lang="en-US" sz="2400" dirty="0"/>
            </a:br>
            <a:endParaRPr lang="en-US" sz="2400" dirty="0"/>
          </a:p>
          <a:p>
            <a:pPr marL="0" lvl="0" indent="0" algn="l" rtl="0">
              <a:spcBef>
                <a:spcPts val="1000"/>
              </a:spcBef>
              <a:spcAft>
                <a:spcPts val="0"/>
              </a:spcAft>
              <a:buNone/>
            </a:pPr>
            <a:r>
              <a:rPr lang="en-US" sz="2400" dirty="0">
                <a:solidFill>
                  <a:schemeClr val="bg1"/>
                </a:solidFill>
              </a:rPr>
              <a:t>Noon – 12:30pm          </a:t>
            </a:r>
            <a:r>
              <a:rPr lang="en-US" sz="2400" dirty="0"/>
              <a:t>*     Lunch (provided by the Frogtown/Rondo Black Church Alliance)</a:t>
            </a:r>
            <a:br>
              <a:rPr lang="en-US" sz="2400" dirty="0"/>
            </a:br>
            <a:endParaRPr lang="en-US" sz="2400" dirty="0"/>
          </a:p>
          <a:p>
            <a:pPr marL="0" lvl="0" indent="0" algn="l" rtl="0">
              <a:spcBef>
                <a:spcPts val="1000"/>
              </a:spcBef>
              <a:spcAft>
                <a:spcPts val="0"/>
              </a:spcAft>
              <a:buNone/>
            </a:pPr>
            <a:r>
              <a:rPr lang="en-US" sz="2400" dirty="0">
                <a:solidFill>
                  <a:schemeClr val="bg1"/>
                </a:solidFill>
              </a:rPr>
              <a:t>12:30pm - 2:00pm       </a:t>
            </a:r>
            <a:r>
              <a:rPr lang="en-US" sz="2400" dirty="0"/>
              <a:t>*     AI Video Testing and Trainees’ Showcase</a:t>
            </a:r>
          </a:p>
          <a:p>
            <a:pPr marL="0" lvl="0" indent="0" algn="l" rtl="0">
              <a:spcBef>
                <a:spcPts val="1000"/>
              </a:spcBef>
              <a:spcAft>
                <a:spcPts val="0"/>
              </a:spcAft>
              <a:buNone/>
            </a:pPr>
            <a:endParaRPr lang="en-US" sz="2400" dirty="0"/>
          </a:p>
          <a:p>
            <a:pPr marL="0" lvl="0" indent="0" algn="l" rtl="0">
              <a:spcBef>
                <a:spcPts val="1000"/>
              </a:spcBef>
              <a:spcAft>
                <a:spcPts val="0"/>
              </a:spcAft>
              <a:buNone/>
            </a:pPr>
            <a:r>
              <a:rPr lang="en-US" sz="2400" dirty="0">
                <a:solidFill>
                  <a:schemeClr val="bg1"/>
                </a:solidFill>
              </a:rPr>
              <a:t>2:00pm – 5:00pm       </a:t>
            </a:r>
            <a:r>
              <a:rPr lang="en-US" sz="2400" dirty="0"/>
              <a:t>	*    Immersive Exhibition at </a:t>
            </a:r>
            <a:r>
              <a:rPr lang="en-US" sz="2400" dirty="0">
                <a:effectLst/>
                <a:hlinkClick r:id="rId2"/>
              </a:rPr>
              <a:t>Royalston Square</a:t>
            </a:r>
            <a:r>
              <a:rPr lang="en-US" sz="2400" dirty="0"/>
              <a:t>, </a:t>
            </a:r>
            <a:r>
              <a:rPr lang="en-US" sz="2400" i="0" dirty="0">
                <a:effectLst/>
              </a:rPr>
              <a:t>501 </a:t>
            </a:r>
            <a:r>
              <a:rPr lang="en-US" sz="2400" i="0" dirty="0" err="1">
                <a:effectLst/>
              </a:rPr>
              <a:t>Royalston</a:t>
            </a:r>
            <a:r>
              <a:rPr lang="en-US" sz="2400" i="0" dirty="0">
                <a:effectLst/>
              </a:rPr>
              <a:t> Ave., </a:t>
            </a:r>
            <a:br>
              <a:rPr lang="en-US" sz="2400" i="0" dirty="0">
                <a:effectLst/>
              </a:rPr>
            </a:br>
            <a:r>
              <a:rPr lang="en-US" sz="2400" i="0" dirty="0">
                <a:effectLst/>
              </a:rPr>
              <a:t> 		                    Minneapolis, 55405 </a:t>
            </a:r>
            <a:endParaRPr lang="en-US" sz="2400" dirty="0"/>
          </a:p>
        </p:txBody>
      </p:sp>
    </p:spTree>
    <p:extLst>
      <p:ext uri="{BB962C8B-B14F-4D97-AF65-F5344CB8AC3E}">
        <p14:creationId xmlns:p14="http://schemas.microsoft.com/office/powerpoint/2010/main" val="2442594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37fee00365c_0_87"/>
          <p:cNvSpPr txBox="1">
            <a:spLocks noGrp="1"/>
          </p:cNvSpPr>
          <p:nvPr>
            <p:ph type="title"/>
          </p:nvPr>
        </p:nvSpPr>
        <p:spPr>
          <a:xfrm>
            <a:off x="609600" y="286850"/>
            <a:ext cx="5029200" cy="1143300"/>
          </a:xfrm>
          <a:prstGeom prst="rect">
            <a:avLst/>
          </a:prstGeom>
        </p:spPr>
        <p:txBody>
          <a:bodyPr spcFirstLastPara="1" wrap="square" lIns="121875" tIns="121875" rIns="121875" bIns="121875" anchor="b" anchorCtr="0">
            <a:normAutofit/>
          </a:bodyPr>
          <a:lstStyle/>
          <a:p>
            <a:pPr marL="0" lvl="0" indent="0" algn="l" rtl="0">
              <a:spcBef>
                <a:spcPts val="0"/>
              </a:spcBef>
              <a:spcAft>
                <a:spcPts val="0"/>
              </a:spcAft>
              <a:buNone/>
            </a:pPr>
            <a:r>
              <a:rPr lang="en-US" b="1" dirty="0">
                <a:latin typeface="+mn-lt"/>
              </a:rPr>
              <a:t>Training Details</a:t>
            </a:r>
            <a:endParaRPr b="1" dirty="0">
              <a:latin typeface="+mn-lt"/>
            </a:endParaRPr>
          </a:p>
        </p:txBody>
      </p:sp>
      <p:sp>
        <p:nvSpPr>
          <p:cNvPr id="9" name="Title 8">
            <a:extLst>
              <a:ext uri="{FF2B5EF4-FFF2-40B4-BE49-F238E27FC236}">
                <a16:creationId xmlns:a16="http://schemas.microsoft.com/office/drawing/2014/main" id="{032F7CCF-3F09-F3E0-CB1D-321D30906D56}"/>
              </a:ext>
            </a:extLst>
          </p:cNvPr>
          <p:cNvSpPr>
            <a:spLocks noGrp="1"/>
          </p:cNvSpPr>
          <p:nvPr>
            <p:ph type="title"/>
          </p:nvPr>
        </p:nvSpPr>
        <p:spPr>
          <a:xfrm>
            <a:off x="609600" y="2530565"/>
            <a:ext cx="6999514" cy="1589314"/>
          </a:xfrm>
        </p:spPr>
        <p:txBody>
          <a:bodyPr>
            <a:noAutofit/>
          </a:bodyPr>
          <a:lstStyle/>
          <a:p>
            <a:pPr marR="0" lvl="0">
              <a:spcBef>
                <a:spcPts val="0"/>
              </a:spcBef>
              <a:spcAft>
                <a:spcPts val="0"/>
              </a:spcAft>
            </a:pPr>
            <a:r>
              <a:rPr lang="en-US" sz="1800" b="1" dirty="0">
                <a:solidFill>
                  <a:srgbClr val="000000"/>
                </a:solidFill>
                <a:effectLst/>
                <a:latin typeface="+mn-lt"/>
                <a:ea typeface="Times New Roman" panose="02020603050405020304" pitchFamily="18" charset="0"/>
              </a:rPr>
              <a:t>Duration: </a:t>
            </a:r>
            <a:r>
              <a:rPr lang="en-US" sz="1800" dirty="0">
                <a:solidFill>
                  <a:srgbClr val="000000"/>
                </a:solidFill>
                <a:effectLst/>
                <a:latin typeface="+mn-lt"/>
                <a:ea typeface="Times New Roman" panose="02020603050405020304" pitchFamily="18" charset="0"/>
              </a:rPr>
              <a:t>30 weeks (Saturdays only)</a:t>
            </a:r>
            <a:br>
              <a:rPr lang="en-US" sz="1800" dirty="0">
                <a:solidFill>
                  <a:srgbClr val="000000"/>
                </a:solidFill>
                <a:effectLst/>
                <a:latin typeface="+mn-lt"/>
                <a:ea typeface="Times New Roman" panose="02020603050405020304" pitchFamily="18" charset="0"/>
              </a:rPr>
            </a:br>
            <a:r>
              <a:rPr lang="en-US" sz="1800" b="1" dirty="0">
                <a:solidFill>
                  <a:srgbClr val="000000"/>
                </a:solidFill>
                <a:effectLst/>
                <a:latin typeface="+mn-lt"/>
                <a:ea typeface="Times New Roman" panose="02020603050405020304" pitchFamily="18" charset="0"/>
              </a:rPr>
              <a:t>Schedule: </a:t>
            </a:r>
            <a:r>
              <a:rPr lang="en-US" sz="1800" dirty="0">
                <a:solidFill>
                  <a:srgbClr val="000000"/>
                </a:solidFill>
                <a:effectLst/>
                <a:latin typeface="+mn-lt"/>
                <a:ea typeface="Times New Roman" panose="02020603050405020304" pitchFamily="18" charset="0"/>
              </a:rPr>
              <a:t>9:00 AM - 3:00 PM (30 min lunch break)</a:t>
            </a:r>
            <a:br>
              <a:rPr lang="en-US" sz="1800" dirty="0">
                <a:solidFill>
                  <a:srgbClr val="000000"/>
                </a:solidFill>
                <a:effectLst/>
                <a:latin typeface="+mn-lt"/>
                <a:ea typeface="Times New Roman" panose="02020603050405020304" pitchFamily="18" charset="0"/>
              </a:rPr>
            </a:br>
            <a:r>
              <a:rPr lang="en-US" sz="1800" b="1" dirty="0">
                <a:solidFill>
                  <a:srgbClr val="000000"/>
                </a:solidFill>
                <a:effectLst/>
                <a:latin typeface="+mn-lt"/>
                <a:ea typeface="Times New Roman" panose="02020603050405020304" pitchFamily="18" charset="0"/>
              </a:rPr>
              <a:t>Start Date: </a:t>
            </a:r>
            <a:r>
              <a:rPr lang="en-US" sz="1800" dirty="0">
                <a:solidFill>
                  <a:srgbClr val="000000"/>
                </a:solidFill>
                <a:effectLst/>
                <a:latin typeface="+mn-lt"/>
                <a:ea typeface="Times New Roman" panose="02020603050405020304" pitchFamily="18" charset="0"/>
              </a:rPr>
              <a:t>October 25, 2025</a:t>
            </a:r>
            <a:br>
              <a:rPr lang="en-US" sz="1800" dirty="0">
                <a:solidFill>
                  <a:srgbClr val="000000"/>
                </a:solidFill>
                <a:effectLst/>
                <a:latin typeface="+mn-lt"/>
                <a:ea typeface="Times New Roman" panose="02020603050405020304" pitchFamily="18" charset="0"/>
              </a:rPr>
            </a:br>
            <a:r>
              <a:rPr lang="en-US" sz="1800" b="1" dirty="0">
                <a:solidFill>
                  <a:srgbClr val="000000"/>
                </a:solidFill>
                <a:effectLst/>
                <a:latin typeface="+mn-lt"/>
                <a:ea typeface="Times New Roman" panose="02020603050405020304" pitchFamily="18" charset="0"/>
              </a:rPr>
              <a:t>Incentive: </a:t>
            </a:r>
            <a:r>
              <a:rPr lang="en-US" sz="1800" dirty="0">
                <a:solidFill>
                  <a:srgbClr val="000000"/>
                </a:solidFill>
                <a:effectLst/>
                <a:latin typeface="+mn-lt"/>
                <a:ea typeface="Times New Roman" panose="02020603050405020304" pitchFamily="18" charset="0"/>
              </a:rPr>
              <a:t>Potential $3,000 for total 180 hours – every 10 weeks with 80% attendance rate will earn $1,000, and if Trainees not be able to catch up, we will suggest to end the participation every 10 weeks.</a:t>
            </a:r>
            <a:br>
              <a:rPr lang="en-US" sz="1600" dirty="0">
                <a:solidFill>
                  <a:srgbClr val="000000"/>
                </a:solidFill>
                <a:effectLst/>
                <a:latin typeface="Arial" panose="020B0604020202020204" pitchFamily="34" charset="0"/>
                <a:ea typeface="Times New Roman" panose="02020603050405020304" pitchFamily="18" charset="0"/>
              </a:rPr>
            </a:br>
            <a:br>
              <a:rPr lang="en-US" sz="1600" dirty="0">
                <a:solidFill>
                  <a:srgbClr val="000000"/>
                </a:solidFill>
                <a:effectLst/>
                <a:latin typeface="Arial" panose="020B0604020202020204" pitchFamily="34" charset="0"/>
                <a:ea typeface="Times New Roman" panose="02020603050405020304" pitchFamily="18" charset="0"/>
              </a:rPr>
            </a:br>
            <a:br>
              <a:rPr lang="en-US" sz="1600" dirty="0">
                <a:solidFill>
                  <a:srgbClr val="000000"/>
                </a:solidFill>
                <a:effectLst/>
                <a:latin typeface="Arial" panose="020B0604020202020204" pitchFamily="34" charset="0"/>
                <a:ea typeface="Times New Roman" panose="02020603050405020304" pitchFamily="18" charset="0"/>
              </a:rPr>
            </a:br>
            <a:br>
              <a:rPr lang="en-US" sz="1800" dirty="0">
                <a:effectLst/>
                <a:latin typeface="Times New Roman" panose="02020603050405020304" pitchFamily="18" charset="0"/>
                <a:ea typeface="SimSun" panose="02010600030101010101" pitchFamily="2" charset="-122"/>
              </a:rPr>
            </a:br>
            <a:endParaRPr lang="en-US" sz="1600" dirty="0"/>
          </a:p>
        </p:txBody>
      </p:sp>
      <p:sp>
        <p:nvSpPr>
          <p:cNvPr id="10" name="TextBox 9">
            <a:extLst>
              <a:ext uri="{FF2B5EF4-FFF2-40B4-BE49-F238E27FC236}">
                <a16:creationId xmlns:a16="http://schemas.microsoft.com/office/drawing/2014/main" id="{D9580950-1C7D-F476-1433-C5D298041ACB}"/>
              </a:ext>
            </a:extLst>
          </p:cNvPr>
          <p:cNvSpPr txBox="1"/>
          <p:nvPr/>
        </p:nvSpPr>
        <p:spPr>
          <a:xfrm>
            <a:off x="1545772" y="4032794"/>
            <a:ext cx="9437914" cy="2308324"/>
          </a:xfrm>
          <a:prstGeom prst="rect">
            <a:avLst/>
          </a:prstGeom>
          <a:noFill/>
        </p:spPr>
        <p:txBody>
          <a:bodyPr wrap="square" rtlCol="0">
            <a:spAutoFit/>
          </a:bodyPr>
          <a:lstStyle/>
          <a:p>
            <a:r>
              <a:rPr lang="en-US" dirty="0">
                <a:solidFill>
                  <a:srgbClr val="000000"/>
                </a:solidFill>
                <a:effectLst/>
                <a:ea typeface="Times New Roman" panose="02020603050405020304" pitchFamily="18" charset="0"/>
              </a:rPr>
              <a:t>Earning 3 Certificates from the Crown College: </a:t>
            </a:r>
            <a:br>
              <a:rPr lang="en-US" dirty="0">
                <a:solidFill>
                  <a:srgbClr val="000000"/>
                </a:solidFill>
                <a:effectLst/>
                <a:ea typeface="Times New Roman" panose="02020603050405020304" pitchFamily="18" charset="0"/>
              </a:rPr>
            </a:br>
            <a:endParaRPr lang="en-US" dirty="0">
              <a:solidFill>
                <a:srgbClr val="000000"/>
              </a:solidFill>
              <a:effectLst/>
              <a:ea typeface="Times New Roman" panose="02020603050405020304" pitchFamily="18" charset="0"/>
            </a:endParaRPr>
          </a:p>
          <a:p>
            <a:r>
              <a:rPr lang="en-US" b="1" dirty="0">
                <a:solidFill>
                  <a:srgbClr val="000000"/>
                </a:solidFill>
                <a:ea typeface="Calibri" panose="020F0502020204030204" pitchFamily="34" charset="0"/>
              </a:rPr>
              <a:t>1) </a:t>
            </a:r>
            <a:r>
              <a:rPr lang="en-US" dirty="0">
                <a:effectLst/>
                <a:ea typeface="Calibri" panose="020F0502020204030204" pitchFamily="34" charset="0"/>
              </a:rPr>
              <a:t>“</a:t>
            </a:r>
            <a:r>
              <a:rPr lang="en-US" b="1" dirty="0">
                <a:effectLst/>
                <a:ea typeface="Calibri" panose="020F0502020204030204" pitchFamily="34" charset="0"/>
              </a:rPr>
              <a:t>Generative AI and Digital Marketing Specialist” </a:t>
            </a:r>
            <a:r>
              <a:rPr lang="en-US" dirty="0">
                <a:effectLst/>
                <a:ea typeface="Calibri" panose="020F0502020204030204" pitchFamily="34" charset="0"/>
              </a:rPr>
              <a:t>skills with </a:t>
            </a:r>
            <a:r>
              <a:rPr lang="en-US" b="1" dirty="0">
                <a:effectLst/>
                <a:ea typeface="Calibri" panose="020F0502020204030204" pitchFamily="34" charset="0"/>
              </a:rPr>
              <a:t>80% attendance rate</a:t>
            </a:r>
            <a:r>
              <a:rPr lang="en-US" dirty="0">
                <a:effectLst/>
                <a:ea typeface="Calibri" panose="020F0502020204030204" pitchFamily="34" charset="0"/>
              </a:rPr>
              <a:t>, and </a:t>
            </a:r>
            <a:r>
              <a:rPr lang="en-US" b="1" dirty="0">
                <a:effectLst/>
                <a:ea typeface="Calibri" panose="020F0502020204030204" pitchFamily="34" charset="0"/>
              </a:rPr>
              <a:t>all lab assignments completed</a:t>
            </a:r>
            <a:r>
              <a:rPr lang="en-US" dirty="0">
                <a:effectLst/>
                <a:ea typeface="Calibri" panose="020F0502020204030204" pitchFamily="34" charset="0"/>
              </a:rPr>
              <a:t>, in order to earn both certificates and incentives.  </a:t>
            </a:r>
            <a:br>
              <a:rPr lang="en-US" dirty="0">
                <a:effectLst/>
                <a:ea typeface="SimSun" panose="02010600030101010101" pitchFamily="2" charset="-122"/>
              </a:rPr>
            </a:br>
            <a:r>
              <a:rPr lang="en-US" b="1" dirty="0">
                <a:effectLst/>
                <a:ea typeface="SimSun" panose="02010600030101010101" pitchFamily="2" charset="-122"/>
              </a:rPr>
              <a:t>2) “Augmented Reality and Virtual Reality Specialist”</a:t>
            </a:r>
            <a:r>
              <a:rPr lang="en-US" dirty="0">
                <a:effectLst/>
                <a:ea typeface="SimSun" panose="02010600030101010101" pitchFamily="2" charset="-122"/>
              </a:rPr>
              <a:t> </a:t>
            </a:r>
            <a:r>
              <a:rPr lang="en-US" dirty="0">
                <a:effectLst/>
                <a:ea typeface="Calibri" panose="020F0502020204030204" pitchFamily="34" charset="0"/>
              </a:rPr>
              <a:t>skills with </a:t>
            </a:r>
            <a:r>
              <a:rPr lang="en-US" b="1" dirty="0">
                <a:effectLst/>
                <a:ea typeface="Calibri" panose="020F0502020204030204" pitchFamily="34" charset="0"/>
              </a:rPr>
              <a:t>80% attendance rate</a:t>
            </a:r>
            <a:r>
              <a:rPr lang="en-US" dirty="0">
                <a:effectLst/>
                <a:ea typeface="Calibri" panose="020F0502020204030204" pitchFamily="34" charset="0"/>
              </a:rPr>
              <a:t>, and </a:t>
            </a:r>
            <a:r>
              <a:rPr lang="en-US" b="1" dirty="0">
                <a:effectLst/>
                <a:ea typeface="Calibri" panose="020F0502020204030204" pitchFamily="34" charset="0"/>
              </a:rPr>
              <a:t>all lab assignments completed</a:t>
            </a:r>
            <a:r>
              <a:rPr lang="en-US" dirty="0">
                <a:effectLst/>
                <a:ea typeface="Calibri" panose="020F0502020204030204" pitchFamily="34" charset="0"/>
              </a:rPr>
              <a:t>, in order to earn both certificates and incentives.  </a:t>
            </a:r>
            <a:br>
              <a:rPr lang="en-US" dirty="0">
                <a:effectLst/>
                <a:ea typeface="SimSun" panose="02010600030101010101" pitchFamily="2" charset="-122"/>
              </a:rPr>
            </a:br>
            <a:r>
              <a:rPr lang="en-US" b="1" dirty="0">
                <a:effectLst/>
                <a:ea typeface="SimSun" panose="02010600030101010101" pitchFamily="2" charset="-122"/>
              </a:rPr>
              <a:t>3) “Digital Experience (UX) Specialist”</a:t>
            </a:r>
            <a:r>
              <a:rPr lang="en-US" dirty="0">
                <a:effectLst/>
                <a:ea typeface="SimSun" panose="02010600030101010101" pitchFamily="2" charset="-122"/>
              </a:rPr>
              <a:t> </a:t>
            </a:r>
            <a:r>
              <a:rPr lang="en-US" dirty="0">
                <a:effectLst/>
                <a:ea typeface="Calibri" panose="020F0502020204030204" pitchFamily="34" charset="0"/>
              </a:rPr>
              <a:t>skills with </a:t>
            </a:r>
            <a:r>
              <a:rPr lang="en-US" b="1" dirty="0">
                <a:effectLst/>
                <a:ea typeface="Calibri" panose="020F0502020204030204" pitchFamily="34" charset="0"/>
              </a:rPr>
              <a:t>80% attendance rate</a:t>
            </a:r>
            <a:r>
              <a:rPr lang="en-US" dirty="0">
                <a:effectLst/>
                <a:ea typeface="Calibri" panose="020F0502020204030204" pitchFamily="34" charset="0"/>
              </a:rPr>
              <a:t>, and </a:t>
            </a:r>
            <a:r>
              <a:rPr lang="en-US" b="1" dirty="0">
                <a:effectLst/>
                <a:ea typeface="Calibri" panose="020F0502020204030204" pitchFamily="34" charset="0"/>
              </a:rPr>
              <a:t>all lab assignments completed</a:t>
            </a:r>
            <a:r>
              <a:rPr lang="en-US" dirty="0">
                <a:effectLst/>
                <a:ea typeface="Calibri" panose="020F0502020204030204" pitchFamily="34" charset="0"/>
              </a:rPr>
              <a:t>, in order to earn both certificates and incentives.</a:t>
            </a:r>
            <a:endParaRPr lang="en-US" dirty="0"/>
          </a:p>
        </p:txBody>
      </p:sp>
      <p:sp>
        <p:nvSpPr>
          <p:cNvPr id="11" name="TextBox 10">
            <a:extLst>
              <a:ext uri="{FF2B5EF4-FFF2-40B4-BE49-F238E27FC236}">
                <a16:creationId xmlns:a16="http://schemas.microsoft.com/office/drawing/2014/main" id="{67596179-B1B2-7F97-0334-CBCAF572D11D}"/>
              </a:ext>
            </a:extLst>
          </p:cNvPr>
          <p:cNvSpPr txBox="1"/>
          <p:nvPr/>
        </p:nvSpPr>
        <p:spPr>
          <a:xfrm>
            <a:off x="7886911" y="3164022"/>
            <a:ext cx="2818977" cy="769441"/>
          </a:xfrm>
          <a:prstGeom prst="rect">
            <a:avLst/>
          </a:prstGeom>
          <a:noFill/>
        </p:spPr>
        <p:txBody>
          <a:bodyPr wrap="none" rtlCol="0">
            <a:spAutoFit/>
          </a:bodyPr>
          <a:lstStyle/>
          <a:p>
            <a:r>
              <a:rPr lang="en-US" sz="4400" b="1" dirty="0"/>
              <a:t>Certificates</a:t>
            </a:r>
            <a:endParaRPr lang="en-US" sz="4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TextBox 1">
            <a:extLst>
              <a:ext uri="{FF2B5EF4-FFF2-40B4-BE49-F238E27FC236}">
                <a16:creationId xmlns:a16="http://schemas.microsoft.com/office/drawing/2014/main" id="{A430B8CF-9EBE-5202-F565-08B88EE01689}"/>
              </a:ext>
            </a:extLst>
          </p:cNvPr>
          <p:cNvSpPr txBox="1"/>
          <p:nvPr/>
        </p:nvSpPr>
        <p:spPr>
          <a:xfrm>
            <a:off x="838200" y="533400"/>
            <a:ext cx="8261236" cy="1046440"/>
          </a:xfrm>
          <a:prstGeom prst="rect">
            <a:avLst/>
          </a:prstGeom>
          <a:noFill/>
        </p:spPr>
        <p:txBody>
          <a:bodyPr wrap="none" rtlCol="0">
            <a:spAutoFit/>
          </a:bodyPr>
          <a:lstStyle/>
          <a:p>
            <a:r>
              <a:rPr lang="en-US" sz="4400" b="1" dirty="0"/>
              <a:t>What Technical Skills you will gain:</a:t>
            </a:r>
            <a:endParaRPr lang="en-US" sz="4400" dirty="0"/>
          </a:p>
          <a:p>
            <a:endParaRPr lang="en-US" dirty="0"/>
          </a:p>
        </p:txBody>
      </p:sp>
      <p:sp>
        <p:nvSpPr>
          <p:cNvPr id="3" name="TextBox 2">
            <a:extLst>
              <a:ext uri="{FF2B5EF4-FFF2-40B4-BE49-F238E27FC236}">
                <a16:creationId xmlns:a16="http://schemas.microsoft.com/office/drawing/2014/main" id="{CCE75A8C-47EB-3C34-72EE-DDBE76AA5945}"/>
              </a:ext>
            </a:extLst>
          </p:cNvPr>
          <p:cNvSpPr txBox="1"/>
          <p:nvPr/>
        </p:nvSpPr>
        <p:spPr>
          <a:xfrm>
            <a:off x="1045028" y="1623313"/>
            <a:ext cx="8895705" cy="4701287"/>
          </a:xfrm>
          <a:prstGeom prst="rect">
            <a:avLst/>
          </a:prstGeom>
          <a:noFill/>
        </p:spPr>
        <p:txBody>
          <a:bodyPr wrap="none" rtlCol="0">
            <a:spAutoFit/>
          </a:bodyPr>
          <a:lstStyle/>
          <a:p>
            <a:pPr marL="342900" marR="0" lvl="0" indent="-342900">
              <a:spcBef>
                <a:spcPts val="1500"/>
              </a:spcBef>
              <a:spcAft>
                <a:spcPts val="1500"/>
              </a:spcAft>
              <a:buSzPts val="1000"/>
              <a:buFont typeface="Symbol" pitchFamily="2" charset="2"/>
              <a:buChar char=""/>
              <a:tabLst>
                <a:tab pos="457200" algn="l"/>
              </a:tabLst>
            </a:pPr>
            <a:r>
              <a:rPr lang="en-US" sz="2400" b="1" dirty="0">
                <a:solidFill>
                  <a:srgbClr val="000000"/>
                </a:solidFill>
                <a:effectLst/>
                <a:ea typeface="Times New Roman" panose="02020603050405020304" pitchFamily="18" charset="0"/>
              </a:rPr>
              <a:t>2D Digital Art</a:t>
            </a:r>
            <a:r>
              <a:rPr lang="en-US" sz="2400" b="1" dirty="0">
                <a:ea typeface="SimSun" panose="02010600030101010101" pitchFamily="2" charset="-122"/>
              </a:rPr>
              <a:t>/</a:t>
            </a:r>
            <a:r>
              <a:rPr lang="en-US" sz="2400" b="1" dirty="0">
                <a:solidFill>
                  <a:srgbClr val="000000"/>
                </a:solidFill>
                <a:effectLst/>
                <a:ea typeface="Times New Roman" panose="02020603050405020304" pitchFamily="18" charset="0"/>
              </a:rPr>
              <a:t>AI Video Animation</a:t>
            </a:r>
            <a:endParaRPr lang="en-US" sz="2400" b="1" dirty="0">
              <a:ea typeface="SimSun" panose="02010600030101010101" pitchFamily="2" charset="-122"/>
            </a:endParaRPr>
          </a:p>
          <a:p>
            <a:pPr marL="342900" marR="0" lvl="0" indent="-342900">
              <a:spcBef>
                <a:spcPts val="1500"/>
              </a:spcBef>
              <a:spcAft>
                <a:spcPts val="1500"/>
              </a:spcAft>
              <a:buSzPts val="1000"/>
              <a:buFont typeface="Symbol" pitchFamily="2" charset="2"/>
              <a:buChar char=""/>
              <a:tabLst>
                <a:tab pos="457200" algn="l"/>
              </a:tabLst>
            </a:pPr>
            <a:r>
              <a:rPr lang="en-US" sz="2400" b="1" dirty="0">
                <a:solidFill>
                  <a:srgbClr val="000000"/>
                </a:solidFill>
                <a:effectLst/>
                <a:ea typeface="Times New Roman" panose="02020603050405020304" pitchFamily="18" charset="0"/>
              </a:rPr>
              <a:t>3D Modeling</a:t>
            </a:r>
            <a:r>
              <a:rPr lang="en-US" sz="2400" b="1" dirty="0">
                <a:ea typeface="SimSun" panose="02010600030101010101" pitchFamily="2" charset="-122"/>
              </a:rPr>
              <a:t>/</a:t>
            </a:r>
            <a:r>
              <a:rPr lang="en-US" sz="2400" b="1" dirty="0">
                <a:solidFill>
                  <a:srgbClr val="000000"/>
                </a:solidFill>
                <a:effectLst/>
                <a:ea typeface="Times New Roman" panose="02020603050405020304" pitchFamily="18" charset="0"/>
              </a:rPr>
              <a:t>Unity VR Development</a:t>
            </a:r>
            <a:endParaRPr lang="en-US" sz="2400" b="1" dirty="0">
              <a:effectLst/>
              <a:ea typeface="SimSun" panose="02010600030101010101" pitchFamily="2" charset="-122"/>
            </a:endParaRPr>
          </a:p>
          <a:p>
            <a:pPr marL="342900" marR="0" lvl="0" indent="-342900">
              <a:spcBef>
                <a:spcPts val="1500"/>
              </a:spcBef>
              <a:spcAft>
                <a:spcPts val="1500"/>
              </a:spcAft>
              <a:buSzPts val="1000"/>
              <a:buFont typeface="Symbol" pitchFamily="2" charset="2"/>
              <a:buChar char=""/>
              <a:tabLst>
                <a:tab pos="457200" algn="l"/>
              </a:tabLst>
            </a:pPr>
            <a:r>
              <a:rPr lang="en-US" sz="2400" b="1" dirty="0">
                <a:solidFill>
                  <a:srgbClr val="000000"/>
                </a:solidFill>
                <a:effectLst/>
                <a:ea typeface="Times New Roman" panose="02020603050405020304" pitchFamily="18" charset="0"/>
              </a:rPr>
              <a:t>Spatial Audio Design</a:t>
            </a:r>
            <a:endParaRPr lang="en-US" sz="2400" b="1" dirty="0">
              <a:effectLst/>
              <a:ea typeface="SimSun" panose="02010600030101010101" pitchFamily="2" charset="-122"/>
            </a:endParaRPr>
          </a:p>
          <a:p>
            <a:pPr marL="342900" marR="0" lvl="0" indent="-342900">
              <a:spcBef>
                <a:spcPts val="1500"/>
              </a:spcBef>
              <a:spcAft>
                <a:spcPts val="1500"/>
              </a:spcAft>
              <a:buSzPts val="1000"/>
              <a:buFont typeface="Symbol" pitchFamily="2" charset="2"/>
              <a:buChar char=""/>
              <a:tabLst>
                <a:tab pos="457200" algn="l"/>
              </a:tabLst>
            </a:pPr>
            <a:r>
              <a:rPr lang="en-US" sz="2400" b="1" dirty="0">
                <a:solidFill>
                  <a:srgbClr val="000000"/>
                </a:solidFill>
                <a:effectLst/>
                <a:ea typeface="Times New Roman" panose="02020603050405020304" pitchFamily="18" charset="0"/>
              </a:rPr>
              <a:t>Cultural Integration for Advanced User Experience</a:t>
            </a:r>
            <a:endParaRPr lang="en-US" sz="2400" b="1" dirty="0">
              <a:effectLst/>
              <a:ea typeface="SimSun" panose="02010600030101010101" pitchFamily="2" charset="-122"/>
            </a:endParaRPr>
          </a:p>
          <a:p>
            <a:pPr marL="342900" marR="0" lvl="0" indent="-342900">
              <a:spcBef>
                <a:spcPts val="1500"/>
              </a:spcBef>
              <a:spcAft>
                <a:spcPts val="1500"/>
              </a:spcAft>
              <a:buSzPts val="1000"/>
              <a:buFont typeface="Symbol" pitchFamily="2" charset="2"/>
              <a:buChar char=""/>
              <a:tabLst>
                <a:tab pos="457200" algn="l"/>
              </a:tabLst>
            </a:pPr>
            <a:r>
              <a:rPr lang="en-US" sz="2400" b="1" dirty="0">
                <a:solidFill>
                  <a:srgbClr val="000000"/>
                </a:solidFill>
                <a:effectLst/>
                <a:ea typeface="Times New Roman" panose="02020603050405020304" pitchFamily="18" charset="0"/>
              </a:rPr>
              <a:t>VR Immersive Exhibition Design</a:t>
            </a:r>
          </a:p>
          <a:p>
            <a:pPr marL="342900" marR="0" lvl="0" indent="-342900">
              <a:spcBef>
                <a:spcPts val="1500"/>
              </a:spcBef>
              <a:spcAft>
                <a:spcPts val="1500"/>
              </a:spcAft>
              <a:buSzPts val="1000"/>
              <a:buFont typeface="Symbol" pitchFamily="2" charset="2"/>
              <a:buChar char=""/>
              <a:tabLst>
                <a:tab pos="457200" algn="l"/>
              </a:tabLst>
            </a:pPr>
            <a:r>
              <a:rPr lang="en-US" sz="2400" b="1" dirty="0">
                <a:solidFill>
                  <a:srgbClr val="000000"/>
                </a:solidFill>
                <a:ea typeface="SimSun" panose="02010600030101010101" pitchFamily="2" charset="-122"/>
              </a:rPr>
              <a:t>Projection Mapping for a 3D Theme Park – “Journey to the West.”</a:t>
            </a:r>
            <a:endParaRPr lang="en-US" sz="2400" b="1" dirty="0">
              <a:effectLst/>
              <a:ea typeface="SimSun" panose="02010600030101010101" pitchFamily="2" charset="-122"/>
            </a:endParaRP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3" name="TextBox 2">
            <a:extLst>
              <a:ext uri="{FF2B5EF4-FFF2-40B4-BE49-F238E27FC236}">
                <a16:creationId xmlns:a16="http://schemas.microsoft.com/office/drawing/2014/main" id="{0EAC7521-B3D9-5AFE-936A-86B9134E97A0}"/>
              </a:ext>
            </a:extLst>
          </p:cNvPr>
          <p:cNvSpPr txBox="1"/>
          <p:nvPr/>
        </p:nvSpPr>
        <p:spPr>
          <a:xfrm>
            <a:off x="900816" y="383123"/>
            <a:ext cx="10627156" cy="769441"/>
          </a:xfrm>
          <a:prstGeom prst="rect">
            <a:avLst/>
          </a:prstGeom>
          <a:noFill/>
        </p:spPr>
        <p:txBody>
          <a:bodyPr wrap="square">
            <a:spAutoFit/>
          </a:bodyPr>
          <a:lstStyle/>
          <a:p>
            <a:r>
              <a:rPr lang="en-US" sz="4400" b="1" dirty="0"/>
              <a:t>“Journey to the West” Immersive Exhibition</a:t>
            </a:r>
            <a:endParaRPr lang="en-US" sz="4400" dirty="0"/>
          </a:p>
        </p:txBody>
      </p:sp>
      <p:sp>
        <p:nvSpPr>
          <p:cNvPr id="4" name="TextBox 3">
            <a:extLst>
              <a:ext uri="{FF2B5EF4-FFF2-40B4-BE49-F238E27FC236}">
                <a16:creationId xmlns:a16="http://schemas.microsoft.com/office/drawing/2014/main" id="{1524A8AF-CB69-6CCC-3664-6F4B33D87FFF}"/>
              </a:ext>
            </a:extLst>
          </p:cNvPr>
          <p:cNvSpPr txBox="1"/>
          <p:nvPr/>
        </p:nvSpPr>
        <p:spPr>
          <a:xfrm>
            <a:off x="900816" y="1371601"/>
            <a:ext cx="9669213" cy="5209118"/>
          </a:xfrm>
          <a:prstGeom prst="rect">
            <a:avLst/>
          </a:prstGeom>
          <a:noFill/>
        </p:spPr>
        <p:txBody>
          <a:bodyPr wrap="square" rtlCol="0">
            <a:spAutoFit/>
          </a:bodyPr>
          <a:lstStyle/>
          <a:p>
            <a:pPr marL="342900" marR="0" lvl="0" indent="-342900">
              <a:spcBef>
                <a:spcPts val="1500"/>
              </a:spcBef>
              <a:spcAft>
                <a:spcPts val="1500"/>
              </a:spcAft>
              <a:buSzPts val="1000"/>
              <a:buFont typeface="Symbol" pitchFamily="2" charset="2"/>
              <a:buChar char=""/>
              <a:tabLst>
                <a:tab pos="457200" algn="l"/>
              </a:tabLst>
            </a:pPr>
            <a:r>
              <a:rPr lang="en-US" sz="2800" b="1" dirty="0">
                <a:solidFill>
                  <a:srgbClr val="000000"/>
                </a:solidFill>
                <a:effectLst/>
                <a:ea typeface="Times New Roman" panose="02020603050405020304" pitchFamily="18" charset="0"/>
              </a:rPr>
              <a:t>Chinese Classic Novel - </a:t>
            </a:r>
            <a:r>
              <a:rPr lang="en-US" sz="2800" dirty="0">
                <a:solidFill>
                  <a:srgbClr val="000000"/>
                </a:solidFill>
                <a:effectLst/>
                <a:ea typeface="Times New Roman" panose="02020603050405020304" pitchFamily="18" charset="0"/>
              </a:rPr>
              <a:t>A mischievous monkey king joins a Buddhist monk on an epic pilgrimage to India, battling demons and learning virtues along the way.</a:t>
            </a:r>
          </a:p>
          <a:p>
            <a:pPr marL="342900" marR="0" lvl="0" indent="-342900">
              <a:spcBef>
                <a:spcPts val="1500"/>
              </a:spcBef>
              <a:spcAft>
                <a:spcPts val="1500"/>
              </a:spcAft>
              <a:buSzPts val="1000"/>
              <a:buFont typeface="Symbol" pitchFamily="2" charset="2"/>
              <a:buChar char=""/>
              <a:tabLst>
                <a:tab pos="457200" algn="l"/>
              </a:tabLst>
            </a:pPr>
            <a:r>
              <a:rPr lang="en-US" sz="2800" b="1" dirty="0">
                <a:solidFill>
                  <a:srgbClr val="000000"/>
                </a:solidFill>
                <a:effectLst/>
                <a:ea typeface="Times New Roman" panose="02020603050405020304" pitchFamily="18" charset="0"/>
              </a:rPr>
              <a:t>In the Journey, </a:t>
            </a:r>
            <a:r>
              <a:rPr lang="en-US" sz="2800" dirty="0">
                <a:solidFill>
                  <a:srgbClr val="000000"/>
                </a:solidFill>
                <a:effectLst/>
                <a:ea typeface="Times New Roman" panose="02020603050405020304" pitchFamily="18" charset="0"/>
              </a:rPr>
              <a:t>they battling the White Bone Demon's three disguises, surviving the Flaming Mountains with Princess Iron Fan's banana leaf fan, escaping the Spider Web Cave's seductive spider demons, and overcoming 81 tribulations before finally achieving enlightenment and Buddhahood.</a:t>
            </a:r>
            <a:endParaRPr lang="en-US" sz="2800" b="1" dirty="0">
              <a:ea typeface="SimSun" panose="02010600030101010101" pitchFamily="2" charset="-122"/>
            </a:endParaRPr>
          </a:p>
          <a:p>
            <a:pPr marL="342900" marR="0" lvl="0" indent="-342900">
              <a:spcBef>
                <a:spcPts val="1500"/>
              </a:spcBef>
              <a:spcAft>
                <a:spcPts val="1500"/>
              </a:spcAft>
              <a:buSzPts val="1000"/>
              <a:buFont typeface="Symbol" pitchFamily="2" charset="2"/>
              <a:buChar char=""/>
              <a:tabLst>
                <a:tab pos="457200" algn="l"/>
              </a:tabLst>
            </a:pPr>
            <a:r>
              <a:rPr lang="en-US" sz="2800" b="1" dirty="0">
                <a:solidFill>
                  <a:srgbClr val="000000"/>
                </a:solidFill>
                <a:ea typeface="SimSun" panose="02010600030101010101" pitchFamily="2" charset="-122"/>
              </a:rPr>
              <a:t> Why this Story?</a:t>
            </a:r>
            <a:endParaRPr lang="en-US" sz="2800" b="1" dirty="0">
              <a:effectLst/>
              <a:ea typeface="SimSun" panose="02010600030101010101" pitchFamily="2" charset="-122"/>
            </a:endParaRPr>
          </a:p>
          <a:p>
            <a:endParaRPr lang="en-US" dirty="0"/>
          </a:p>
        </p:txBody>
      </p:sp>
    </p:spTree>
    <p:extLst>
      <p:ext uri="{BB962C8B-B14F-4D97-AF65-F5344CB8AC3E}">
        <p14:creationId xmlns:p14="http://schemas.microsoft.com/office/powerpoint/2010/main" val="4105951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498840" y="0"/>
            <a:ext cx="2693157" cy="6858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spcBef>
                <a:spcPts val="0"/>
              </a:spcBef>
              <a:spcAft>
                <a:spcPts val="0"/>
              </a:spcAft>
            </a:pPr>
            <a:r>
              <a:rPr lang="en-US" sz="1600" b="1" u="none" strike="noStrike" dirty="0">
                <a:solidFill>
                  <a:srgbClr val="FFFFFF"/>
                </a:solidFill>
                <a:effectLst/>
                <a:latin typeface="Segoe UI" panose="020B0502040204020203" pitchFamily="34" charset="0"/>
                <a:ea typeface="Times New Roman" panose="02020603050405020304" pitchFamily="18" charset="0"/>
                <a:hlinkClick r:id="rId2"/>
              </a:rPr>
              <a:t>No. 10: Sensorio</a:t>
            </a:r>
            <a:endParaRPr lang="en-US" sz="16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600" dirty="0">
                <a:solidFill>
                  <a:srgbClr val="FFFFFF"/>
                </a:solidFill>
                <a:effectLst/>
                <a:latin typeface="Segoe UI" panose="020B0502040204020203" pitchFamily="34" charset="0"/>
                <a:ea typeface="SimSun" panose="02010600030101010101" pitchFamily="2" charset="-122"/>
              </a:rPr>
              <a:t>Paso Robles, California</a:t>
            </a:r>
            <a:endParaRPr lang="en-US" sz="16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600" dirty="0">
                <a:solidFill>
                  <a:srgbClr val="FFFFFF"/>
                </a:solidFill>
                <a:effectLst/>
                <a:latin typeface="Segoe UI" panose="020B0502040204020203" pitchFamily="34" charset="0"/>
                <a:ea typeface="Times New Roman" panose="02020603050405020304" pitchFamily="18" charset="0"/>
              </a:rPr>
              <a:t>British artist Bruce Munro created the </a:t>
            </a:r>
            <a:r>
              <a:rPr lang="en-US" sz="1600" dirty="0" err="1">
                <a:solidFill>
                  <a:srgbClr val="FFFFFF"/>
                </a:solidFill>
                <a:effectLst/>
                <a:latin typeface="Segoe UI" panose="020B0502040204020203" pitchFamily="34" charset="0"/>
                <a:ea typeface="Times New Roman" panose="02020603050405020304" pitchFamily="18" charset="0"/>
              </a:rPr>
              <a:t>Sensorio</a:t>
            </a:r>
            <a:r>
              <a:rPr lang="en-US" sz="1600" dirty="0">
                <a:solidFill>
                  <a:srgbClr val="FFFFFF"/>
                </a:solidFill>
                <a:effectLst/>
                <a:latin typeface="Segoe UI" panose="020B0502040204020203" pitchFamily="34" charset="0"/>
                <a:ea typeface="Times New Roman" panose="02020603050405020304" pitchFamily="18" charset="0"/>
              </a:rPr>
              <a:t> "Field of Light" outdoor installation back in 2019, a nighttime field of bioluminescent flowers in the Central California wine country of Paso Robles. An immediate and huge success, this exhibition has grown to incorporate additional light creations like "Fireflies," "Gone Fishing," and "Light Towers," as well as exhibits by new artists, such as "DIMENSIONS" by HYBYCOZO. Seeing the Milky Way in the area's usually-clear night sky is often part of the transcendental experience, all of which pairs well with a glass of excellent wine.</a:t>
            </a:r>
            <a:endParaRPr lang="en-US" sz="1600" dirty="0">
              <a:effectLst/>
              <a:latin typeface="Times New Roman" panose="02020603050405020304" pitchFamily="18" charset="0"/>
              <a:ea typeface="Times New Roman" panose="02020603050405020304" pitchFamily="18" charset="0"/>
            </a:endParaRPr>
          </a:p>
          <a:p>
            <a:pPr algn="ctr"/>
            <a:endParaRPr lang="en-US" sz="1600" dirty="0">
              <a:solidFill>
                <a:schemeClr val="tx1"/>
              </a:solidFill>
            </a:endParaRPr>
          </a:p>
        </p:txBody>
      </p:sp>
      <p:sp>
        <p:nvSpPr>
          <p:cNvPr id="8" name="Rectangle 7">
            <a:extLst>
              <a:ext uri="{FF2B5EF4-FFF2-40B4-BE49-F238E27FC236}">
                <a16:creationId xmlns:a16="http://schemas.microsoft.com/office/drawing/2014/main" id="{815DDD42-8486-54FE-3565-3FA16BF838BD}"/>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30" name="Picture 27" descr="No. 10: Sensorio">
            <a:hlinkClick r:id="rId2"/>
            <a:extLst>
              <a:ext uri="{FF2B5EF4-FFF2-40B4-BE49-F238E27FC236}">
                <a16:creationId xmlns:a16="http://schemas.microsoft.com/office/drawing/2014/main" id="{DC208618-5083-5A9C-6416-42C7D7FE2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57199"/>
            <a:ext cx="9386249" cy="625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256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78&quot;/&gt;&lt;/object&gt;&lt;object type=&quot;3&quot; unique_id=&quot;10005&quot;&gt;&lt;property id=&quot;20148&quot; value=&quot;5&quot;/&gt;&lt;property id=&quot;20300&quot; value=&quot;Slide 3&quot;/&gt;&lt;property id=&quot;20307&quot; value=&quot;256&quot;/&gt;&lt;/object&gt;&lt;object type=&quot;3&quot; unique_id=&quot;10006&quot;&gt;&lt;property id=&quot;20148&quot; value=&quot;5&quot;/&gt;&lt;property id=&quot;20300&quot; value=&quot;Slide 4&quot;/&gt;&lt;property id=&quot;20307&quot; value=&quot;261&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3&quot;/&gt;&lt;/object&gt;&lt;object type=&quot;3&quot; unique_id=&quot;10009&quot;&gt;&lt;property id=&quot;20148&quot; value=&quot;5&quot;/&gt;&lt;property id=&quot;20300&quot; value=&quot;Slide 7&quot;/&gt;&lt;property id=&quot;20307&quot; value=&quot;257&quot;/&gt;&lt;/object&gt;&lt;object type=&quot;3&quot; unique_id=&quot;10010&quot;&gt;&lt;property id=&quot;20148&quot; value=&quot;5&quot;/&gt;&lt;property id=&quot;20300&quot; value=&quot;Slide 8&quot;/&gt;&lt;property id=&quot;20307&quot; value=&quot;276&quot;/&gt;&lt;/object&gt;&lt;object type=&quot;3&quot; unique_id=&quot;10011&quot;&gt;&lt;property id=&quot;20148&quot; value=&quot;5&quot;/&gt;&lt;property id=&quot;20300&quot; value=&quot;Slide 9&quot;/&gt;&lt;property id=&quot;20307&quot; value=&quot;277&quot;/&gt;&lt;/object&gt;&lt;object type=&quot;3&quot; unique_id=&quot;10012&quot;&gt;&lt;property id=&quot;20148&quot; value=&quot;5&quot;/&gt;&lt;property id=&quot;20300&quot; value=&quot;Slide 10&quot;/&gt;&lt;property id=&quot;20307&quot; value=&quot;258&quot;/&gt;&lt;/object&gt;&lt;object type=&quot;3&quot; unique_id=&quot;10013&quot;&gt;&lt;property id=&quot;20148&quot; value=&quot;5&quot;/&gt;&lt;property id=&quot;20300&quot; value=&quot;Slide 11&quot;/&gt;&lt;property id=&quot;20307&quot; value=&quot;282&quot;/&gt;&lt;/object&gt;&lt;object type=&quot;3&quot; unique_id=&quot;10014&quot;&gt;&lt;property id=&quot;20148&quot; value=&quot;5&quot;/&gt;&lt;property id=&quot;20300&quot; value=&quot;Slide 12&quot;/&gt;&lt;property id=&quot;20307&quot; value=&quot;283&quot;/&gt;&lt;/object&gt;&lt;object type=&quot;3&quot; unique_id=&quot;10015&quot;&gt;&lt;property id=&quot;20148&quot; value=&quot;5&quot;/&gt;&lt;property id=&quot;20300&quot; value=&quot;Slide 2&quot;/&gt;&lt;property id=&quot;20307&quot; value=&quot;286&quot;/&gt;&lt;/object&gt;&lt;object type=&quot;3&quot; unique_id=&quot;10016&quot;&gt;&lt;property id=&quot;20148&quot; value=&quot;5&quot;/&gt;&lt;property id=&quot;20300&quot; value=&quot;Slide 13&quot;/&gt;&lt;property id=&quot;20307&quot; value=&quot;284&quot;/&gt;&lt;/object&gt;&lt;object type=&quot;3&quot; unique_id=&quot;10017&quot;&gt;&lt;property id=&quot;20148&quot; value=&quot;5&quot;/&gt;&lt;property id=&quot;20300&quot; value=&quot;Slide 14&quot;/&gt;&lt;property id=&quot;20307&quot; value=&quot;285&quot;/&gt;&lt;/object&gt;&lt;object type=&quot;3&quot; unique_id=&quot;10018&quot;&gt;&lt;property id=&quot;20148&quot; value=&quot;5&quot;/&gt;&lt;property id=&quot;20300&quot; value=&quot;Slide 15&quot;/&gt;&lt;property id=&quot;20307&quot; value=&quot;289&quot;/&gt;&lt;/object&gt;&lt;object type=&quot;3&quot; unique_id=&quot;10019&quot;&gt;&lt;property id=&quot;20148&quot; value=&quot;5&quot;/&gt;&lt;property id=&quot;20300&quot; value=&quot;Slide 16&quot;/&gt;&lt;property id=&quot;20307&quot; value=&quot;287&quot;/&gt;&lt;/object&gt;&lt;object type=&quot;3&quot; unique_id=&quot;10020&quot;&gt;&lt;property id=&quot;20148&quot; value=&quot;5&quot;/&gt;&lt;property id=&quot;20300&quot; value=&quot;Slide 17&quot;/&gt;&lt;property id=&quot;20307&quot; value=&quot;288&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2808</TotalTime>
  <Words>2352</Words>
  <Application>Microsoft Macintosh PowerPoint</Application>
  <PresentationFormat>Widescreen</PresentationFormat>
  <Paragraphs>116</Paragraphs>
  <Slides>38</Slides>
  <Notes>8</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38</vt:i4>
      </vt:variant>
    </vt:vector>
  </HeadingPairs>
  <TitlesOfParts>
    <vt:vector size="55" baseType="lpstr">
      <vt:lpstr>inherit</vt:lpstr>
      <vt:lpstr>Jim Nightshade</vt:lpstr>
      <vt:lpstr>Arial</vt:lpstr>
      <vt:lpstr>Arial Black</vt:lpstr>
      <vt:lpstr>Calibri</vt:lpstr>
      <vt:lpstr>Calibri Light</vt:lpstr>
      <vt:lpstr>Cambria</vt:lpstr>
      <vt:lpstr>Georgia</vt:lpstr>
      <vt:lpstr>Helvetica</vt:lpstr>
      <vt:lpstr>Lato Light</vt:lpstr>
      <vt:lpstr>Montserrat</vt:lpstr>
      <vt:lpstr>Roboto</vt:lpstr>
      <vt:lpstr>Rockwell</vt:lpstr>
      <vt:lpstr>Segoe UI</vt:lpstr>
      <vt:lpstr>Symbol</vt:lpstr>
      <vt:lpstr>Times New Roman</vt:lpstr>
      <vt:lpstr>Office Theme</vt:lpstr>
      <vt:lpstr>PowerPoint Presentation</vt:lpstr>
      <vt:lpstr>PowerPoint Presentation</vt:lpstr>
      <vt:lpstr>Introduction of Asian Media Access</vt:lpstr>
      <vt:lpstr>PowerPoint Presentation</vt:lpstr>
      <vt:lpstr>PowerPoint Presentation</vt:lpstr>
      <vt:lpstr>Training Details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Ramsbottom</dc:creator>
  <cp:lastModifiedBy>Ange Hwang</cp:lastModifiedBy>
  <cp:revision>188</cp:revision>
  <dcterms:created xsi:type="dcterms:W3CDTF">2017-08-22T11:49:33Z</dcterms:created>
  <dcterms:modified xsi:type="dcterms:W3CDTF">2025-10-25T13:48:20Z</dcterms:modified>
</cp:coreProperties>
</file>