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90" r:id="rId2"/>
    <p:sldId id="291" r:id="rId3"/>
    <p:sldId id="286" r:id="rId4"/>
    <p:sldId id="261" r:id="rId5"/>
    <p:sldId id="293" r:id="rId6"/>
    <p:sldId id="256" r:id="rId7"/>
    <p:sldId id="299" r:id="rId8"/>
    <p:sldId id="263" r:id="rId9"/>
    <p:sldId id="257" r:id="rId10"/>
    <p:sldId id="295" r:id="rId11"/>
    <p:sldId id="296" r:id="rId12"/>
    <p:sldId id="258" r:id="rId13"/>
    <p:sldId id="259" r:id="rId14"/>
    <p:sldId id="260" r:id="rId15"/>
    <p:sldId id="297" r:id="rId16"/>
    <p:sldId id="262" r:id="rId17"/>
    <p:sldId id="298" r:id="rId18"/>
    <p:sldId id="264" r:id="rId19"/>
    <p:sldId id="292" r:id="rId20"/>
    <p:sldId id="287" r:id="rId21"/>
    <p:sldId id="284" r:id="rId22"/>
    <p:sldId id="300" r:id="rId23"/>
    <p:sldId id="301" r:id="rId24"/>
  </p:sldIdLst>
  <p:sldSz cx="12192000" cy="6858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ma Ramsbottom" initials="ER" lastIdx="10" clrIdx="0"/>
  <p:cmAuthor id="2" name="Kara Beckman" initials="KB"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a:srgbClr val="9966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641" autoAdjust="0"/>
    <p:restoredTop sz="94660"/>
  </p:normalViewPr>
  <p:slideViewPr>
    <p:cSldViewPr snapToGrid="0">
      <p:cViewPr varScale="1">
        <p:scale>
          <a:sx n="140" d="100"/>
          <a:sy n="140" d="100"/>
        </p:scale>
        <p:origin x="144" y="1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9-18T21:13:27.167" idx="10">
    <p:pos x="7518" y="329"/>
    <p:text>i changed this question a bit to point toward more of a reciprocal, interactive process, as opposed to a causal relationship (though I know we're nowhere close to arguing for that--just a language thing).</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3AE8BE-D4B8-E44A-85CC-A2C2538DD117}" type="datetimeFigureOut">
              <a:rPr lang="en-US" smtClean="0"/>
              <a:t>6/17/25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A350B7-E447-2345-8A67-1F263053FBFF}" type="slidenum">
              <a:rPr lang="en-US" smtClean="0"/>
              <a:t>‹#›</a:t>
            </a:fld>
            <a:endParaRPr lang="en-US"/>
          </a:p>
        </p:txBody>
      </p:sp>
    </p:spTree>
    <p:extLst>
      <p:ext uri="{BB962C8B-B14F-4D97-AF65-F5344CB8AC3E}">
        <p14:creationId xmlns:p14="http://schemas.microsoft.com/office/powerpoint/2010/main" val="16260002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7" name="Shape 19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US" sz="1100" dirty="0">
                <a:latin typeface="Arial Black"/>
                <a:ea typeface="ＭＳ Ｐゴシック" charset="0"/>
                <a:cs typeface="Arial Black"/>
              </a:rPr>
              <a:t>Most Asian traditional cultures are based on Confucius philosophy and Buddhism.  The traditional view of the human body is as a derivative of the natural world, and need to be in balance between Yin and Yang, and promotes self-sustaining, workout according to seasons, and simple living philosophies. </a:t>
            </a:r>
            <a:br>
              <a:rPr lang="en-US" sz="1100" dirty="0">
                <a:latin typeface="Arial Black"/>
                <a:ea typeface="ＭＳ Ｐゴシック" charset="0"/>
                <a:cs typeface="Arial Black"/>
              </a:rPr>
            </a:br>
            <a:r>
              <a:rPr lang="en-US" sz="1100" dirty="0">
                <a:latin typeface="Arial Black"/>
                <a:ea typeface="ＭＳ Ｐゴシック" charset="0"/>
                <a:cs typeface="Arial Black"/>
              </a:rPr>
              <a:t>Confucian culture also shapes family structure, in which the family relationship is hierarchical in nature. Consequently the male who is head of household has more power than the female, than the children.  Familial decision-making usually includes extended family members, such as grandparents and other significant relatives. Children are expected to obey elders and to put the family</a:t>
            </a:r>
            <a:r>
              <a:rPr lang="ja-JP" altLang="en-US" sz="1100" dirty="0">
                <a:latin typeface="Arial Black"/>
                <a:ea typeface="ＭＳ Ｐゴシック" charset="0"/>
                <a:cs typeface="Arial Black"/>
              </a:rPr>
              <a:t>’</a:t>
            </a:r>
            <a:r>
              <a:rPr lang="en-US" sz="1100" dirty="0">
                <a:latin typeface="Arial Black"/>
                <a:ea typeface="ＭＳ Ｐゴシック" charset="0"/>
                <a:cs typeface="Arial Black"/>
              </a:rPr>
              <a:t>s needs above their own.</a:t>
            </a:r>
            <a:br>
              <a:rPr lang="en-US" sz="1100" dirty="0">
                <a:latin typeface="Arial Black"/>
                <a:ea typeface="ＭＳ Ｐゴシック" charset="0"/>
                <a:cs typeface="Arial Black"/>
              </a:rPr>
            </a:b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577D667-50C7-4267-A5A7-CE6B214009FB}" type="datetimeFigureOut">
              <a:rPr lang="en-US" smtClean="0"/>
              <a:t>6/17/25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050DAE-01CE-4FE2-9ECC-1B36EF47EB84}" type="slidenum">
              <a:rPr lang="en-US" smtClean="0"/>
              <a:t>‹#›</a:t>
            </a:fld>
            <a:endParaRPr lang="en-US"/>
          </a:p>
        </p:txBody>
      </p:sp>
    </p:spTree>
    <p:extLst>
      <p:ext uri="{BB962C8B-B14F-4D97-AF65-F5344CB8AC3E}">
        <p14:creationId xmlns:p14="http://schemas.microsoft.com/office/powerpoint/2010/main" val="3161895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77D667-50C7-4267-A5A7-CE6B214009FB}" type="datetimeFigureOut">
              <a:rPr lang="en-US" smtClean="0"/>
              <a:t>6/17/25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050DAE-01CE-4FE2-9ECC-1B36EF47EB84}" type="slidenum">
              <a:rPr lang="en-US" smtClean="0"/>
              <a:t>‹#›</a:t>
            </a:fld>
            <a:endParaRPr lang="en-US"/>
          </a:p>
        </p:txBody>
      </p:sp>
    </p:spTree>
    <p:extLst>
      <p:ext uri="{BB962C8B-B14F-4D97-AF65-F5344CB8AC3E}">
        <p14:creationId xmlns:p14="http://schemas.microsoft.com/office/powerpoint/2010/main" val="2799418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77D667-50C7-4267-A5A7-CE6B214009FB}" type="datetimeFigureOut">
              <a:rPr lang="en-US" smtClean="0"/>
              <a:t>6/17/25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050DAE-01CE-4FE2-9ECC-1B36EF47EB84}" type="slidenum">
              <a:rPr lang="en-US" smtClean="0"/>
              <a:t>‹#›</a:t>
            </a:fld>
            <a:endParaRPr lang="en-US"/>
          </a:p>
        </p:txBody>
      </p:sp>
    </p:spTree>
    <p:extLst>
      <p:ext uri="{BB962C8B-B14F-4D97-AF65-F5344CB8AC3E}">
        <p14:creationId xmlns:p14="http://schemas.microsoft.com/office/powerpoint/2010/main" val="1843931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pic>
        <p:nvPicPr>
          <p:cNvPr id="10" name="Shape 10" descr="paint_transparent1.png"/>
          <p:cNvPicPr preferRelativeResize="0"/>
          <p:nvPr/>
        </p:nvPicPr>
        <p:blipFill rotWithShape="1">
          <a:blip r:embed="rId3">
            <a:alphaModFix/>
          </a:blip>
          <a:srcRect l="55211"/>
          <a:stretch/>
        </p:blipFill>
        <p:spPr>
          <a:xfrm>
            <a:off x="2" y="0"/>
            <a:ext cx="5460903" cy="6858000"/>
          </a:xfrm>
          <a:prstGeom prst="rect">
            <a:avLst/>
          </a:prstGeom>
          <a:noFill/>
          <a:ln>
            <a:noFill/>
          </a:ln>
        </p:spPr>
      </p:pic>
      <p:sp>
        <p:nvSpPr>
          <p:cNvPr id="11" name="Shape 11"/>
          <p:cNvSpPr txBox="1">
            <a:spLocks noGrp="1"/>
          </p:cNvSpPr>
          <p:nvPr>
            <p:ph type="ctrTitle"/>
          </p:nvPr>
        </p:nvSpPr>
        <p:spPr>
          <a:xfrm>
            <a:off x="4277500" y="4382967"/>
            <a:ext cx="7000400" cy="1546400"/>
          </a:xfrm>
          <a:prstGeom prst="rect">
            <a:avLst/>
          </a:prstGeom>
        </p:spPr>
        <p:txBody>
          <a:bodyPr wrap="square" lIns="121897" tIns="121897" rIns="121897" bIns="121897" anchor="b" anchorCtr="0"/>
          <a:lstStyle>
            <a:lvl1pPr lvl="0" algn="r">
              <a:spcBef>
                <a:spcPts val="0"/>
              </a:spcBef>
              <a:buClr>
                <a:srgbClr val="FFFFFF"/>
              </a:buClr>
              <a:buSzPct val="100000"/>
              <a:buFont typeface="Lato Light"/>
              <a:defRPr sz="6700">
                <a:solidFill>
                  <a:srgbClr val="FFFFFF"/>
                </a:solidFill>
                <a:latin typeface="Lato Light"/>
                <a:ea typeface="Lato Light"/>
                <a:cs typeface="Lato Light"/>
                <a:sym typeface="Lato Light"/>
              </a:defRPr>
            </a:lvl1pPr>
            <a:lvl2pPr lvl="1" algn="r">
              <a:spcBef>
                <a:spcPts val="0"/>
              </a:spcBef>
              <a:buClr>
                <a:srgbClr val="FFFFFF"/>
              </a:buClr>
              <a:buSzPct val="100000"/>
              <a:buFont typeface="Lato Light"/>
              <a:defRPr sz="6700">
                <a:solidFill>
                  <a:srgbClr val="FFFFFF"/>
                </a:solidFill>
                <a:latin typeface="Lato Light"/>
                <a:ea typeface="Lato Light"/>
                <a:cs typeface="Lato Light"/>
                <a:sym typeface="Lato Light"/>
              </a:defRPr>
            </a:lvl2pPr>
            <a:lvl3pPr lvl="2" algn="r">
              <a:spcBef>
                <a:spcPts val="0"/>
              </a:spcBef>
              <a:buClr>
                <a:srgbClr val="FFFFFF"/>
              </a:buClr>
              <a:buSzPct val="100000"/>
              <a:buFont typeface="Lato Light"/>
              <a:defRPr sz="6700">
                <a:solidFill>
                  <a:srgbClr val="FFFFFF"/>
                </a:solidFill>
                <a:latin typeface="Lato Light"/>
                <a:ea typeface="Lato Light"/>
                <a:cs typeface="Lato Light"/>
                <a:sym typeface="Lato Light"/>
              </a:defRPr>
            </a:lvl3pPr>
            <a:lvl4pPr lvl="3" algn="r">
              <a:spcBef>
                <a:spcPts val="0"/>
              </a:spcBef>
              <a:buClr>
                <a:srgbClr val="FFFFFF"/>
              </a:buClr>
              <a:buSzPct val="100000"/>
              <a:buFont typeface="Lato Light"/>
              <a:defRPr sz="6700">
                <a:solidFill>
                  <a:srgbClr val="FFFFFF"/>
                </a:solidFill>
                <a:latin typeface="Lato Light"/>
                <a:ea typeface="Lato Light"/>
                <a:cs typeface="Lato Light"/>
                <a:sym typeface="Lato Light"/>
              </a:defRPr>
            </a:lvl4pPr>
            <a:lvl5pPr lvl="4" algn="r">
              <a:spcBef>
                <a:spcPts val="0"/>
              </a:spcBef>
              <a:buClr>
                <a:srgbClr val="FFFFFF"/>
              </a:buClr>
              <a:buSzPct val="100000"/>
              <a:buFont typeface="Lato Light"/>
              <a:defRPr sz="6700">
                <a:solidFill>
                  <a:srgbClr val="FFFFFF"/>
                </a:solidFill>
                <a:latin typeface="Lato Light"/>
                <a:ea typeface="Lato Light"/>
                <a:cs typeface="Lato Light"/>
                <a:sym typeface="Lato Light"/>
              </a:defRPr>
            </a:lvl5pPr>
            <a:lvl6pPr lvl="5" algn="r">
              <a:spcBef>
                <a:spcPts val="0"/>
              </a:spcBef>
              <a:buClr>
                <a:srgbClr val="FFFFFF"/>
              </a:buClr>
              <a:buSzPct val="100000"/>
              <a:buFont typeface="Lato Light"/>
              <a:defRPr sz="6700">
                <a:solidFill>
                  <a:srgbClr val="FFFFFF"/>
                </a:solidFill>
                <a:latin typeface="Lato Light"/>
                <a:ea typeface="Lato Light"/>
                <a:cs typeface="Lato Light"/>
                <a:sym typeface="Lato Light"/>
              </a:defRPr>
            </a:lvl6pPr>
            <a:lvl7pPr lvl="6" algn="r">
              <a:spcBef>
                <a:spcPts val="0"/>
              </a:spcBef>
              <a:buClr>
                <a:srgbClr val="FFFFFF"/>
              </a:buClr>
              <a:buSzPct val="100000"/>
              <a:buFont typeface="Lato Light"/>
              <a:defRPr sz="6700">
                <a:solidFill>
                  <a:srgbClr val="FFFFFF"/>
                </a:solidFill>
                <a:latin typeface="Lato Light"/>
                <a:ea typeface="Lato Light"/>
                <a:cs typeface="Lato Light"/>
                <a:sym typeface="Lato Light"/>
              </a:defRPr>
            </a:lvl7pPr>
            <a:lvl8pPr lvl="7" algn="r">
              <a:spcBef>
                <a:spcPts val="0"/>
              </a:spcBef>
              <a:buClr>
                <a:srgbClr val="FFFFFF"/>
              </a:buClr>
              <a:buSzPct val="100000"/>
              <a:buFont typeface="Lato Light"/>
              <a:defRPr sz="6700">
                <a:solidFill>
                  <a:srgbClr val="FFFFFF"/>
                </a:solidFill>
                <a:latin typeface="Lato Light"/>
                <a:ea typeface="Lato Light"/>
                <a:cs typeface="Lato Light"/>
                <a:sym typeface="Lato Light"/>
              </a:defRPr>
            </a:lvl8pPr>
            <a:lvl9pPr lvl="8" algn="r">
              <a:spcBef>
                <a:spcPts val="0"/>
              </a:spcBef>
              <a:buClr>
                <a:srgbClr val="FFFFFF"/>
              </a:buClr>
              <a:buSzPct val="100000"/>
              <a:buFont typeface="Lato Light"/>
              <a:defRPr sz="6700">
                <a:solidFill>
                  <a:srgbClr val="FFFFFF"/>
                </a:solidFill>
                <a:latin typeface="Lato Light"/>
                <a:ea typeface="Lato Light"/>
                <a:cs typeface="Lato Light"/>
                <a:sym typeface="Lato Light"/>
              </a:defRPr>
            </a:lvl9pPr>
          </a:lstStyle>
          <a:p>
            <a:endParaRPr/>
          </a:p>
        </p:txBody>
      </p:sp>
    </p:spTree>
    <p:extLst>
      <p:ext uri="{BB962C8B-B14F-4D97-AF65-F5344CB8AC3E}">
        <p14:creationId xmlns:p14="http://schemas.microsoft.com/office/powerpoint/2010/main" val="3061168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ColTx">
  <p:cSld name="Title + 2 columns">
    <p:bg>
      <p:bgPr>
        <a:blipFill>
          <a:blip r:embed="rId2">
            <a:alphaModFix/>
          </a:blip>
          <a:stretch>
            <a:fillRect/>
          </a:stretch>
        </a:blipFill>
        <a:effectLst/>
      </p:bgPr>
    </p:bg>
    <p:spTree>
      <p:nvGrpSpPr>
        <p:cNvPr id="1" name="Shape 26"/>
        <p:cNvGrpSpPr/>
        <p:nvPr/>
      </p:nvGrpSpPr>
      <p:grpSpPr>
        <a:xfrm>
          <a:off x="0" y="0"/>
          <a:ext cx="0" cy="0"/>
          <a:chOff x="0" y="0"/>
          <a:chExt cx="0" cy="0"/>
        </a:xfrm>
      </p:grpSpPr>
      <p:pic>
        <p:nvPicPr>
          <p:cNvPr id="27" name="Shape 27" descr="paint_transparent1.png"/>
          <p:cNvPicPr preferRelativeResize="0"/>
          <p:nvPr/>
        </p:nvPicPr>
        <p:blipFill>
          <a:blip r:embed="rId3">
            <a:alphaModFix/>
          </a:blip>
          <a:stretch>
            <a:fillRect/>
          </a:stretch>
        </p:blipFill>
        <p:spPr>
          <a:xfrm>
            <a:off x="0" y="0"/>
            <a:ext cx="12192000" cy="6858000"/>
          </a:xfrm>
          <a:prstGeom prst="rect">
            <a:avLst/>
          </a:prstGeom>
          <a:noFill/>
          <a:ln>
            <a:noFill/>
          </a:ln>
        </p:spPr>
      </p:pic>
      <p:sp>
        <p:nvSpPr>
          <p:cNvPr id="28" name="Shape 28"/>
          <p:cNvSpPr txBox="1">
            <a:spLocks noGrp="1"/>
          </p:cNvSpPr>
          <p:nvPr>
            <p:ph type="title"/>
          </p:nvPr>
        </p:nvSpPr>
        <p:spPr>
          <a:xfrm>
            <a:off x="609600" y="1798633"/>
            <a:ext cx="7348400" cy="1143200"/>
          </a:xfrm>
          <a:prstGeom prst="rect">
            <a:avLst/>
          </a:prstGeom>
        </p:spPr>
        <p:txBody>
          <a:bodyPr wrap="square" lIns="121897" tIns="121897" rIns="121897" bIns="121897"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9" name="Shape 29"/>
          <p:cNvSpPr txBox="1">
            <a:spLocks noGrp="1"/>
          </p:cNvSpPr>
          <p:nvPr>
            <p:ph type="body" idx="1"/>
          </p:nvPr>
        </p:nvSpPr>
        <p:spPr>
          <a:xfrm>
            <a:off x="609600" y="2949100"/>
            <a:ext cx="3566800" cy="3517200"/>
          </a:xfrm>
          <a:prstGeom prst="rect">
            <a:avLst/>
          </a:prstGeom>
        </p:spPr>
        <p:txBody>
          <a:bodyPr wrap="square" lIns="121897" tIns="121897" rIns="121897" bIns="121897" anchor="t" anchorCtr="0"/>
          <a:lstStyle>
            <a:lvl1pPr lvl="0">
              <a:spcBef>
                <a:spcPts val="0"/>
              </a:spcBef>
              <a:buSzPct val="100000"/>
              <a:defRPr sz="2100"/>
            </a:lvl1pPr>
            <a:lvl2pPr lvl="1">
              <a:spcBef>
                <a:spcPts val="0"/>
              </a:spcBef>
              <a:buSzPct val="100000"/>
              <a:defRPr sz="2100"/>
            </a:lvl2pPr>
            <a:lvl3pPr lvl="2">
              <a:spcBef>
                <a:spcPts val="0"/>
              </a:spcBef>
              <a:buSzPct val="100000"/>
              <a:defRPr sz="2100"/>
            </a:lvl3pPr>
            <a:lvl4pPr lvl="3">
              <a:spcBef>
                <a:spcPts val="0"/>
              </a:spcBef>
              <a:buSzPct val="100000"/>
              <a:defRPr sz="2100"/>
            </a:lvl4pPr>
            <a:lvl5pPr lvl="4">
              <a:spcBef>
                <a:spcPts val="0"/>
              </a:spcBef>
              <a:buSzPct val="100000"/>
              <a:defRPr sz="2100"/>
            </a:lvl5pPr>
            <a:lvl6pPr lvl="5">
              <a:spcBef>
                <a:spcPts val="0"/>
              </a:spcBef>
              <a:buSzPct val="100000"/>
              <a:defRPr sz="2100"/>
            </a:lvl6pPr>
            <a:lvl7pPr lvl="6">
              <a:spcBef>
                <a:spcPts val="0"/>
              </a:spcBef>
              <a:buSzPct val="100000"/>
              <a:defRPr sz="2100"/>
            </a:lvl7pPr>
            <a:lvl8pPr lvl="7">
              <a:spcBef>
                <a:spcPts val="0"/>
              </a:spcBef>
              <a:buSzPct val="100000"/>
              <a:defRPr sz="2100"/>
            </a:lvl8pPr>
            <a:lvl9pPr lvl="8">
              <a:spcBef>
                <a:spcPts val="0"/>
              </a:spcBef>
              <a:buSzPct val="100000"/>
              <a:defRPr sz="2100"/>
            </a:lvl9pPr>
          </a:lstStyle>
          <a:p>
            <a:endParaRPr/>
          </a:p>
        </p:txBody>
      </p:sp>
      <p:sp>
        <p:nvSpPr>
          <p:cNvPr id="30" name="Shape 30"/>
          <p:cNvSpPr txBox="1">
            <a:spLocks noGrp="1"/>
          </p:cNvSpPr>
          <p:nvPr>
            <p:ph type="body" idx="2"/>
          </p:nvPr>
        </p:nvSpPr>
        <p:spPr>
          <a:xfrm>
            <a:off x="4391208" y="2949100"/>
            <a:ext cx="3566800" cy="3517200"/>
          </a:xfrm>
          <a:prstGeom prst="rect">
            <a:avLst/>
          </a:prstGeom>
        </p:spPr>
        <p:txBody>
          <a:bodyPr wrap="square" lIns="121897" tIns="121897" rIns="121897" bIns="121897" anchor="t" anchorCtr="0"/>
          <a:lstStyle>
            <a:lvl1pPr lvl="0">
              <a:spcBef>
                <a:spcPts val="0"/>
              </a:spcBef>
              <a:buSzPct val="100000"/>
              <a:defRPr sz="2100"/>
            </a:lvl1pPr>
            <a:lvl2pPr lvl="1">
              <a:spcBef>
                <a:spcPts val="0"/>
              </a:spcBef>
              <a:buSzPct val="100000"/>
              <a:defRPr sz="2100"/>
            </a:lvl2pPr>
            <a:lvl3pPr lvl="2">
              <a:spcBef>
                <a:spcPts val="0"/>
              </a:spcBef>
              <a:buSzPct val="100000"/>
              <a:defRPr sz="2100"/>
            </a:lvl3pPr>
            <a:lvl4pPr lvl="3">
              <a:spcBef>
                <a:spcPts val="0"/>
              </a:spcBef>
              <a:buSzPct val="100000"/>
              <a:defRPr sz="2100"/>
            </a:lvl4pPr>
            <a:lvl5pPr lvl="4">
              <a:spcBef>
                <a:spcPts val="0"/>
              </a:spcBef>
              <a:buSzPct val="100000"/>
              <a:defRPr sz="2100"/>
            </a:lvl5pPr>
            <a:lvl6pPr lvl="5">
              <a:spcBef>
                <a:spcPts val="0"/>
              </a:spcBef>
              <a:buSzPct val="100000"/>
              <a:defRPr sz="2100"/>
            </a:lvl6pPr>
            <a:lvl7pPr lvl="6">
              <a:spcBef>
                <a:spcPts val="0"/>
              </a:spcBef>
              <a:buSzPct val="100000"/>
              <a:defRPr sz="2100"/>
            </a:lvl7pPr>
            <a:lvl8pPr lvl="7">
              <a:spcBef>
                <a:spcPts val="0"/>
              </a:spcBef>
              <a:buSzPct val="100000"/>
              <a:defRPr sz="2100"/>
            </a:lvl8pPr>
            <a:lvl9pPr lvl="8">
              <a:spcBef>
                <a:spcPts val="0"/>
              </a:spcBef>
              <a:buSzPct val="100000"/>
              <a:defRPr sz="2100"/>
            </a:lvl9pPr>
          </a:lstStyle>
          <a:p>
            <a:endParaRPr/>
          </a:p>
        </p:txBody>
      </p:sp>
      <p:sp>
        <p:nvSpPr>
          <p:cNvPr id="31" name="Shape 31"/>
          <p:cNvSpPr txBox="1">
            <a:spLocks noGrp="1"/>
          </p:cNvSpPr>
          <p:nvPr>
            <p:ph type="sldNum" idx="12"/>
          </p:nvPr>
        </p:nvSpPr>
        <p:spPr>
          <a:xfrm>
            <a:off x="11307445" y="6231535"/>
            <a:ext cx="731600" cy="524800"/>
          </a:xfrm>
          <a:prstGeom prst="rect">
            <a:avLst/>
          </a:prstGeom>
        </p:spPr>
        <p:txBody>
          <a:bodyPr wrap="square" lIns="121897" tIns="121897" rIns="121897" bIns="121897"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332978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 3 columns">
    <p:bg>
      <p:bgPr>
        <a:blipFill>
          <a:blip r:embed="rId2">
            <a:alphaModFix/>
          </a:blip>
          <a:stretch>
            <a:fillRect/>
          </a:stretch>
        </a:blipFill>
        <a:effectLst/>
      </p:bgPr>
    </p:bg>
    <p:spTree>
      <p:nvGrpSpPr>
        <p:cNvPr id="1" name="Shape 32"/>
        <p:cNvGrpSpPr/>
        <p:nvPr/>
      </p:nvGrpSpPr>
      <p:grpSpPr>
        <a:xfrm>
          <a:off x="0" y="0"/>
          <a:ext cx="0" cy="0"/>
          <a:chOff x="0" y="0"/>
          <a:chExt cx="0" cy="0"/>
        </a:xfrm>
      </p:grpSpPr>
      <p:pic>
        <p:nvPicPr>
          <p:cNvPr id="33" name="Shape 33" descr="paint_transparent1.png"/>
          <p:cNvPicPr preferRelativeResize="0"/>
          <p:nvPr/>
        </p:nvPicPr>
        <p:blipFill>
          <a:blip r:embed="rId3">
            <a:alphaModFix/>
          </a:blip>
          <a:stretch>
            <a:fillRect/>
          </a:stretch>
        </p:blipFill>
        <p:spPr>
          <a:xfrm>
            <a:off x="0" y="0"/>
            <a:ext cx="12192000" cy="6858000"/>
          </a:xfrm>
          <a:prstGeom prst="rect">
            <a:avLst/>
          </a:prstGeom>
          <a:noFill/>
          <a:ln>
            <a:noFill/>
          </a:ln>
        </p:spPr>
      </p:pic>
      <p:sp>
        <p:nvSpPr>
          <p:cNvPr id="34" name="Shape 34"/>
          <p:cNvSpPr txBox="1">
            <a:spLocks noGrp="1"/>
          </p:cNvSpPr>
          <p:nvPr>
            <p:ph type="title"/>
          </p:nvPr>
        </p:nvSpPr>
        <p:spPr>
          <a:xfrm>
            <a:off x="609600" y="1798633"/>
            <a:ext cx="7348400" cy="1143200"/>
          </a:xfrm>
          <a:prstGeom prst="rect">
            <a:avLst/>
          </a:prstGeom>
        </p:spPr>
        <p:txBody>
          <a:bodyPr wrap="square" lIns="121897" tIns="121897" rIns="121897" bIns="121897" anchor="b"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5" name="Shape 35"/>
          <p:cNvSpPr txBox="1">
            <a:spLocks noGrp="1"/>
          </p:cNvSpPr>
          <p:nvPr>
            <p:ph type="body" idx="1"/>
          </p:nvPr>
        </p:nvSpPr>
        <p:spPr>
          <a:xfrm>
            <a:off x="653033" y="3083300"/>
            <a:ext cx="2442000" cy="3484400"/>
          </a:xfrm>
          <a:prstGeom prst="rect">
            <a:avLst/>
          </a:prstGeom>
        </p:spPr>
        <p:txBody>
          <a:bodyPr wrap="square" lIns="121897" tIns="121897" rIns="121897" bIns="121897"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36" name="Shape 36"/>
          <p:cNvSpPr txBox="1">
            <a:spLocks noGrp="1"/>
          </p:cNvSpPr>
          <p:nvPr>
            <p:ph type="body" idx="2"/>
          </p:nvPr>
        </p:nvSpPr>
        <p:spPr>
          <a:xfrm>
            <a:off x="3220181" y="3083300"/>
            <a:ext cx="2442000" cy="3484400"/>
          </a:xfrm>
          <a:prstGeom prst="rect">
            <a:avLst/>
          </a:prstGeom>
        </p:spPr>
        <p:txBody>
          <a:bodyPr wrap="square" lIns="121897" tIns="121897" rIns="121897" bIns="121897"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37" name="Shape 37"/>
          <p:cNvSpPr txBox="1">
            <a:spLocks noGrp="1"/>
          </p:cNvSpPr>
          <p:nvPr>
            <p:ph type="body" idx="3"/>
          </p:nvPr>
        </p:nvSpPr>
        <p:spPr>
          <a:xfrm>
            <a:off x="5787329" y="3083300"/>
            <a:ext cx="2442000" cy="3484400"/>
          </a:xfrm>
          <a:prstGeom prst="rect">
            <a:avLst/>
          </a:prstGeom>
        </p:spPr>
        <p:txBody>
          <a:bodyPr wrap="square" lIns="121897" tIns="121897" rIns="121897" bIns="121897"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38" name="Shape 38"/>
          <p:cNvSpPr txBox="1">
            <a:spLocks noGrp="1"/>
          </p:cNvSpPr>
          <p:nvPr>
            <p:ph type="sldNum" idx="12"/>
          </p:nvPr>
        </p:nvSpPr>
        <p:spPr>
          <a:xfrm>
            <a:off x="11307445" y="6231535"/>
            <a:ext cx="731600" cy="524800"/>
          </a:xfrm>
          <a:prstGeom prst="rect">
            <a:avLst/>
          </a:prstGeom>
        </p:spPr>
        <p:txBody>
          <a:bodyPr wrap="square" lIns="121897" tIns="121897" rIns="121897" bIns="121897"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656004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ubtitle">
    <p:bg>
      <p:bgPr>
        <a:blipFill>
          <a:blip r:embed="rId2">
            <a:alphaModFix/>
          </a:blip>
          <a:stretch>
            <a:fillRect/>
          </a:stretch>
        </a:blipFill>
        <a:effectLst/>
      </p:bgPr>
    </p:bg>
    <p:spTree>
      <p:nvGrpSpPr>
        <p:cNvPr id="1" name="Shape 12"/>
        <p:cNvGrpSpPr/>
        <p:nvPr/>
      </p:nvGrpSpPr>
      <p:grpSpPr>
        <a:xfrm>
          <a:off x="0" y="0"/>
          <a:ext cx="0" cy="0"/>
          <a:chOff x="0" y="0"/>
          <a:chExt cx="0" cy="0"/>
        </a:xfrm>
      </p:grpSpPr>
      <p:pic>
        <p:nvPicPr>
          <p:cNvPr id="13" name="Shape 13" descr="paint_transparent4.png"/>
          <p:cNvPicPr preferRelativeResize="0"/>
          <p:nvPr/>
        </p:nvPicPr>
        <p:blipFill rotWithShape="1">
          <a:blip r:embed="rId3">
            <a:alphaModFix/>
          </a:blip>
          <a:srcRect r="49954"/>
          <a:stretch/>
        </p:blipFill>
        <p:spPr>
          <a:xfrm>
            <a:off x="6090568" y="0"/>
            <a:ext cx="6101433" cy="6858032"/>
          </a:xfrm>
          <a:prstGeom prst="rect">
            <a:avLst/>
          </a:prstGeom>
          <a:noFill/>
          <a:ln>
            <a:noFill/>
          </a:ln>
        </p:spPr>
      </p:pic>
      <p:sp>
        <p:nvSpPr>
          <p:cNvPr id="14" name="Shape 14"/>
          <p:cNvSpPr/>
          <p:nvPr/>
        </p:nvSpPr>
        <p:spPr>
          <a:xfrm>
            <a:off x="0" y="-200"/>
            <a:ext cx="7067600" cy="6858000"/>
          </a:xfrm>
          <a:prstGeom prst="rect">
            <a:avLst/>
          </a:prstGeom>
          <a:solidFill>
            <a:srgbClr val="FFFFFF"/>
          </a:solidFill>
          <a:ln>
            <a:noFill/>
          </a:ln>
        </p:spPr>
        <p:txBody>
          <a:bodyPr wrap="square" lIns="121897" tIns="121897" rIns="121897" bIns="121897" anchor="ctr" anchorCtr="0">
            <a:noAutofit/>
          </a:bodyPr>
          <a:lstStyle/>
          <a:p>
            <a:pPr lvl="0">
              <a:spcBef>
                <a:spcPts val="0"/>
              </a:spcBef>
              <a:buNone/>
            </a:pPr>
            <a:endParaRPr/>
          </a:p>
        </p:txBody>
      </p:sp>
      <p:sp>
        <p:nvSpPr>
          <p:cNvPr id="15" name="Shape 15"/>
          <p:cNvSpPr txBox="1">
            <a:spLocks noGrp="1"/>
          </p:cNvSpPr>
          <p:nvPr>
            <p:ph type="ctrTitle"/>
          </p:nvPr>
        </p:nvSpPr>
        <p:spPr>
          <a:xfrm>
            <a:off x="914400" y="3838333"/>
            <a:ext cx="5219600" cy="1546400"/>
          </a:xfrm>
          <a:prstGeom prst="rect">
            <a:avLst/>
          </a:prstGeom>
        </p:spPr>
        <p:txBody>
          <a:bodyPr wrap="square" lIns="121897" tIns="121897" rIns="121897" bIns="121897" anchor="b" anchorCtr="0"/>
          <a:lstStyle>
            <a:lvl1pPr lvl="0" rtl="0">
              <a:spcBef>
                <a:spcPts val="0"/>
              </a:spcBef>
              <a:buSzPct val="100000"/>
              <a:defRPr sz="6400"/>
            </a:lvl1pPr>
            <a:lvl2pPr lvl="1" rtl="0">
              <a:spcBef>
                <a:spcPts val="0"/>
              </a:spcBef>
              <a:buSzPct val="100000"/>
              <a:defRPr sz="6400"/>
            </a:lvl2pPr>
            <a:lvl3pPr lvl="2" rtl="0">
              <a:spcBef>
                <a:spcPts val="0"/>
              </a:spcBef>
              <a:buSzPct val="100000"/>
              <a:defRPr sz="6400"/>
            </a:lvl3pPr>
            <a:lvl4pPr lvl="3" rtl="0">
              <a:spcBef>
                <a:spcPts val="0"/>
              </a:spcBef>
              <a:buSzPct val="100000"/>
              <a:defRPr sz="6400"/>
            </a:lvl4pPr>
            <a:lvl5pPr lvl="4" rtl="0">
              <a:spcBef>
                <a:spcPts val="0"/>
              </a:spcBef>
              <a:buSzPct val="100000"/>
              <a:defRPr sz="6400"/>
            </a:lvl5pPr>
            <a:lvl6pPr lvl="5" rtl="0">
              <a:spcBef>
                <a:spcPts val="0"/>
              </a:spcBef>
              <a:buSzPct val="100000"/>
              <a:defRPr sz="6400"/>
            </a:lvl6pPr>
            <a:lvl7pPr lvl="6" rtl="0">
              <a:spcBef>
                <a:spcPts val="0"/>
              </a:spcBef>
              <a:buSzPct val="100000"/>
              <a:defRPr sz="6400"/>
            </a:lvl7pPr>
            <a:lvl8pPr lvl="7" rtl="0">
              <a:spcBef>
                <a:spcPts val="0"/>
              </a:spcBef>
              <a:buSzPct val="100000"/>
              <a:defRPr sz="6400"/>
            </a:lvl8pPr>
            <a:lvl9pPr lvl="8" rtl="0">
              <a:spcBef>
                <a:spcPts val="0"/>
              </a:spcBef>
              <a:buSzPct val="100000"/>
              <a:defRPr sz="6400"/>
            </a:lvl9pPr>
          </a:lstStyle>
          <a:p>
            <a:endParaRPr/>
          </a:p>
        </p:txBody>
      </p:sp>
      <p:sp>
        <p:nvSpPr>
          <p:cNvPr id="16" name="Shape 16"/>
          <p:cNvSpPr txBox="1">
            <a:spLocks noGrp="1"/>
          </p:cNvSpPr>
          <p:nvPr>
            <p:ph type="subTitle" idx="1"/>
          </p:nvPr>
        </p:nvSpPr>
        <p:spPr>
          <a:xfrm>
            <a:off x="914400" y="5513939"/>
            <a:ext cx="5219600" cy="1046400"/>
          </a:xfrm>
          <a:prstGeom prst="rect">
            <a:avLst/>
          </a:prstGeom>
        </p:spPr>
        <p:txBody>
          <a:bodyPr wrap="square" lIns="121897" tIns="121897" rIns="121897" bIns="121897" anchor="t" anchorCtr="0"/>
          <a:lstStyle>
            <a:lvl1pPr lvl="0" rtl="0">
              <a:spcBef>
                <a:spcPts val="0"/>
              </a:spcBef>
              <a:buClr>
                <a:schemeClr val="dk2"/>
              </a:buClr>
              <a:buSzPct val="100000"/>
              <a:buNone/>
              <a:defRPr sz="1900">
                <a:solidFill>
                  <a:schemeClr val="dk2"/>
                </a:solidFill>
              </a:defRPr>
            </a:lvl1pPr>
            <a:lvl2pPr lvl="1" rtl="0">
              <a:spcBef>
                <a:spcPts val="0"/>
              </a:spcBef>
              <a:buClr>
                <a:schemeClr val="dk2"/>
              </a:buClr>
              <a:buSzPct val="100000"/>
              <a:buNone/>
              <a:defRPr sz="1900">
                <a:solidFill>
                  <a:schemeClr val="dk2"/>
                </a:solidFill>
              </a:defRPr>
            </a:lvl2pPr>
            <a:lvl3pPr lvl="2" rtl="0">
              <a:spcBef>
                <a:spcPts val="0"/>
              </a:spcBef>
              <a:buClr>
                <a:schemeClr val="dk2"/>
              </a:buClr>
              <a:buSzPct val="100000"/>
              <a:buNone/>
              <a:defRPr sz="1900">
                <a:solidFill>
                  <a:schemeClr val="dk2"/>
                </a:solidFill>
              </a:defRPr>
            </a:lvl3pPr>
            <a:lvl4pPr lvl="3" rtl="0">
              <a:spcBef>
                <a:spcPts val="0"/>
              </a:spcBef>
              <a:buClr>
                <a:schemeClr val="dk2"/>
              </a:buClr>
              <a:buSzPct val="100000"/>
              <a:buNone/>
              <a:defRPr sz="1900">
                <a:solidFill>
                  <a:schemeClr val="dk2"/>
                </a:solidFill>
              </a:defRPr>
            </a:lvl4pPr>
            <a:lvl5pPr lvl="4" rtl="0">
              <a:spcBef>
                <a:spcPts val="0"/>
              </a:spcBef>
              <a:buClr>
                <a:schemeClr val="dk2"/>
              </a:buClr>
              <a:buSzPct val="100000"/>
              <a:buNone/>
              <a:defRPr sz="1900">
                <a:solidFill>
                  <a:schemeClr val="dk2"/>
                </a:solidFill>
              </a:defRPr>
            </a:lvl5pPr>
            <a:lvl6pPr lvl="5" rtl="0">
              <a:spcBef>
                <a:spcPts val="0"/>
              </a:spcBef>
              <a:buClr>
                <a:schemeClr val="dk2"/>
              </a:buClr>
              <a:buSzPct val="100000"/>
              <a:buNone/>
              <a:defRPr sz="1900">
                <a:solidFill>
                  <a:schemeClr val="dk2"/>
                </a:solidFill>
              </a:defRPr>
            </a:lvl6pPr>
            <a:lvl7pPr lvl="6" rtl="0">
              <a:spcBef>
                <a:spcPts val="0"/>
              </a:spcBef>
              <a:buClr>
                <a:schemeClr val="dk2"/>
              </a:buClr>
              <a:buSzPct val="100000"/>
              <a:buNone/>
              <a:defRPr sz="1900">
                <a:solidFill>
                  <a:schemeClr val="dk2"/>
                </a:solidFill>
              </a:defRPr>
            </a:lvl7pPr>
            <a:lvl8pPr lvl="7" rtl="0">
              <a:spcBef>
                <a:spcPts val="0"/>
              </a:spcBef>
              <a:buClr>
                <a:schemeClr val="dk2"/>
              </a:buClr>
              <a:buSzPct val="100000"/>
              <a:buNone/>
              <a:defRPr sz="1900">
                <a:solidFill>
                  <a:schemeClr val="dk2"/>
                </a:solidFill>
              </a:defRPr>
            </a:lvl8pPr>
            <a:lvl9pPr lvl="8" rtl="0">
              <a:spcBef>
                <a:spcPts val="0"/>
              </a:spcBef>
              <a:buClr>
                <a:schemeClr val="dk2"/>
              </a:buClr>
              <a:buSzPct val="100000"/>
              <a:buNone/>
              <a:defRPr sz="1900">
                <a:solidFill>
                  <a:schemeClr val="dk2"/>
                </a:solidFill>
              </a:defRPr>
            </a:lvl9pPr>
          </a:lstStyle>
          <a:p>
            <a:endParaRPr/>
          </a:p>
        </p:txBody>
      </p:sp>
    </p:spTree>
    <p:extLst>
      <p:ext uri="{BB962C8B-B14F-4D97-AF65-F5344CB8AC3E}">
        <p14:creationId xmlns:p14="http://schemas.microsoft.com/office/powerpoint/2010/main" val="1930684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77D667-50C7-4267-A5A7-CE6B214009FB}" type="datetimeFigureOut">
              <a:rPr lang="en-US" smtClean="0"/>
              <a:t>6/17/25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050DAE-01CE-4FE2-9ECC-1B36EF47EB84}" type="slidenum">
              <a:rPr lang="en-US" smtClean="0"/>
              <a:t>‹#›</a:t>
            </a:fld>
            <a:endParaRPr lang="en-US"/>
          </a:p>
        </p:txBody>
      </p:sp>
    </p:spTree>
    <p:extLst>
      <p:ext uri="{BB962C8B-B14F-4D97-AF65-F5344CB8AC3E}">
        <p14:creationId xmlns:p14="http://schemas.microsoft.com/office/powerpoint/2010/main" val="3281571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77D667-50C7-4267-A5A7-CE6B214009FB}" type="datetimeFigureOut">
              <a:rPr lang="en-US" smtClean="0"/>
              <a:t>6/17/25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050DAE-01CE-4FE2-9ECC-1B36EF47EB84}" type="slidenum">
              <a:rPr lang="en-US" smtClean="0"/>
              <a:t>‹#›</a:t>
            </a:fld>
            <a:endParaRPr lang="en-US"/>
          </a:p>
        </p:txBody>
      </p:sp>
    </p:spTree>
    <p:extLst>
      <p:ext uri="{BB962C8B-B14F-4D97-AF65-F5344CB8AC3E}">
        <p14:creationId xmlns:p14="http://schemas.microsoft.com/office/powerpoint/2010/main" val="415456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577D667-50C7-4267-A5A7-CE6B214009FB}" type="datetimeFigureOut">
              <a:rPr lang="en-US" smtClean="0"/>
              <a:t>6/17/25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050DAE-01CE-4FE2-9ECC-1B36EF47EB84}" type="slidenum">
              <a:rPr lang="en-US" smtClean="0"/>
              <a:t>‹#›</a:t>
            </a:fld>
            <a:endParaRPr lang="en-US"/>
          </a:p>
        </p:txBody>
      </p:sp>
    </p:spTree>
    <p:extLst>
      <p:ext uri="{BB962C8B-B14F-4D97-AF65-F5344CB8AC3E}">
        <p14:creationId xmlns:p14="http://schemas.microsoft.com/office/powerpoint/2010/main" val="1810409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577D667-50C7-4267-A5A7-CE6B214009FB}" type="datetimeFigureOut">
              <a:rPr lang="en-US" smtClean="0"/>
              <a:t>6/17/25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050DAE-01CE-4FE2-9ECC-1B36EF47EB84}" type="slidenum">
              <a:rPr lang="en-US" smtClean="0"/>
              <a:t>‹#›</a:t>
            </a:fld>
            <a:endParaRPr lang="en-US"/>
          </a:p>
        </p:txBody>
      </p:sp>
    </p:spTree>
    <p:extLst>
      <p:ext uri="{BB962C8B-B14F-4D97-AF65-F5344CB8AC3E}">
        <p14:creationId xmlns:p14="http://schemas.microsoft.com/office/powerpoint/2010/main" val="3914121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577D667-50C7-4267-A5A7-CE6B214009FB}" type="datetimeFigureOut">
              <a:rPr lang="en-US" smtClean="0"/>
              <a:t>6/17/25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050DAE-01CE-4FE2-9ECC-1B36EF47EB84}" type="slidenum">
              <a:rPr lang="en-US" smtClean="0"/>
              <a:t>‹#›</a:t>
            </a:fld>
            <a:endParaRPr lang="en-US"/>
          </a:p>
        </p:txBody>
      </p:sp>
    </p:spTree>
    <p:extLst>
      <p:ext uri="{BB962C8B-B14F-4D97-AF65-F5344CB8AC3E}">
        <p14:creationId xmlns:p14="http://schemas.microsoft.com/office/powerpoint/2010/main" val="1272711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77D667-50C7-4267-A5A7-CE6B214009FB}" type="datetimeFigureOut">
              <a:rPr lang="en-US" smtClean="0"/>
              <a:t>6/17/25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050DAE-01CE-4FE2-9ECC-1B36EF47EB84}" type="slidenum">
              <a:rPr lang="en-US" smtClean="0"/>
              <a:t>‹#›</a:t>
            </a:fld>
            <a:endParaRPr lang="en-US"/>
          </a:p>
        </p:txBody>
      </p:sp>
    </p:spTree>
    <p:extLst>
      <p:ext uri="{BB962C8B-B14F-4D97-AF65-F5344CB8AC3E}">
        <p14:creationId xmlns:p14="http://schemas.microsoft.com/office/powerpoint/2010/main" val="1514110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577D667-50C7-4267-A5A7-CE6B214009FB}" type="datetimeFigureOut">
              <a:rPr lang="en-US" smtClean="0"/>
              <a:t>6/17/25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050DAE-01CE-4FE2-9ECC-1B36EF47EB84}" type="slidenum">
              <a:rPr lang="en-US" smtClean="0"/>
              <a:t>‹#›</a:t>
            </a:fld>
            <a:endParaRPr lang="en-US"/>
          </a:p>
        </p:txBody>
      </p:sp>
    </p:spTree>
    <p:extLst>
      <p:ext uri="{BB962C8B-B14F-4D97-AF65-F5344CB8AC3E}">
        <p14:creationId xmlns:p14="http://schemas.microsoft.com/office/powerpoint/2010/main" val="578371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577D667-50C7-4267-A5A7-CE6B214009FB}" type="datetimeFigureOut">
              <a:rPr lang="en-US" smtClean="0"/>
              <a:t>6/17/25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050DAE-01CE-4FE2-9ECC-1B36EF47EB84}" type="slidenum">
              <a:rPr lang="en-US" smtClean="0"/>
              <a:t>‹#›</a:t>
            </a:fld>
            <a:endParaRPr lang="en-US"/>
          </a:p>
        </p:txBody>
      </p:sp>
    </p:spTree>
    <p:extLst>
      <p:ext uri="{BB962C8B-B14F-4D97-AF65-F5344CB8AC3E}">
        <p14:creationId xmlns:p14="http://schemas.microsoft.com/office/powerpoint/2010/main" val="3021682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77D667-50C7-4267-A5A7-CE6B214009FB}" type="datetimeFigureOut">
              <a:rPr lang="en-US" smtClean="0"/>
              <a:t>6/17/25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050DAE-01CE-4FE2-9ECC-1B36EF47EB84}" type="slidenum">
              <a:rPr lang="en-US" smtClean="0"/>
              <a:t>‹#›</a:t>
            </a:fld>
            <a:endParaRPr lang="en-US"/>
          </a:p>
        </p:txBody>
      </p:sp>
    </p:spTree>
    <p:extLst>
      <p:ext uri="{BB962C8B-B14F-4D97-AF65-F5344CB8AC3E}">
        <p14:creationId xmlns:p14="http://schemas.microsoft.com/office/powerpoint/2010/main" val="3033261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jpeg"/><Relationship Id="rId10" Type="http://schemas.openxmlformats.org/officeDocument/2006/relationships/image" Target="../media/image30.svg"/><Relationship Id="rId4" Type="http://schemas.openxmlformats.org/officeDocument/2006/relationships/image" Target="../media/image24.jpe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sv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0.svg"/><Relationship Id="rId7" Type="http://schemas.openxmlformats.org/officeDocument/2006/relationships/image" Target="../media/image35.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0.sv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0.svg"/><Relationship Id="rId7" Type="http://schemas.openxmlformats.org/officeDocument/2006/relationships/image" Target="../media/image42.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4.pn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16.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30.svg"/><Relationship Id="rId7" Type="http://schemas.openxmlformats.org/officeDocument/2006/relationships/image" Target="../media/image46.jpe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32.svg"/><Relationship Id="rId10"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image" Target="../media/image48.jpeg"/></Relationships>
</file>

<file path=ppt/slides/_rels/slide17.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29.png"/><Relationship Id="rId7"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1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3" Type="http://schemas.openxmlformats.org/officeDocument/2006/relationships/hyperlink" Target="https://experience.arcgis.com/experience/802905182bf641f5af83b2136a3f80df/page/BLE-Map?views=Map-layers" TargetMode="External"/><Relationship Id="rId2" Type="http://schemas.openxmlformats.org/officeDocument/2006/relationships/hyperlink" Target="http://www.findhelp.org/" TargetMode="External"/><Relationship Id="rId1" Type="http://schemas.openxmlformats.org/officeDocument/2006/relationships/slideLayout" Target="../slideLayouts/slideLayout15.xml"/><Relationship Id="rId4" Type="http://schemas.openxmlformats.org/officeDocument/2006/relationships/hyperlink" Target="https://aidigital.amamedia.org/cindyxiongai/"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mailto:angehwang@amamedia.org" TargetMode="External"/><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mailto:casemanager@amamedia.org" TargetMode="External"/><Relationship Id="rId4" Type="http://schemas.openxmlformats.org/officeDocument/2006/relationships/hyperlink" Target="mailto:stevelu@amamedia.org"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hyperlink" Target="mailto:Sian.xiong@amamedia.org" TargetMode="Externa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edu.gcfglobal.org/en/computerbasics/basic-parts-of-a-computer/1/" TargetMode="External"/><Relationship Id="rId2" Type="http://schemas.openxmlformats.org/officeDocument/2006/relationships/hyperlink" Target="https://www.digitalliteracyassessment.org/#take-assessment" TargetMode="Externa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5" name="Picture 4">
            <a:extLst>
              <a:ext uri="{FF2B5EF4-FFF2-40B4-BE49-F238E27FC236}">
                <a16:creationId xmlns:a16="http://schemas.microsoft.com/office/drawing/2014/main" id="{824408BD-E756-0456-D944-D3A4C90622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8798" y="339038"/>
            <a:ext cx="3998699" cy="3174045"/>
          </a:xfrm>
          <a:prstGeom prst="rect">
            <a:avLst/>
          </a:prstGeom>
        </p:spPr>
      </p:pic>
      <p:sp>
        <p:nvSpPr>
          <p:cNvPr id="6" name="TextBox 5">
            <a:extLst>
              <a:ext uri="{FF2B5EF4-FFF2-40B4-BE49-F238E27FC236}">
                <a16:creationId xmlns:a16="http://schemas.microsoft.com/office/drawing/2014/main" id="{9C331172-68DF-170F-3021-04CB357C29DD}"/>
              </a:ext>
            </a:extLst>
          </p:cNvPr>
          <p:cNvSpPr txBox="1"/>
          <p:nvPr/>
        </p:nvSpPr>
        <p:spPr>
          <a:xfrm>
            <a:off x="3526827" y="3731172"/>
            <a:ext cx="8530925" cy="1631216"/>
          </a:xfrm>
          <a:prstGeom prst="rect">
            <a:avLst/>
          </a:prstGeom>
          <a:noFill/>
          <a:ln>
            <a:noFill/>
          </a:ln>
        </p:spPr>
        <p:txBody>
          <a:bodyPr wrap="none" rtlCol="0">
            <a:spAutoFit/>
          </a:bodyPr>
          <a:lstStyle/>
          <a:p>
            <a:pPr algn="r"/>
            <a:r>
              <a:rPr lang="en-US" sz="8000" b="1" dirty="0">
                <a:solidFill>
                  <a:schemeClr val="bg1"/>
                </a:solidFill>
              </a:rPr>
              <a:t>e-</a:t>
            </a:r>
            <a:r>
              <a:rPr lang="en-US" sz="8000" b="1" dirty="0" err="1">
                <a:solidFill>
                  <a:schemeClr val="bg1"/>
                </a:solidFill>
              </a:rPr>
              <a:t>Magine</a:t>
            </a:r>
            <a:r>
              <a:rPr lang="en-US" sz="8000" b="1" dirty="0">
                <a:solidFill>
                  <a:schemeClr val="bg1"/>
                </a:solidFill>
              </a:rPr>
              <a:t>! Initiative</a:t>
            </a:r>
          </a:p>
          <a:p>
            <a:pPr algn="r"/>
            <a:r>
              <a:rPr lang="en-US" sz="2000" b="1" dirty="0">
                <a:solidFill>
                  <a:schemeClr val="bg1"/>
                </a:solidFill>
              </a:rPr>
              <a:t>Every Mon, Tue, Thurs, Fri from 9am – 2:30pm at West Metro Chinese Church</a:t>
            </a:r>
          </a:p>
        </p:txBody>
      </p:sp>
      <p:pic>
        <p:nvPicPr>
          <p:cNvPr id="8" name="Picture 7">
            <a:extLst>
              <a:ext uri="{FF2B5EF4-FFF2-40B4-BE49-F238E27FC236}">
                <a16:creationId xmlns:a16="http://schemas.microsoft.com/office/drawing/2014/main" id="{85ED575C-330C-11CD-81D3-381F5E7217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080" y="1751746"/>
            <a:ext cx="886453" cy="967390"/>
          </a:xfrm>
          <a:prstGeom prst="rect">
            <a:avLst/>
          </a:prstGeom>
        </p:spPr>
      </p:pic>
      <p:pic>
        <p:nvPicPr>
          <p:cNvPr id="10" name="Picture 9">
            <a:extLst>
              <a:ext uri="{FF2B5EF4-FFF2-40B4-BE49-F238E27FC236}">
                <a16:creationId xmlns:a16="http://schemas.microsoft.com/office/drawing/2014/main" id="{6A8DF20F-1B1E-F27E-11E5-F6C747A480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658" y="2799503"/>
            <a:ext cx="1739608" cy="1458310"/>
          </a:xfrm>
          <a:prstGeom prst="rect">
            <a:avLst/>
          </a:prstGeom>
        </p:spPr>
      </p:pic>
      <p:pic>
        <p:nvPicPr>
          <p:cNvPr id="12" name="Picture 11">
            <a:extLst>
              <a:ext uri="{FF2B5EF4-FFF2-40B4-BE49-F238E27FC236}">
                <a16:creationId xmlns:a16="http://schemas.microsoft.com/office/drawing/2014/main" id="{018156EB-10AD-1EE6-822A-BBCBC45CE4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155" y="168098"/>
            <a:ext cx="1346348" cy="1346348"/>
          </a:xfrm>
          <a:prstGeom prst="rect">
            <a:avLst/>
          </a:prstGeom>
        </p:spPr>
      </p:pic>
      <p:pic>
        <p:nvPicPr>
          <p:cNvPr id="3" name="Picture 2">
            <a:extLst>
              <a:ext uri="{FF2B5EF4-FFF2-40B4-BE49-F238E27FC236}">
                <a16:creationId xmlns:a16="http://schemas.microsoft.com/office/drawing/2014/main" id="{D42D811E-4BA9-11F9-2B76-55068415F9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767" y="3923806"/>
            <a:ext cx="1123462" cy="1075314"/>
          </a:xfrm>
          <a:prstGeom prst="rect">
            <a:avLst/>
          </a:prstGeom>
        </p:spPr>
      </p:pic>
      <p:pic>
        <p:nvPicPr>
          <p:cNvPr id="4" name="Picture 3">
            <a:extLst>
              <a:ext uri="{FF2B5EF4-FFF2-40B4-BE49-F238E27FC236}">
                <a16:creationId xmlns:a16="http://schemas.microsoft.com/office/drawing/2014/main" id="{BA859F0F-3447-200C-3A07-81425F3AB9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4080" y="5362388"/>
            <a:ext cx="1311798" cy="1255142"/>
          </a:xfrm>
          <a:prstGeom prst="rect">
            <a:avLst/>
          </a:prstGeom>
        </p:spPr>
      </p:pic>
    </p:spTree>
    <p:extLst>
      <p:ext uri="{BB962C8B-B14F-4D97-AF65-F5344CB8AC3E}">
        <p14:creationId xmlns:p14="http://schemas.microsoft.com/office/powerpoint/2010/main" val="3769334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sp>
      <p:grpSp>
        <p:nvGrpSpPr>
          <p:cNvPr id="3" name="Group 3"/>
          <p:cNvGrpSpPr/>
          <p:nvPr/>
        </p:nvGrpSpPr>
        <p:grpSpPr>
          <a:xfrm>
            <a:off x="2177620" y="1680210"/>
            <a:ext cx="2100576" cy="3497580"/>
            <a:chOff x="0" y="0"/>
            <a:chExt cx="488151" cy="812800"/>
          </a:xfrm>
        </p:grpSpPr>
        <p:sp>
          <p:nvSpPr>
            <p:cNvPr id="4" name="Freeform 4"/>
            <p:cNvSpPr/>
            <p:nvPr/>
          </p:nvSpPr>
          <p:spPr>
            <a:xfrm>
              <a:off x="0" y="0"/>
              <a:ext cx="488151" cy="812800"/>
            </a:xfrm>
            <a:custGeom>
              <a:avLst/>
              <a:gdLst/>
              <a:ahLst/>
              <a:cxnLst/>
              <a:rect l="l" t="t" r="r" b="b"/>
              <a:pathLst>
                <a:path w="488151" h="812800">
                  <a:moveTo>
                    <a:pt x="0" y="0"/>
                  </a:moveTo>
                  <a:lnTo>
                    <a:pt x="488151" y="0"/>
                  </a:lnTo>
                  <a:lnTo>
                    <a:pt x="488151" y="812800"/>
                  </a:lnTo>
                  <a:lnTo>
                    <a:pt x="0" y="812800"/>
                  </a:lnTo>
                  <a:close/>
                </a:path>
              </a:pathLst>
            </a:custGeom>
            <a:blipFill>
              <a:blip r:embed="rId3"/>
              <a:stretch>
                <a:fillRect l="-33252" r="-33252"/>
              </a:stretch>
            </a:blipFill>
          </p:spPr>
        </p:sp>
      </p:grpSp>
      <p:grpSp>
        <p:nvGrpSpPr>
          <p:cNvPr id="5" name="Group 5"/>
          <p:cNvGrpSpPr/>
          <p:nvPr/>
        </p:nvGrpSpPr>
        <p:grpSpPr>
          <a:xfrm>
            <a:off x="5045712" y="1680210"/>
            <a:ext cx="2100576" cy="3497580"/>
            <a:chOff x="0" y="0"/>
            <a:chExt cx="488151" cy="812800"/>
          </a:xfrm>
        </p:grpSpPr>
        <p:sp>
          <p:nvSpPr>
            <p:cNvPr id="6" name="Freeform 6"/>
            <p:cNvSpPr/>
            <p:nvPr/>
          </p:nvSpPr>
          <p:spPr>
            <a:xfrm>
              <a:off x="0" y="0"/>
              <a:ext cx="488151" cy="812800"/>
            </a:xfrm>
            <a:custGeom>
              <a:avLst/>
              <a:gdLst/>
              <a:ahLst/>
              <a:cxnLst/>
              <a:rect l="l" t="t" r="r" b="b"/>
              <a:pathLst>
                <a:path w="488151" h="812800">
                  <a:moveTo>
                    <a:pt x="0" y="0"/>
                  </a:moveTo>
                  <a:lnTo>
                    <a:pt x="488151" y="0"/>
                  </a:lnTo>
                  <a:lnTo>
                    <a:pt x="488151" y="812800"/>
                  </a:lnTo>
                  <a:lnTo>
                    <a:pt x="0" y="812800"/>
                  </a:lnTo>
                  <a:close/>
                </a:path>
              </a:pathLst>
            </a:custGeom>
            <a:blipFill>
              <a:blip r:embed="rId4"/>
              <a:stretch>
                <a:fillRect l="-5501" r="-5501"/>
              </a:stretch>
            </a:blipFill>
          </p:spPr>
        </p:sp>
      </p:grpSp>
      <p:grpSp>
        <p:nvGrpSpPr>
          <p:cNvPr id="7" name="Group 7"/>
          <p:cNvGrpSpPr/>
          <p:nvPr/>
        </p:nvGrpSpPr>
        <p:grpSpPr>
          <a:xfrm>
            <a:off x="8032337" y="1680210"/>
            <a:ext cx="2100576" cy="3497580"/>
            <a:chOff x="0" y="0"/>
            <a:chExt cx="488151" cy="812800"/>
          </a:xfrm>
        </p:grpSpPr>
        <p:sp>
          <p:nvSpPr>
            <p:cNvPr id="8" name="Freeform 8"/>
            <p:cNvSpPr/>
            <p:nvPr/>
          </p:nvSpPr>
          <p:spPr>
            <a:xfrm>
              <a:off x="0" y="0"/>
              <a:ext cx="488151" cy="812800"/>
            </a:xfrm>
            <a:custGeom>
              <a:avLst/>
              <a:gdLst/>
              <a:ahLst/>
              <a:cxnLst/>
              <a:rect l="l" t="t" r="r" b="b"/>
              <a:pathLst>
                <a:path w="488151" h="812800">
                  <a:moveTo>
                    <a:pt x="0" y="0"/>
                  </a:moveTo>
                  <a:lnTo>
                    <a:pt x="488151" y="0"/>
                  </a:lnTo>
                  <a:lnTo>
                    <a:pt x="488151" y="812800"/>
                  </a:lnTo>
                  <a:lnTo>
                    <a:pt x="0" y="812800"/>
                  </a:lnTo>
                  <a:close/>
                </a:path>
              </a:pathLst>
            </a:custGeom>
            <a:blipFill>
              <a:blip r:embed="rId5"/>
              <a:stretch>
                <a:fillRect l="-74879" r="-74879"/>
              </a:stretch>
            </a:blipFill>
          </p:spPr>
        </p:sp>
      </p:grpSp>
      <p:grpSp>
        <p:nvGrpSpPr>
          <p:cNvPr id="9" name="Group 9"/>
          <p:cNvGrpSpPr/>
          <p:nvPr/>
        </p:nvGrpSpPr>
        <p:grpSpPr>
          <a:xfrm>
            <a:off x="-261424" y="2518189"/>
            <a:ext cx="20944448" cy="2057400"/>
            <a:chOff x="0" y="0"/>
            <a:chExt cx="8274350" cy="812800"/>
          </a:xfrm>
        </p:grpSpPr>
        <p:sp>
          <p:nvSpPr>
            <p:cNvPr id="10" name="Freeform 10"/>
            <p:cNvSpPr/>
            <p:nvPr/>
          </p:nvSpPr>
          <p:spPr>
            <a:xfrm>
              <a:off x="0" y="0"/>
              <a:ext cx="8274350" cy="812800"/>
            </a:xfrm>
            <a:custGeom>
              <a:avLst/>
              <a:gdLst/>
              <a:ahLst/>
              <a:cxnLst/>
              <a:rect l="l" t="t" r="r" b="b"/>
              <a:pathLst>
                <a:path w="8274350" h="812800">
                  <a:moveTo>
                    <a:pt x="0" y="0"/>
                  </a:moveTo>
                  <a:lnTo>
                    <a:pt x="8274350" y="0"/>
                  </a:lnTo>
                  <a:lnTo>
                    <a:pt x="8274350" y="812800"/>
                  </a:lnTo>
                  <a:lnTo>
                    <a:pt x="0" y="812800"/>
                  </a:lnTo>
                  <a:close/>
                </a:path>
              </a:pathLst>
            </a:custGeom>
            <a:gradFill rotWithShape="1">
              <a:gsLst>
                <a:gs pos="0">
                  <a:srgbClr val="19410D">
                    <a:alpha val="85000"/>
                  </a:srgbClr>
                </a:gs>
                <a:gs pos="100000">
                  <a:srgbClr val="345514">
                    <a:alpha val="0"/>
                  </a:srgbClr>
                </a:gs>
              </a:gsLst>
              <a:lin ang="0"/>
            </a:gradFill>
          </p:spPr>
        </p:sp>
        <p:sp>
          <p:nvSpPr>
            <p:cNvPr id="11" name="TextBox 11"/>
            <p:cNvSpPr txBox="1"/>
            <p:nvPr/>
          </p:nvSpPr>
          <p:spPr>
            <a:xfrm>
              <a:off x="0" y="-38100"/>
              <a:ext cx="8274350" cy="850900"/>
            </a:xfrm>
            <a:prstGeom prst="rect">
              <a:avLst/>
            </a:prstGeom>
          </p:spPr>
          <p:txBody>
            <a:bodyPr lIns="33867" tIns="33867" rIns="33867" bIns="33867" rtlCol="0" anchor="ctr"/>
            <a:lstStyle/>
            <a:p>
              <a:pPr algn="ctr">
                <a:lnSpc>
                  <a:spcPts val="1773"/>
                </a:lnSpc>
                <a:spcBef>
                  <a:spcPct val="0"/>
                </a:spcBef>
              </a:pPr>
              <a:endParaRPr sz="1200"/>
            </a:p>
          </p:txBody>
        </p:sp>
      </p:grpSp>
      <p:sp>
        <p:nvSpPr>
          <p:cNvPr id="12" name="Freeform 12"/>
          <p:cNvSpPr/>
          <p:nvPr/>
        </p:nvSpPr>
        <p:spPr>
          <a:xfrm>
            <a:off x="3655059" y="2518189"/>
            <a:ext cx="1348661" cy="1880694"/>
          </a:xfrm>
          <a:custGeom>
            <a:avLst/>
            <a:gdLst/>
            <a:ahLst/>
            <a:cxnLst/>
            <a:rect l="l" t="t" r="r" b="b"/>
            <a:pathLst>
              <a:path w="2022992" h="2821041">
                <a:moveTo>
                  <a:pt x="0" y="0"/>
                </a:moveTo>
                <a:lnTo>
                  <a:pt x="2022993" y="0"/>
                </a:lnTo>
                <a:lnTo>
                  <a:pt x="2022993" y="2821041"/>
                </a:lnTo>
                <a:lnTo>
                  <a:pt x="0" y="2821041"/>
                </a:lnTo>
                <a:lnTo>
                  <a:pt x="0" y="0"/>
                </a:lnTo>
                <a:close/>
              </a:path>
            </a:pathLst>
          </a:custGeom>
          <a:blipFill>
            <a:blip r:embed="rId6"/>
            <a:stretch>
              <a:fillRect l="-3164" r="-3164"/>
            </a:stretch>
          </a:blipFill>
        </p:spPr>
      </p:sp>
      <p:grpSp>
        <p:nvGrpSpPr>
          <p:cNvPr id="13" name="Group 13"/>
          <p:cNvGrpSpPr/>
          <p:nvPr/>
        </p:nvGrpSpPr>
        <p:grpSpPr>
          <a:xfrm>
            <a:off x="11784964" y="2835946"/>
            <a:ext cx="908049" cy="1394884"/>
            <a:chOff x="0" y="0"/>
            <a:chExt cx="358736" cy="551065"/>
          </a:xfrm>
        </p:grpSpPr>
        <p:sp>
          <p:nvSpPr>
            <p:cNvPr id="14" name="Freeform 14"/>
            <p:cNvSpPr/>
            <p:nvPr/>
          </p:nvSpPr>
          <p:spPr>
            <a:xfrm>
              <a:off x="0" y="0"/>
              <a:ext cx="358736" cy="551065"/>
            </a:xfrm>
            <a:custGeom>
              <a:avLst/>
              <a:gdLst/>
              <a:ahLst/>
              <a:cxnLst/>
              <a:rect l="l" t="t" r="r" b="b"/>
              <a:pathLst>
                <a:path w="358736" h="551065">
                  <a:moveTo>
                    <a:pt x="0" y="0"/>
                  </a:moveTo>
                  <a:lnTo>
                    <a:pt x="358736" y="0"/>
                  </a:lnTo>
                  <a:lnTo>
                    <a:pt x="358736" y="551065"/>
                  </a:lnTo>
                  <a:lnTo>
                    <a:pt x="0" y="551065"/>
                  </a:lnTo>
                  <a:close/>
                </a:path>
              </a:pathLst>
            </a:custGeom>
            <a:solidFill>
              <a:srgbClr val="000000">
                <a:alpha val="0"/>
              </a:srgbClr>
            </a:solidFill>
            <a:ln w="47625" cap="sq">
              <a:solidFill>
                <a:srgbClr val="FFFFFF"/>
              </a:solidFill>
              <a:prstDash val="solid"/>
              <a:miter/>
            </a:ln>
          </p:spPr>
        </p:sp>
        <p:sp>
          <p:nvSpPr>
            <p:cNvPr id="15" name="TextBox 15"/>
            <p:cNvSpPr txBox="1"/>
            <p:nvPr/>
          </p:nvSpPr>
          <p:spPr>
            <a:xfrm>
              <a:off x="0" y="-38100"/>
              <a:ext cx="358736" cy="589165"/>
            </a:xfrm>
            <a:prstGeom prst="rect">
              <a:avLst/>
            </a:prstGeom>
          </p:spPr>
          <p:txBody>
            <a:bodyPr lIns="33867" tIns="33867" rIns="33867" bIns="33867" rtlCol="0" anchor="ctr"/>
            <a:lstStyle/>
            <a:p>
              <a:pPr algn="ctr">
                <a:lnSpc>
                  <a:spcPts val="1773"/>
                </a:lnSpc>
              </a:pPr>
              <a:endParaRPr sz="1200"/>
            </a:p>
          </p:txBody>
        </p:sp>
      </p:grpSp>
      <p:sp>
        <p:nvSpPr>
          <p:cNvPr id="16" name="Freeform 16"/>
          <p:cNvSpPr/>
          <p:nvPr/>
        </p:nvSpPr>
        <p:spPr>
          <a:xfrm>
            <a:off x="11370208" y="6276138"/>
            <a:ext cx="271985" cy="271985"/>
          </a:xfrm>
          <a:custGeom>
            <a:avLst/>
            <a:gdLst/>
            <a:ahLst/>
            <a:cxnLst/>
            <a:rect l="l" t="t" r="r" b="b"/>
            <a:pathLst>
              <a:path w="407977" h="407977">
                <a:moveTo>
                  <a:pt x="0" y="0"/>
                </a:moveTo>
                <a:lnTo>
                  <a:pt x="407976" y="0"/>
                </a:lnTo>
                <a:lnTo>
                  <a:pt x="407976" y="407976"/>
                </a:lnTo>
                <a:lnTo>
                  <a:pt x="0" y="4079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7" name="Group 17"/>
          <p:cNvGrpSpPr/>
          <p:nvPr/>
        </p:nvGrpSpPr>
        <p:grpSpPr>
          <a:xfrm>
            <a:off x="-1906079" y="481037"/>
            <a:ext cx="20944448" cy="586312"/>
            <a:chOff x="0" y="0"/>
            <a:chExt cx="8274350" cy="231630"/>
          </a:xfrm>
        </p:grpSpPr>
        <p:sp>
          <p:nvSpPr>
            <p:cNvPr id="18" name="Freeform 18"/>
            <p:cNvSpPr/>
            <p:nvPr/>
          </p:nvSpPr>
          <p:spPr>
            <a:xfrm>
              <a:off x="0" y="0"/>
              <a:ext cx="8274350" cy="231630"/>
            </a:xfrm>
            <a:custGeom>
              <a:avLst/>
              <a:gdLst/>
              <a:ahLst/>
              <a:cxnLst/>
              <a:rect l="l" t="t" r="r" b="b"/>
              <a:pathLst>
                <a:path w="8274350" h="231630">
                  <a:moveTo>
                    <a:pt x="0" y="0"/>
                  </a:moveTo>
                  <a:lnTo>
                    <a:pt x="8274350" y="0"/>
                  </a:lnTo>
                  <a:lnTo>
                    <a:pt x="8274350" y="231630"/>
                  </a:lnTo>
                  <a:lnTo>
                    <a:pt x="0" y="231630"/>
                  </a:lnTo>
                  <a:close/>
                </a:path>
              </a:pathLst>
            </a:custGeom>
            <a:solidFill>
              <a:srgbClr val="000000">
                <a:alpha val="13725"/>
              </a:srgbClr>
            </a:solidFill>
            <a:ln w="28575" cap="sq">
              <a:solidFill>
                <a:srgbClr val="FFFFFF">
                  <a:alpha val="13725"/>
                </a:srgbClr>
              </a:solidFill>
              <a:prstDash val="solid"/>
              <a:miter/>
            </a:ln>
          </p:spPr>
        </p:sp>
        <p:sp>
          <p:nvSpPr>
            <p:cNvPr id="19" name="TextBox 19"/>
            <p:cNvSpPr txBox="1"/>
            <p:nvPr/>
          </p:nvSpPr>
          <p:spPr>
            <a:xfrm>
              <a:off x="0" y="-38100"/>
              <a:ext cx="8274350" cy="269730"/>
            </a:xfrm>
            <a:prstGeom prst="rect">
              <a:avLst/>
            </a:prstGeom>
          </p:spPr>
          <p:txBody>
            <a:bodyPr lIns="33867" tIns="33867" rIns="33867" bIns="33867" rtlCol="0" anchor="ctr"/>
            <a:lstStyle/>
            <a:p>
              <a:pPr algn="ctr">
                <a:lnSpc>
                  <a:spcPts val="1773"/>
                </a:lnSpc>
                <a:spcBef>
                  <a:spcPct val="0"/>
                </a:spcBef>
              </a:pPr>
              <a:endParaRPr sz="1200"/>
            </a:p>
          </p:txBody>
        </p:sp>
      </p:grpSp>
      <p:sp>
        <p:nvSpPr>
          <p:cNvPr id="20" name="Freeform 20"/>
          <p:cNvSpPr/>
          <p:nvPr/>
        </p:nvSpPr>
        <p:spPr>
          <a:xfrm>
            <a:off x="2739242" y="736093"/>
            <a:ext cx="205865" cy="176787"/>
          </a:xfrm>
          <a:custGeom>
            <a:avLst/>
            <a:gdLst/>
            <a:ahLst/>
            <a:cxnLst/>
            <a:rect l="l" t="t" r="r" b="b"/>
            <a:pathLst>
              <a:path w="308797" h="265180">
                <a:moveTo>
                  <a:pt x="0" y="0"/>
                </a:moveTo>
                <a:lnTo>
                  <a:pt x="308797" y="0"/>
                </a:lnTo>
                <a:lnTo>
                  <a:pt x="308797" y="265180"/>
                </a:lnTo>
                <a:lnTo>
                  <a:pt x="0" y="2651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1" name="TextBox 21"/>
          <p:cNvSpPr txBox="1"/>
          <p:nvPr/>
        </p:nvSpPr>
        <p:spPr>
          <a:xfrm>
            <a:off x="986042" y="2689896"/>
            <a:ext cx="9789272" cy="1312603"/>
          </a:xfrm>
          <a:prstGeom prst="rect">
            <a:avLst/>
          </a:prstGeom>
        </p:spPr>
        <p:txBody>
          <a:bodyPr lIns="0" tIns="0" rIns="0" bIns="0" rtlCol="0" anchor="t">
            <a:spAutoFit/>
          </a:bodyPr>
          <a:lstStyle/>
          <a:p>
            <a:pPr algn="ctr">
              <a:lnSpc>
                <a:spcPts val="10925"/>
              </a:lnSpc>
              <a:spcBef>
                <a:spcPct val="0"/>
              </a:spcBef>
            </a:pPr>
            <a:r>
              <a:rPr lang="en-US" sz="7804" b="1" spc="2247">
                <a:solidFill>
                  <a:srgbClr val="FFFFFF"/>
                </a:solidFill>
                <a:latin typeface="Montserrat Bold"/>
                <a:ea typeface="Montserrat Bold"/>
                <a:cs typeface="Montserrat Bold"/>
                <a:sym typeface="Montserrat Bold"/>
              </a:rPr>
              <a:t>SANKOFA</a:t>
            </a:r>
          </a:p>
        </p:txBody>
      </p:sp>
      <p:sp>
        <p:nvSpPr>
          <p:cNvPr id="22" name="TextBox 22"/>
          <p:cNvSpPr txBox="1"/>
          <p:nvPr/>
        </p:nvSpPr>
        <p:spPr>
          <a:xfrm rot="5400000">
            <a:off x="11476754" y="3403749"/>
            <a:ext cx="1091765" cy="144848"/>
          </a:xfrm>
          <a:prstGeom prst="rect">
            <a:avLst/>
          </a:prstGeom>
        </p:spPr>
        <p:txBody>
          <a:bodyPr lIns="0" tIns="0" rIns="0" bIns="0" rtlCol="0" anchor="t">
            <a:spAutoFit/>
          </a:bodyPr>
          <a:lstStyle/>
          <a:p>
            <a:pPr algn="ctr">
              <a:lnSpc>
                <a:spcPts val="1218"/>
              </a:lnSpc>
              <a:spcBef>
                <a:spcPct val="0"/>
              </a:spcBef>
            </a:pPr>
            <a:r>
              <a:rPr lang="en-US" sz="870" b="1" spc="17">
                <a:solidFill>
                  <a:srgbClr val="FFFFFF"/>
                </a:solidFill>
                <a:latin typeface="Montserrat Bold"/>
                <a:ea typeface="Montserrat Bold"/>
                <a:cs typeface="Montserrat Bold"/>
                <a:sym typeface="Montserrat Bold"/>
              </a:rPr>
              <a:t>PAGE 1</a:t>
            </a:r>
          </a:p>
        </p:txBody>
      </p:sp>
      <p:sp>
        <p:nvSpPr>
          <p:cNvPr id="23" name="TextBox 23"/>
          <p:cNvSpPr txBox="1"/>
          <p:nvPr/>
        </p:nvSpPr>
        <p:spPr>
          <a:xfrm>
            <a:off x="4919982" y="6178553"/>
            <a:ext cx="2352037" cy="180370"/>
          </a:xfrm>
          <a:prstGeom prst="rect">
            <a:avLst/>
          </a:prstGeom>
        </p:spPr>
        <p:txBody>
          <a:bodyPr lIns="0" tIns="0" rIns="0" bIns="0" rtlCol="0" anchor="t">
            <a:spAutoFit/>
          </a:bodyPr>
          <a:lstStyle/>
          <a:p>
            <a:pPr algn="ctr">
              <a:lnSpc>
                <a:spcPts val="1493"/>
              </a:lnSpc>
              <a:spcBef>
                <a:spcPct val="0"/>
              </a:spcBef>
            </a:pPr>
            <a:r>
              <a:rPr lang="en-US" sz="1067" b="1" spc="50">
                <a:solidFill>
                  <a:srgbClr val="FFFFFF"/>
                </a:solidFill>
                <a:latin typeface="Montserrat Bold"/>
                <a:ea typeface="Montserrat Bold"/>
                <a:cs typeface="Montserrat Bold"/>
                <a:sym typeface="Montserrat Bold"/>
              </a:rPr>
              <a:t>Led by MN 350</a:t>
            </a:r>
          </a:p>
        </p:txBody>
      </p:sp>
      <p:sp>
        <p:nvSpPr>
          <p:cNvPr id="24" name="TextBox 24"/>
          <p:cNvSpPr txBox="1"/>
          <p:nvPr/>
        </p:nvSpPr>
        <p:spPr>
          <a:xfrm>
            <a:off x="3441080" y="641350"/>
            <a:ext cx="5309841" cy="1308050"/>
          </a:xfrm>
          <a:prstGeom prst="rect">
            <a:avLst/>
          </a:prstGeom>
        </p:spPr>
        <p:txBody>
          <a:bodyPr lIns="0" tIns="0" rIns="0" bIns="0" rtlCol="0" anchor="t">
            <a:spAutoFit/>
          </a:bodyPr>
          <a:lstStyle/>
          <a:p>
            <a:pPr algn="ctr">
              <a:lnSpc>
                <a:spcPts val="3266"/>
              </a:lnSpc>
            </a:pPr>
            <a:r>
              <a:rPr lang="en-US" sz="2333">
                <a:solidFill>
                  <a:srgbClr val="FFFFFF"/>
                </a:solidFill>
                <a:latin typeface="Montserrat"/>
                <a:ea typeface="Montserrat"/>
                <a:cs typeface="Montserrat"/>
                <a:sym typeface="Montserrat"/>
              </a:rPr>
              <a:t>Multi Cultural Community Alliance</a:t>
            </a:r>
          </a:p>
          <a:p>
            <a:pPr algn="ctr">
              <a:lnSpc>
                <a:spcPts val="1587"/>
              </a:lnSpc>
            </a:pPr>
            <a:endParaRPr lang="en-US" sz="2333">
              <a:solidFill>
                <a:srgbClr val="FFFFFF"/>
              </a:solidFill>
              <a:latin typeface="Montserrat"/>
              <a:ea typeface="Montserrat"/>
              <a:cs typeface="Montserrat"/>
              <a:sym typeface="Montserrat"/>
            </a:endParaRPr>
          </a:p>
          <a:p>
            <a:pPr algn="ctr">
              <a:lnSpc>
                <a:spcPts val="2053"/>
              </a:lnSpc>
            </a:pPr>
            <a:r>
              <a:rPr lang="en-US" sz="1466">
                <a:solidFill>
                  <a:srgbClr val="FFFFFF"/>
                </a:solidFill>
                <a:latin typeface="Montserrat"/>
                <a:ea typeface="Montserrat"/>
                <a:cs typeface="Montserrat"/>
                <a:sym typeface="Montserrat"/>
              </a:rPr>
              <a:t>presents</a:t>
            </a:r>
          </a:p>
          <a:p>
            <a:pPr>
              <a:lnSpc>
                <a:spcPts val="1587"/>
              </a:lnSpc>
              <a:spcBef>
                <a:spcPct val="0"/>
              </a:spcBef>
            </a:pPr>
            <a:endParaRPr lang="en-US" sz="1466">
              <a:solidFill>
                <a:srgbClr val="FFFFFF"/>
              </a:solidFill>
              <a:latin typeface="Montserrat"/>
              <a:ea typeface="Montserrat"/>
              <a:cs typeface="Montserrat"/>
              <a:sym typeface="Montserrat"/>
            </a:endParaRPr>
          </a:p>
          <a:p>
            <a:pPr algn="r">
              <a:lnSpc>
                <a:spcPts val="1587"/>
              </a:lnSpc>
              <a:spcBef>
                <a:spcPct val="0"/>
              </a:spcBef>
            </a:pPr>
            <a:endParaRPr lang="en-US" sz="1466">
              <a:solidFill>
                <a:srgbClr val="FFFFFF"/>
              </a:solidFill>
              <a:latin typeface="Montserrat"/>
              <a:ea typeface="Montserrat"/>
              <a:cs typeface="Montserrat"/>
              <a:sym typeface="Montserrat"/>
            </a:endParaRPr>
          </a:p>
        </p:txBody>
      </p:sp>
      <p:sp>
        <p:nvSpPr>
          <p:cNvPr id="25" name="TextBox 25"/>
          <p:cNvSpPr txBox="1"/>
          <p:nvPr/>
        </p:nvSpPr>
        <p:spPr>
          <a:xfrm>
            <a:off x="3227909" y="4211780"/>
            <a:ext cx="6094571" cy="192232"/>
          </a:xfrm>
          <a:prstGeom prst="rect">
            <a:avLst/>
          </a:prstGeom>
        </p:spPr>
        <p:txBody>
          <a:bodyPr lIns="0" tIns="0" rIns="0" bIns="0" rtlCol="0" anchor="t">
            <a:spAutoFit/>
          </a:bodyPr>
          <a:lstStyle/>
          <a:p>
            <a:pPr algn="ctr">
              <a:lnSpc>
                <a:spcPts val="1587"/>
              </a:lnSpc>
              <a:spcBef>
                <a:spcPct val="0"/>
              </a:spcBef>
            </a:pPr>
            <a:r>
              <a:rPr lang="en-US" sz="1133" i="1">
                <a:solidFill>
                  <a:srgbClr val="FFFFFF"/>
                </a:solidFill>
                <a:latin typeface="Montserrat Italics"/>
                <a:ea typeface="Montserrat Italics"/>
                <a:cs typeface="Montserrat Italics"/>
                <a:sym typeface="Montserrat Italics"/>
              </a:rPr>
              <a:t>A Digital Platform for Northside Food Ecosystem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7560" y="-315390"/>
            <a:ext cx="6563560" cy="7948090"/>
            <a:chOff x="0" y="0"/>
            <a:chExt cx="2593011" cy="3139986"/>
          </a:xfrm>
        </p:grpSpPr>
        <p:sp>
          <p:nvSpPr>
            <p:cNvPr id="3" name="Freeform 3"/>
            <p:cNvSpPr/>
            <p:nvPr/>
          </p:nvSpPr>
          <p:spPr>
            <a:xfrm>
              <a:off x="0" y="0"/>
              <a:ext cx="2593011" cy="3139986"/>
            </a:xfrm>
            <a:custGeom>
              <a:avLst/>
              <a:gdLst/>
              <a:ahLst/>
              <a:cxnLst/>
              <a:rect l="l" t="t" r="r" b="b"/>
              <a:pathLst>
                <a:path w="2593011" h="3139986">
                  <a:moveTo>
                    <a:pt x="0" y="0"/>
                  </a:moveTo>
                  <a:lnTo>
                    <a:pt x="2593011" y="0"/>
                  </a:lnTo>
                  <a:lnTo>
                    <a:pt x="2593011" y="3139986"/>
                  </a:lnTo>
                  <a:lnTo>
                    <a:pt x="0" y="3139986"/>
                  </a:lnTo>
                  <a:close/>
                </a:path>
              </a:pathLst>
            </a:custGeom>
            <a:solidFill>
              <a:srgbClr val="FBFDE2"/>
            </a:solidFill>
          </p:spPr>
        </p:sp>
        <p:sp>
          <p:nvSpPr>
            <p:cNvPr id="4" name="TextBox 4"/>
            <p:cNvSpPr txBox="1"/>
            <p:nvPr/>
          </p:nvSpPr>
          <p:spPr>
            <a:xfrm>
              <a:off x="0" y="-38100"/>
              <a:ext cx="2593011" cy="3178086"/>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5" name="Group 5"/>
          <p:cNvGrpSpPr/>
          <p:nvPr/>
        </p:nvGrpSpPr>
        <p:grpSpPr>
          <a:xfrm>
            <a:off x="-1906079" y="481037"/>
            <a:ext cx="20944448" cy="586312"/>
            <a:chOff x="0" y="0"/>
            <a:chExt cx="8274350" cy="231630"/>
          </a:xfrm>
        </p:grpSpPr>
        <p:sp>
          <p:nvSpPr>
            <p:cNvPr id="6" name="Freeform 6"/>
            <p:cNvSpPr/>
            <p:nvPr/>
          </p:nvSpPr>
          <p:spPr>
            <a:xfrm>
              <a:off x="0" y="0"/>
              <a:ext cx="8274350" cy="231630"/>
            </a:xfrm>
            <a:custGeom>
              <a:avLst/>
              <a:gdLst/>
              <a:ahLst/>
              <a:cxnLst/>
              <a:rect l="l" t="t" r="r" b="b"/>
              <a:pathLst>
                <a:path w="8274350" h="231630">
                  <a:moveTo>
                    <a:pt x="0" y="0"/>
                  </a:moveTo>
                  <a:lnTo>
                    <a:pt x="8274350" y="0"/>
                  </a:lnTo>
                  <a:lnTo>
                    <a:pt x="8274350" y="231630"/>
                  </a:lnTo>
                  <a:lnTo>
                    <a:pt x="0" y="231630"/>
                  </a:lnTo>
                  <a:close/>
                </a:path>
              </a:pathLst>
            </a:custGeom>
            <a:solidFill>
              <a:srgbClr val="295028">
                <a:alpha val="92941"/>
              </a:srgbClr>
            </a:solidFill>
            <a:ln w="28575" cap="sq">
              <a:solidFill>
                <a:srgbClr val="FFFFFF">
                  <a:alpha val="92941"/>
                </a:srgbClr>
              </a:solidFill>
              <a:prstDash val="solid"/>
              <a:miter/>
            </a:ln>
          </p:spPr>
        </p:sp>
        <p:sp>
          <p:nvSpPr>
            <p:cNvPr id="7" name="TextBox 7"/>
            <p:cNvSpPr txBox="1"/>
            <p:nvPr/>
          </p:nvSpPr>
          <p:spPr>
            <a:xfrm>
              <a:off x="0" y="-38100"/>
              <a:ext cx="8274350" cy="269730"/>
            </a:xfrm>
            <a:prstGeom prst="rect">
              <a:avLst/>
            </a:prstGeom>
          </p:spPr>
          <p:txBody>
            <a:bodyPr lIns="33867" tIns="33867" rIns="33867" bIns="33867" rtlCol="0" anchor="ctr"/>
            <a:lstStyle/>
            <a:p>
              <a:pPr algn="ctr">
                <a:lnSpc>
                  <a:spcPts val="1773"/>
                </a:lnSpc>
                <a:spcBef>
                  <a:spcPct val="0"/>
                </a:spcBef>
              </a:pPr>
              <a:endParaRPr sz="1200"/>
            </a:p>
          </p:txBody>
        </p:sp>
      </p:grpSp>
      <p:sp>
        <p:nvSpPr>
          <p:cNvPr id="8" name="Freeform 8"/>
          <p:cNvSpPr/>
          <p:nvPr/>
        </p:nvSpPr>
        <p:spPr>
          <a:xfrm>
            <a:off x="5130438" y="685800"/>
            <a:ext cx="205865" cy="176787"/>
          </a:xfrm>
          <a:custGeom>
            <a:avLst/>
            <a:gdLst/>
            <a:ahLst/>
            <a:cxnLst/>
            <a:rect l="l" t="t" r="r" b="b"/>
            <a:pathLst>
              <a:path w="308797" h="265180">
                <a:moveTo>
                  <a:pt x="0" y="0"/>
                </a:moveTo>
                <a:lnTo>
                  <a:pt x="308798" y="0"/>
                </a:lnTo>
                <a:lnTo>
                  <a:pt x="308798" y="265180"/>
                </a:lnTo>
                <a:lnTo>
                  <a:pt x="0" y="2651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9" name="Group 9"/>
          <p:cNvGrpSpPr/>
          <p:nvPr/>
        </p:nvGrpSpPr>
        <p:grpSpPr>
          <a:xfrm>
            <a:off x="-467560" y="3069178"/>
            <a:ext cx="1068889" cy="1468963"/>
            <a:chOff x="0" y="0"/>
            <a:chExt cx="422277" cy="580331"/>
          </a:xfrm>
        </p:grpSpPr>
        <p:sp>
          <p:nvSpPr>
            <p:cNvPr id="10" name="Freeform 10"/>
            <p:cNvSpPr/>
            <p:nvPr/>
          </p:nvSpPr>
          <p:spPr>
            <a:xfrm>
              <a:off x="0" y="0"/>
              <a:ext cx="422277" cy="580331"/>
            </a:xfrm>
            <a:custGeom>
              <a:avLst/>
              <a:gdLst/>
              <a:ahLst/>
              <a:cxnLst/>
              <a:rect l="l" t="t" r="r" b="b"/>
              <a:pathLst>
                <a:path w="422277" h="580331">
                  <a:moveTo>
                    <a:pt x="0" y="0"/>
                  </a:moveTo>
                  <a:lnTo>
                    <a:pt x="422277" y="0"/>
                  </a:lnTo>
                  <a:lnTo>
                    <a:pt x="422277" y="580331"/>
                  </a:lnTo>
                  <a:lnTo>
                    <a:pt x="0" y="580331"/>
                  </a:lnTo>
                  <a:close/>
                </a:path>
              </a:pathLst>
            </a:custGeom>
            <a:solidFill>
              <a:srgbClr val="295028"/>
            </a:solidFill>
          </p:spPr>
        </p:sp>
        <p:sp>
          <p:nvSpPr>
            <p:cNvPr id="11" name="TextBox 11"/>
            <p:cNvSpPr txBox="1"/>
            <p:nvPr/>
          </p:nvSpPr>
          <p:spPr>
            <a:xfrm>
              <a:off x="0" y="-38100"/>
              <a:ext cx="422277" cy="618431"/>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12" name="Group 12"/>
          <p:cNvGrpSpPr/>
          <p:nvPr/>
        </p:nvGrpSpPr>
        <p:grpSpPr>
          <a:xfrm>
            <a:off x="5814019" y="3335878"/>
            <a:ext cx="1068889" cy="935563"/>
            <a:chOff x="0" y="0"/>
            <a:chExt cx="422277" cy="369605"/>
          </a:xfrm>
        </p:grpSpPr>
        <p:sp>
          <p:nvSpPr>
            <p:cNvPr id="13" name="Freeform 13"/>
            <p:cNvSpPr/>
            <p:nvPr/>
          </p:nvSpPr>
          <p:spPr>
            <a:xfrm>
              <a:off x="0" y="0"/>
              <a:ext cx="422277" cy="369605"/>
            </a:xfrm>
            <a:custGeom>
              <a:avLst/>
              <a:gdLst/>
              <a:ahLst/>
              <a:cxnLst/>
              <a:rect l="l" t="t" r="r" b="b"/>
              <a:pathLst>
                <a:path w="422277" h="369605">
                  <a:moveTo>
                    <a:pt x="0" y="0"/>
                  </a:moveTo>
                  <a:lnTo>
                    <a:pt x="422277" y="0"/>
                  </a:lnTo>
                  <a:lnTo>
                    <a:pt x="422277" y="369605"/>
                  </a:lnTo>
                  <a:lnTo>
                    <a:pt x="0" y="369605"/>
                  </a:lnTo>
                  <a:close/>
                </a:path>
              </a:pathLst>
            </a:custGeom>
            <a:gradFill rotWithShape="1">
              <a:gsLst>
                <a:gs pos="0">
                  <a:srgbClr val="19410D">
                    <a:alpha val="100000"/>
                  </a:srgbClr>
                </a:gs>
                <a:gs pos="100000">
                  <a:srgbClr val="4E7C22">
                    <a:alpha val="100000"/>
                  </a:srgbClr>
                </a:gs>
              </a:gsLst>
              <a:lin ang="0"/>
            </a:gradFill>
          </p:spPr>
        </p:sp>
        <p:sp>
          <p:nvSpPr>
            <p:cNvPr id="14" name="TextBox 14"/>
            <p:cNvSpPr txBox="1"/>
            <p:nvPr/>
          </p:nvSpPr>
          <p:spPr>
            <a:xfrm>
              <a:off x="0" y="-38100"/>
              <a:ext cx="422277" cy="407705"/>
            </a:xfrm>
            <a:prstGeom prst="rect">
              <a:avLst/>
            </a:prstGeom>
          </p:spPr>
          <p:txBody>
            <a:bodyPr lIns="33867" tIns="33867" rIns="33867" bIns="33867" rtlCol="0" anchor="ctr"/>
            <a:lstStyle/>
            <a:p>
              <a:pPr algn="ctr">
                <a:lnSpc>
                  <a:spcPts val="1773"/>
                </a:lnSpc>
                <a:spcBef>
                  <a:spcPct val="0"/>
                </a:spcBef>
              </a:pPr>
              <a:endParaRPr sz="1200"/>
            </a:p>
          </p:txBody>
        </p:sp>
      </p:grpSp>
      <p:sp>
        <p:nvSpPr>
          <p:cNvPr id="15" name="Freeform 15"/>
          <p:cNvSpPr/>
          <p:nvPr/>
        </p:nvSpPr>
        <p:spPr>
          <a:xfrm>
            <a:off x="6123635" y="3610589"/>
            <a:ext cx="449655" cy="386141"/>
          </a:xfrm>
          <a:custGeom>
            <a:avLst/>
            <a:gdLst/>
            <a:ahLst/>
            <a:cxnLst/>
            <a:rect l="l" t="t" r="r" b="b"/>
            <a:pathLst>
              <a:path w="674482" h="579211">
                <a:moveTo>
                  <a:pt x="0" y="0"/>
                </a:moveTo>
                <a:lnTo>
                  <a:pt x="674482" y="0"/>
                </a:lnTo>
                <a:lnTo>
                  <a:pt x="674482" y="579211"/>
                </a:lnTo>
                <a:lnTo>
                  <a:pt x="0" y="5792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6" name="Group 16"/>
          <p:cNvGrpSpPr/>
          <p:nvPr/>
        </p:nvGrpSpPr>
        <p:grpSpPr>
          <a:xfrm>
            <a:off x="11784964" y="2835946"/>
            <a:ext cx="908049" cy="1394884"/>
            <a:chOff x="0" y="0"/>
            <a:chExt cx="358736" cy="551065"/>
          </a:xfrm>
        </p:grpSpPr>
        <p:sp>
          <p:nvSpPr>
            <p:cNvPr id="17" name="Freeform 17"/>
            <p:cNvSpPr/>
            <p:nvPr/>
          </p:nvSpPr>
          <p:spPr>
            <a:xfrm>
              <a:off x="0" y="0"/>
              <a:ext cx="358736" cy="551065"/>
            </a:xfrm>
            <a:custGeom>
              <a:avLst/>
              <a:gdLst/>
              <a:ahLst/>
              <a:cxnLst/>
              <a:rect l="l" t="t" r="r" b="b"/>
              <a:pathLst>
                <a:path w="358736" h="551065">
                  <a:moveTo>
                    <a:pt x="0" y="0"/>
                  </a:moveTo>
                  <a:lnTo>
                    <a:pt x="358736" y="0"/>
                  </a:lnTo>
                  <a:lnTo>
                    <a:pt x="358736" y="551065"/>
                  </a:lnTo>
                  <a:lnTo>
                    <a:pt x="0" y="551065"/>
                  </a:lnTo>
                  <a:close/>
                </a:path>
              </a:pathLst>
            </a:custGeom>
            <a:solidFill>
              <a:srgbClr val="295028"/>
            </a:solidFill>
            <a:ln w="47625" cap="sq">
              <a:solidFill>
                <a:srgbClr val="295028"/>
              </a:solidFill>
              <a:prstDash val="solid"/>
              <a:miter/>
            </a:ln>
          </p:spPr>
        </p:sp>
        <p:sp>
          <p:nvSpPr>
            <p:cNvPr id="18" name="TextBox 18"/>
            <p:cNvSpPr txBox="1"/>
            <p:nvPr/>
          </p:nvSpPr>
          <p:spPr>
            <a:xfrm>
              <a:off x="0" y="-38100"/>
              <a:ext cx="358736" cy="589165"/>
            </a:xfrm>
            <a:prstGeom prst="rect">
              <a:avLst/>
            </a:prstGeom>
          </p:spPr>
          <p:txBody>
            <a:bodyPr lIns="33867" tIns="33867" rIns="33867" bIns="33867" rtlCol="0" anchor="ctr"/>
            <a:lstStyle/>
            <a:p>
              <a:pPr algn="ctr">
                <a:lnSpc>
                  <a:spcPts val="1773"/>
                </a:lnSpc>
              </a:pPr>
              <a:endParaRPr sz="1200"/>
            </a:p>
          </p:txBody>
        </p:sp>
      </p:grpSp>
      <p:sp>
        <p:nvSpPr>
          <p:cNvPr id="19" name="Freeform 19"/>
          <p:cNvSpPr/>
          <p:nvPr/>
        </p:nvSpPr>
        <p:spPr>
          <a:xfrm>
            <a:off x="11370208" y="6276138"/>
            <a:ext cx="271985" cy="271985"/>
          </a:xfrm>
          <a:custGeom>
            <a:avLst/>
            <a:gdLst/>
            <a:ahLst/>
            <a:cxnLst/>
            <a:rect l="l" t="t" r="r" b="b"/>
            <a:pathLst>
              <a:path w="407977" h="407977">
                <a:moveTo>
                  <a:pt x="0" y="0"/>
                </a:moveTo>
                <a:lnTo>
                  <a:pt x="407976" y="0"/>
                </a:lnTo>
                <a:lnTo>
                  <a:pt x="407976" y="407976"/>
                </a:lnTo>
                <a:lnTo>
                  <a:pt x="0" y="4079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0" name="Freeform 20"/>
          <p:cNvSpPr/>
          <p:nvPr/>
        </p:nvSpPr>
        <p:spPr>
          <a:xfrm>
            <a:off x="7140157" y="1067350"/>
            <a:ext cx="4230051" cy="5757033"/>
          </a:xfrm>
          <a:custGeom>
            <a:avLst/>
            <a:gdLst/>
            <a:ahLst/>
            <a:cxnLst/>
            <a:rect l="l" t="t" r="r" b="b"/>
            <a:pathLst>
              <a:path w="6345076" h="8635550">
                <a:moveTo>
                  <a:pt x="0" y="0"/>
                </a:moveTo>
                <a:lnTo>
                  <a:pt x="6345076" y="0"/>
                </a:lnTo>
                <a:lnTo>
                  <a:pt x="6345076" y="8635550"/>
                </a:lnTo>
                <a:lnTo>
                  <a:pt x="0" y="8635550"/>
                </a:lnTo>
                <a:lnTo>
                  <a:pt x="0" y="0"/>
                </a:lnTo>
                <a:close/>
              </a:path>
            </a:pathLst>
          </a:custGeom>
          <a:blipFill>
            <a:blip r:embed="rId6"/>
            <a:stretch>
              <a:fillRect t="-5107" b="-5107"/>
            </a:stretch>
          </a:blipFill>
        </p:spPr>
      </p:sp>
      <p:sp>
        <p:nvSpPr>
          <p:cNvPr id="21" name="TextBox 21"/>
          <p:cNvSpPr txBox="1"/>
          <p:nvPr/>
        </p:nvSpPr>
        <p:spPr>
          <a:xfrm>
            <a:off x="5557679" y="675484"/>
            <a:ext cx="1304284" cy="189796"/>
          </a:xfrm>
          <a:prstGeom prst="rect">
            <a:avLst/>
          </a:prstGeom>
        </p:spPr>
        <p:txBody>
          <a:bodyPr lIns="0" tIns="0" rIns="0" bIns="0" rtlCol="0" anchor="t">
            <a:spAutoFit/>
          </a:bodyPr>
          <a:lstStyle/>
          <a:p>
            <a:pPr>
              <a:lnSpc>
                <a:spcPts val="1587"/>
              </a:lnSpc>
              <a:spcBef>
                <a:spcPct val="0"/>
              </a:spcBef>
            </a:pPr>
            <a:r>
              <a:rPr lang="en-US" sz="1133">
                <a:solidFill>
                  <a:srgbClr val="FFFFFF"/>
                </a:solidFill>
                <a:latin typeface="Montserrat"/>
                <a:ea typeface="Montserrat"/>
                <a:cs typeface="Montserrat"/>
                <a:sym typeface="Montserrat"/>
              </a:rPr>
              <a:t>SankofaPOWER</a:t>
            </a:r>
          </a:p>
        </p:txBody>
      </p:sp>
      <p:sp>
        <p:nvSpPr>
          <p:cNvPr id="22" name="TextBox 22"/>
          <p:cNvSpPr txBox="1"/>
          <p:nvPr/>
        </p:nvSpPr>
        <p:spPr>
          <a:xfrm rot="5400000">
            <a:off x="11476754" y="3403749"/>
            <a:ext cx="1091765" cy="144848"/>
          </a:xfrm>
          <a:prstGeom prst="rect">
            <a:avLst/>
          </a:prstGeom>
        </p:spPr>
        <p:txBody>
          <a:bodyPr lIns="0" tIns="0" rIns="0" bIns="0" rtlCol="0" anchor="t">
            <a:spAutoFit/>
          </a:bodyPr>
          <a:lstStyle/>
          <a:p>
            <a:pPr algn="ctr">
              <a:lnSpc>
                <a:spcPts val="1218"/>
              </a:lnSpc>
              <a:spcBef>
                <a:spcPct val="0"/>
              </a:spcBef>
            </a:pPr>
            <a:r>
              <a:rPr lang="en-US" sz="870" b="1" spc="17">
                <a:solidFill>
                  <a:srgbClr val="FFFFFF"/>
                </a:solidFill>
                <a:latin typeface="Montserrat Bold"/>
                <a:ea typeface="Montserrat Bold"/>
                <a:cs typeface="Montserrat Bold"/>
                <a:sym typeface="Montserrat Bold"/>
              </a:rPr>
              <a:t>PAGE 2</a:t>
            </a:r>
          </a:p>
        </p:txBody>
      </p:sp>
      <p:sp>
        <p:nvSpPr>
          <p:cNvPr id="23" name="TextBox 23"/>
          <p:cNvSpPr txBox="1"/>
          <p:nvPr/>
        </p:nvSpPr>
        <p:spPr>
          <a:xfrm>
            <a:off x="1194778" y="1744854"/>
            <a:ext cx="3238885" cy="415883"/>
          </a:xfrm>
          <a:prstGeom prst="rect">
            <a:avLst/>
          </a:prstGeom>
        </p:spPr>
        <p:txBody>
          <a:bodyPr lIns="0" tIns="0" rIns="0" bIns="0" rtlCol="0" anchor="t">
            <a:spAutoFit/>
          </a:bodyPr>
          <a:lstStyle/>
          <a:p>
            <a:pPr>
              <a:lnSpc>
                <a:spcPts val="3241"/>
              </a:lnSpc>
            </a:pPr>
            <a:r>
              <a:rPr lang="en-US" sz="3412">
                <a:solidFill>
                  <a:srgbClr val="295028"/>
                </a:solidFill>
                <a:latin typeface="Montserrat"/>
                <a:ea typeface="Montserrat"/>
                <a:cs typeface="Montserrat"/>
                <a:sym typeface="Montserrat"/>
              </a:rPr>
              <a:t>ABOUT OUR </a:t>
            </a:r>
          </a:p>
        </p:txBody>
      </p:sp>
      <p:sp>
        <p:nvSpPr>
          <p:cNvPr id="24" name="TextBox 24"/>
          <p:cNvSpPr txBox="1"/>
          <p:nvPr/>
        </p:nvSpPr>
        <p:spPr>
          <a:xfrm>
            <a:off x="1194778" y="2245608"/>
            <a:ext cx="3238885" cy="423321"/>
          </a:xfrm>
          <a:prstGeom prst="rect">
            <a:avLst/>
          </a:prstGeom>
        </p:spPr>
        <p:txBody>
          <a:bodyPr lIns="0" tIns="0" rIns="0" bIns="0" rtlCol="0" anchor="t">
            <a:spAutoFit/>
          </a:bodyPr>
          <a:lstStyle/>
          <a:p>
            <a:pPr>
              <a:lnSpc>
                <a:spcPts val="3241"/>
              </a:lnSpc>
            </a:pPr>
            <a:r>
              <a:rPr lang="en-US" sz="3412" b="1">
                <a:solidFill>
                  <a:srgbClr val="295028"/>
                </a:solidFill>
                <a:latin typeface="Montserrat Bold"/>
                <a:ea typeface="Montserrat Bold"/>
                <a:cs typeface="Montserrat Bold"/>
                <a:sym typeface="Montserrat Bold"/>
              </a:rPr>
              <a:t>PROJECT</a:t>
            </a:r>
          </a:p>
        </p:txBody>
      </p:sp>
      <p:sp>
        <p:nvSpPr>
          <p:cNvPr id="25" name="TextBox 25"/>
          <p:cNvSpPr txBox="1"/>
          <p:nvPr/>
        </p:nvSpPr>
        <p:spPr>
          <a:xfrm>
            <a:off x="855795" y="2816896"/>
            <a:ext cx="4703756" cy="3064813"/>
          </a:xfrm>
          <a:prstGeom prst="rect">
            <a:avLst/>
          </a:prstGeom>
        </p:spPr>
        <p:txBody>
          <a:bodyPr lIns="0" tIns="0" rIns="0" bIns="0" rtlCol="0" anchor="t">
            <a:spAutoFit/>
          </a:bodyPr>
          <a:lstStyle/>
          <a:p>
            <a:pPr>
              <a:lnSpc>
                <a:spcPts val="1587"/>
              </a:lnSpc>
            </a:pPr>
            <a:r>
              <a:rPr lang="en-US" sz="1133">
                <a:solidFill>
                  <a:srgbClr val="000000"/>
                </a:solidFill>
                <a:latin typeface="Canva Sans"/>
                <a:ea typeface="Canva Sans"/>
                <a:cs typeface="Canva Sans"/>
                <a:sym typeface="Canva Sans"/>
              </a:rPr>
              <a:t>As part of SankofaPOWER, we’re developing The NorthStar Urban Farm &amp; Food Digital Platform—a community-powered website that connects North Minneapolis (zip codes 55411, 55412, and 55407) through food. It works like a digital map of our local food ecosystem, combining GIS maps, ACS data charts, and multimedia stories—all in one place. The site includes a community directory, like a modern-day phonebook, highlighting people and groups who are sharing food, teaching classes, or running community gardens.</a:t>
            </a:r>
          </a:p>
          <a:p>
            <a:pPr>
              <a:lnSpc>
                <a:spcPts val="1587"/>
              </a:lnSpc>
            </a:pPr>
            <a:r>
              <a:rPr lang="en-US" sz="1133">
                <a:solidFill>
                  <a:srgbClr val="000000"/>
                </a:solidFill>
                <a:latin typeface="Canva Sans"/>
                <a:ea typeface="Canva Sans"/>
                <a:cs typeface="Canva Sans"/>
                <a:sym typeface="Canva Sans"/>
              </a:rPr>
              <a:t> </a:t>
            </a:r>
          </a:p>
          <a:p>
            <a:pPr>
              <a:lnSpc>
                <a:spcPts val="1587"/>
              </a:lnSpc>
              <a:spcBef>
                <a:spcPct val="0"/>
              </a:spcBef>
            </a:pPr>
            <a:r>
              <a:rPr lang="en-US" sz="1133">
                <a:solidFill>
                  <a:srgbClr val="000000"/>
                </a:solidFill>
                <a:latin typeface="Canva Sans"/>
                <a:ea typeface="Canva Sans"/>
                <a:cs typeface="Canva Sans"/>
                <a:sym typeface="Canva Sans"/>
              </a:rPr>
              <a:t>Similar to Facebook Marketplace, it lets neighbors post what they have, find what they need, and message each other directly to exchange resources and information. Instead of relying on large companies or outside grocery chains, we’re building a local, sustainable, and environmentally friendly food system —one that celebrates traditional cultural crops, food preservation, and the stories behind what we grow and eat. It’s a resource you won’t find on other sites. Sign up to start connecting with your neighbors digitally and physically.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57039" y="-440656"/>
            <a:ext cx="6563560" cy="7948090"/>
            <a:chOff x="0" y="0"/>
            <a:chExt cx="2593011" cy="3139986"/>
          </a:xfrm>
        </p:grpSpPr>
        <p:sp>
          <p:nvSpPr>
            <p:cNvPr id="3" name="Freeform 3"/>
            <p:cNvSpPr/>
            <p:nvPr/>
          </p:nvSpPr>
          <p:spPr>
            <a:xfrm>
              <a:off x="0" y="0"/>
              <a:ext cx="2593011" cy="3139986"/>
            </a:xfrm>
            <a:custGeom>
              <a:avLst/>
              <a:gdLst/>
              <a:ahLst/>
              <a:cxnLst/>
              <a:rect l="l" t="t" r="r" b="b"/>
              <a:pathLst>
                <a:path w="2593011" h="3139986">
                  <a:moveTo>
                    <a:pt x="0" y="0"/>
                  </a:moveTo>
                  <a:lnTo>
                    <a:pt x="2593011" y="0"/>
                  </a:lnTo>
                  <a:lnTo>
                    <a:pt x="2593011" y="3139986"/>
                  </a:lnTo>
                  <a:lnTo>
                    <a:pt x="0" y="3139986"/>
                  </a:lnTo>
                  <a:close/>
                </a:path>
              </a:pathLst>
            </a:custGeom>
            <a:solidFill>
              <a:srgbClr val="FBFDE2"/>
            </a:solidFill>
          </p:spPr>
        </p:sp>
        <p:sp>
          <p:nvSpPr>
            <p:cNvPr id="4" name="TextBox 4"/>
            <p:cNvSpPr txBox="1"/>
            <p:nvPr/>
          </p:nvSpPr>
          <p:spPr>
            <a:xfrm>
              <a:off x="0" y="-38100"/>
              <a:ext cx="2593011" cy="3178086"/>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5" name="Group 5"/>
          <p:cNvGrpSpPr/>
          <p:nvPr/>
        </p:nvGrpSpPr>
        <p:grpSpPr>
          <a:xfrm>
            <a:off x="-1906079" y="481037"/>
            <a:ext cx="20944448" cy="586312"/>
            <a:chOff x="0" y="0"/>
            <a:chExt cx="8274350" cy="231630"/>
          </a:xfrm>
        </p:grpSpPr>
        <p:sp>
          <p:nvSpPr>
            <p:cNvPr id="6" name="Freeform 6"/>
            <p:cNvSpPr/>
            <p:nvPr/>
          </p:nvSpPr>
          <p:spPr>
            <a:xfrm>
              <a:off x="0" y="0"/>
              <a:ext cx="8274350" cy="231630"/>
            </a:xfrm>
            <a:custGeom>
              <a:avLst/>
              <a:gdLst/>
              <a:ahLst/>
              <a:cxnLst/>
              <a:rect l="l" t="t" r="r" b="b"/>
              <a:pathLst>
                <a:path w="8274350" h="231630">
                  <a:moveTo>
                    <a:pt x="0" y="0"/>
                  </a:moveTo>
                  <a:lnTo>
                    <a:pt x="8274350" y="0"/>
                  </a:lnTo>
                  <a:lnTo>
                    <a:pt x="8274350" y="231630"/>
                  </a:lnTo>
                  <a:lnTo>
                    <a:pt x="0" y="231630"/>
                  </a:lnTo>
                  <a:close/>
                </a:path>
              </a:pathLst>
            </a:custGeom>
            <a:solidFill>
              <a:srgbClr val="295028">
                <a:alpha val="92941"/>
              </a:srgbClr>
            </a:solidFill>
            <a:ln w="28575" cap="sq">
              <a:solidFill>
                <a:srgbClr val="FFFFFF">
                  <a:alpha val="92941"/>
                </a:srgbClr>
              </a:solidFill>
              <a:prstDash val="solid"/>
              <a:miter/>
            </a:ln>
          </p:spPr>
        </p:sp>
        <p:sp>
          <p:nvSpPr>
            <p:cNvPr id="7" name="TextBox 7"/>
            <p:cNvSpPr txBox="1"/>
            <p:nvPr/>
          </p:nvSpPr>
          <p:spPr>
            <a:xfrm>
              <a:off x="0" y="-38100"/>
              <a:ext cx="8274350" cy="269730"/>
            </a:xfrm>
            <a:prstGeom prst="rect">
              <a:avLst/>
            </a:prstGeom>
          </p:spPr>
          <p:txBody>
            <a:bodyPr lIns="33867" tIns="33867" rIns="33867" bIns="33867" rtlCol="0" anchor="ctr"/>
            <a:lstStyle/>
            <a:p>
              <a:pPr algn="ctr">
                <a:lnSpc>
                  <a:spcPts val="1773"/>
                </a:lnSpc>
                <a:spcBef>
                  <a:spcPct val="0"/>
                </a:spcBef>
              </a:pPr>
              <a:endParaRPr sz="1200"/>
            </a:p>
          </p:txBody>
        </p:sp>
      </p:grpSp>
      <p:sp>
        <p:nvSpPr>
          <p:cNvPr id="8" name="Freeform 8"/>
          <p:cNvSpPr/>
          <p:nvPr/>
        </p:nvSpPr>
        <p:spPr>
          <a:xfrm>
            <a:off x="5130438" y="685800"/>
            <a:ext cx="205865" cy="176787"/>
          </a:xfrm>
          <a:custGeom>
            <a:avLst/>
            <a:gdLst/>
            <a:ahLst/>
            <a:cxnLst/>
            <a:rect l="l" t="t" r="r" b="b"/>
            <a:pathLst>
              <a:path w="308797" h="265180">
                <a:moveTo>
                  <a:pt x="0" y="0"/>
                </a:moveTo>
                <a:lnTo>
                  <a:pt x="308798" y="0"/>
                </a:lnTo>
                <a:lnTo>
                  <a:pt x="308798" y="265180"/>
                </a:lnTo>
                <a:lnTo>
                  <a:pt x="0" y="2651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11370208" y="6276138"/>
            <a:ext cx="271985" cy="271985"/>
          </a:xfrm>
          <a:custGeom>
            <a:avLst/>
            <a:gdLst/>
            <a:ahLst/>
            <a:cxnLst/>
            <a:rect l="l" t="t" r="r" b="b"/>
            <a:pathLst>
              <a:path w="407977" h="407977">
                <a:moveTo>
                  <a:pt x="0" y="0"/>
                </a:moveTo>
                <a:lnTo>
                  <a:pt x="407976" y="0"/>
                </a:lnTo>
                <a:lnTo>
                  <a:pt x="407976" y="407976"/>
                </a:lnTo>
                <a:lnTo>
                  <a:pt x="0" y="4079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0" name="Group 10"/>
          <p:cNvGrpSpPr/>
          <p:nvPr/>
        </p:nvGrpSpPr>
        <p:grpSpPr>
          <a:xfrm>
            <a:off x="11784964" y="2835946"/>
            <a:ext cx="908049" cy="1394884"/>
            <a:chOff x="0" y="0"/>
            <a:chExt cx="358736" cy="551065"/>
          </a:xfrm>
        </p:grpSpPr>
        <p:sp>
          <p:nvSpPr>
            <p:cNvPr id="11" name="Freeform 11"/>
            <p:cNvSpPr/>
            <p:nvPr/>
          </p:nvSpPr>
          <p:spPr>
            <a:xfrm>
              <a:off x="0" y="0"/>
              <a:ext cx="358736" cy="551065"/>
            </a:xfrm>
            <a:custGeom>
              <a:avLst/>
              <a:gdLst/>
              <a:ahLst/>
              <a:cxnLst/>
              <a:rect l="l" t="t" r="r" b="b"/>
              <a:pathLst>
                <a:path w="358736" h="551065">
                  <a:moveTo>
                    <a:pt x="0" y="0"/>
                  </a:moveTo>
                  <a:lnTo>
                    <a:pt x="358736" y="0"/>
                  </a:lnTo>
                  <a:lnTo>
                    <a:pt x="358736" y="551065"/>
                  </a:lnTo>
                  <a:lnTo>
                    <a:pt x="0" y="551065"/>
                  </a:lnTo>
                  <a:close/>
                </a:path>
              </a:pathLst>
            </a:custGeom>
            <a:solidFill>
              <a:srgbClr val="295028"/>
            </a:solidFill>
            <a:ln w="47625" cap="sq">
              <a:solidFill>
                <a:srgbClr val="295028"/>
              </a:solidFill>
              <a:prstDash val="solid"/>
              <a:miter/>
            </a:ln>
          </p:spPr>
        </p:sp>
        <p:sp>
          <p:nvSpPr>
            <p:cNvPr id="12" name="TextBox 12"/>
            <p:cNvSpPr txBox="1"/>
            <p:nvPr/>
          </p:nvSpPr>
          <p:spPr>
            <a:xfrm>
              <a:off x="0" y="-38100"/>
              <a:ext cx="358736" cy="589165"/>
            </a:xfrm>
            <a:prstGeom prst="rect">
              <a:avLst/>
            </a:prstGeom>
          </p:spPr>
          <p:txBody>
            <a:bodyPr lIns="33867" tIns="33867" rIns="33867" bIns="33867" rtlCol="0" anchor="ctr"/>
            <a:lstStyle/>
            <a:p>
              <a:pPr algn="ctr">
                <a:lnSpc>
                  <a:spcPts val="1773"/>
                </a:lnSpc>
              </a:pPr>
              <a:endParaRPr sz="1200"/>
            </a:p>
          </p:txBody>
        </p:sp>
      </p:grpSp>
      <p:sp>
        <p:nvSpPr>
          <p:cNvPr id="13" name="Freeform 13"/>
          <p:cNvSpPr/>
          <p:nvPr/>
        </p:nvSpPr>
        <p:spPr>
          <a:xfrm>
            <a:off x="10284693" y="1090331"/>
            <a:ext cx="1663264" cy="1876744"/>
          </a:xfrm>
          <a:custGeom>
            <a:avLst/>
            <a:gdLst/>
            <a:ahLst/>
            <a:cxnLst/>
            <a:rect l="l" t="t" r="r" b="b"/>
            <a:pathLst>
              <a:path w="2494896" h="2815116">
                <a:moveTo>
                  <a:pt x="0" y="0"/>
                </a:moveTo>
                <a:lnTo>
                  <a:pt x="2494896" y="0"/>
                </a:lnTo>
                <a:lnTo>
                  <a:pt x="2494896" y="2815116"/>
                </a:lnTo>
                <a:lnTo>
                  <a:pt x="0" y="2815116"/>
                </a:lnTo>
                <a:lnTo>
                  <a:pt x="0" y="0"/>
                </a:lnTo>
                <a:close/>
              </a:path>
            </a:pathLst>
          </a:custGeom>
          <a:blipFill>
            <a:blip r:embed="rId6"/>
            <a:stretch>
              <a:fillRect/>
            </a:stretch>
          </a:blipFill>
        </p:spPr>
      </p:sp>
      <p:sp>
        <p:nvSpPr>
          <p:cNvPr id="14" name="Freeform 14"/>
          <p:cNvSpPr/>
          <p:nvPr/>
        </p:nvSpPr>
        <p:spPr>
          <a:xfrm rot="9953203">
            <a:off x="43223" y="5551085"/>
            <a:ext cx="1285155" cy="1450105"/>
          </a:xfrm>
          <a:custGeom>
            <a:avLst/>
            <a:gdLst/>
            <a:ahLst/>
            <a:cxnLst/>
            <a:rect l="l" t="t" r="r" b="b"/>
            <a:pathLst>
              <a:path w="1927733" h="2175157">
                <a:moveTo>
                  <a:pt x="0" y="0"/>
                </a:moveTo>
                <a:lnTo>
                  <a:pt x="1927734" y="0"/>
                </a:lnTo>
                <a:lnTo>
                  <a:pt x="1927734" y="2175157"/>
                </a:lnTo>
                <a:lnTo>
                  <a:pt x="0" y="2175157"/>
                </a:lnTo>
                <a:lnTo>
                  <a:pt x="0" y="0"/>
                </a:lnTo>
                <a:close/>
              </a:path>
            </a:pathLst>
          </a:custGeom>
          <a:blipFill>
            <a:blip r:embed="rId6"/>
            <a:stretch>
              <a:fillRect/>
            </a:stretch>
          </a:blipFill>
        </p:spPr>
      </p:sp>
      <p:sp>
        <p:nvSpPr>
          <p:cNvPr id="15" name="Freeform 15"/>
          <p:cNvSpPr/>
          <p:nvPr/>
        </p:nvSpPr>
        <p:spPr>
          <a:xfrm>
            <a:off x="1166322" y="2902688"/>
            <a:ext cx="306879" cy="263533"/>
          </a:xfrm>
          <a:custGeom>
            <a:avLst/>
            <a:gdLst/>
            <a:ahLst/>
            <a:cxnLst/>
            <a:rect l="l" t="t" r="r" b="b"/>
            <a:pathLst>
              <a:path w="460319" h="395299">
                <a:moveTo>
                  <a:pt x="0" y="0"/>
                </a:moveTo>
                <a:lnTo>
                  <a:pt x="460318" y="0"/>
                </a:lnTo>
                <a:lnTo>
                  <a:pt x="460318" y="395298"/>
                </a:lnTo>
                <a:lnTo>
                  <a:pt x="0" y="3952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a:off x="1166322" y="4103897"/>
            <a:ext cx="306879" cy="263533"/>
          </a:xfrm>
          <a:custGeom>
            <a:avLst/>
            <a:gdLst/>
            <a:ahLst/>
            <a:cxnLst/>
            <a:rect l="l" t="t" r="r" b="b"/>
            <a:pathLst>
              <a:path w="460319" h="395299">
                <a:moveTo>
                  <a:pt x="0" y="0"/>
                </a:moveTo>
                <a:lnTo>
                  <a:pt x="460318" y="0"/>
                </a:lnTo>
                <a:lnTo>
                  <a:pt x="460318" y="395298"/>
                </a:lnTo>
                <a:lnTo>
                  <a:pt x="0" y="3952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Freeform 17"/>
          <p:cNvSpPr/>
          <p:nvPr/>
        </p:nvSpPr>
        <p:spPr>
          <a:xfrm>
            <a:off x="1166322" y="5275427"/>
            <a:ext cx="306879" cy="263533"/>
          </a:xfrm>
          <a:custGeom>
            <a:avLst/>
            <a:gdLst/>
            <a:ahLst/>
            <a:cxnLst/>
            <a:rect l="l" t="t" r="r" b="b"/>
            <a:pathLst>
              <a:path w="460319" h="395299">
                <a:moveTo>
                  <a:pt x="0" y="0"/>
                </a:moveTo>
                <a:lnTo>
                  <a:pt x="460318" y="0"/>
                </a:lnTo>
                <a:lnTo>
                  <a:pt x="460318" y="395299"/>
                </a:lnTo>
                <a:lnTo>
                  <a:pt x="0" y="3952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a:off x="7143011" y="1090332"/>
            <a:ext cx="4029718" cy="5767669"/>
          </a:xfrm>
          <a:custGeom>
            <a:avLst/>
            <a:gdLst/>
            <a:ahLst/>
            <a:cxnLst/>
            <a:rect l="l" t="t" r="r" b="b"/>
            <a:pathLst>
              <a:path w="6044577" h="8651503">
                <a:moveTo>
                  <a:pt x="0" y="0"/>
                </a:moveTo>
                <a:lnTo>
                  <a:pt x="6044577" y="0"/>
                </a:lnTo>
                <a:lnTo>
                  <a:pt x="6044577" y="8651503"/>
                </a:lnTo>
                <a:lnTo>
                  <a:pt x="0" y="8651503"/>
                </a:lnTo>
                <a:lnTo>
                  <a:pt x="0" y="0"/>
                </a:lnTo>
                <a:close/>
              </a:path>
            </a:pathLst>
          </a:custGeom>
          <a:blipFill>
            <a:blip r:embed="rId9"/>
            <a:stretch>
              <a:fillRect t="-3632" b="-1168"/>
            </a:stretch>
          </a:blipFill>
        </p:spPr>
      </p:sp>
      <p:sp>
        <p:nvSpPr>
          <p:cNvPr id="19" name="TextBox 19"/>
          <p:cNvSpPr txBox="1"/>
          <p:nvPr/>
        </p:nvSpPr>
        <p:spPr>
          <a:xfrm>
            <a:off x="5557679" y="675484"/>
            <a:ext cx="1304284" cy="189796"/>
          </a:xfrm>
          <a:prstGeom prst="rect">
            <a:avLst/>
          </a:prstGeom>
        </p:spPr>
        <p:txBody>
          <a:bodyPr lIns="0" tIns="0" rIns="0" bIns="0" rtlCol="0" anchor="t">
            <a:spAutoFit/>
          </a:bodyPr>
          <a:lstStyle/>
          <a:p>
            <a:pPr>
              <a:lnSpc>
                <a:spcPts val="1587"/>
              </a:lnSpc>
              <a:spcBef>
                <a:spcPct val="0"/>
              </a:spcBef>
            </a:pPr>
            <a:r>
              <a:rPr lang="en-US" sz="1133">
                <a:solidFill>
                  <a:srgbClr val="FFFFFF"/>
                </a:solidFill>
                <a:latin typeface="Montserrat"/>
                <a:ea typeface="Montserrat"/>
                <a:cs typeface="Montserrat"/>
                <a:sym typeface="Montserrat"/>
              </a:rPr>
              <a:t>SankofaPOWER</a:t>
            </a:r>
          </a:p>
        </p:txBody>
      </p:sp>
      <p:sp>
        <p:nvSpPr>
          <p:cNvPr id="20" name="TextBox 20"/>
          <p:cNvSpPr txBox="1"/>
          <p:nvPr/>
        </p:nvSpPr>
        <p:spPr>
          <a:xfrm rot="5400000">
            <a:off x="11476754" y="3403749"/>
            <a:ext cx="1091765" cy="144848"/>
          </a:xfrm>
          <a:prstGeom prst="rect">
            <a:avLst/>
          </a:prstGeom>
        </p:spPr>
        <p:txBody>
          <a:bodyPr lIns="0" tIns="0" rIns="0" bIns="0" rtlCol="0" anchor="t">
            <a:spAutoFit/>
          </a:bodyPr>
          <a:lstStyle/>
          <a:p>
            <a:pPr algn="ctr">
              <a:lnSpc>
                <a:spcPts val="1218"/>
              </a:lnSpc>
              <a:spcBef>
                <a:spcPct val="0"/>
              </a:spcBef>
            </a:pPr>
            <a:r>
              <a:rPr lang="en-US" sz="870" b="1" spc="17">
                <a:solidFill>
                  <a:srgbClr val="FFFFFF"/>
                </a:solidFill>
                <a:latin typeface="Montserrat Bold"/>
                <a:ea typeface="Montserrat Bold"/>
                <a:cs typeface="Montserrat Bold"/>
                <a:sym typeface="Montserrat Bold"/>
              </a:rPr>
              <a:t>PAGE 3</a:t>
            </a:r>
          </a:p>
        </p:txBody>
      </p:sp>
      <p:sp>
        <p:nvSpPr>
          <p:cNvPr id="21" name="TextBox 21"/>
          <p:cNvSpPr txBox="1"/>
          <p:nvPr/>
        </p:nvSpPr>
        <p:spPr>
          <a:xfrm>
            <a:off x="1726721" y="2964873"/>
            <a:ext cx="4881165" cy="144142"/>
          </a:xfrm>
          <a:prstGeom prst="rect">
            <a:avLst/>
          </a:prstGeom>
        </p:spPr>
        <p:txBody>
          <a:bodyPr lIns="0" tIns="0" rIns="0" bIns="0" rtlCol="0" anchor="t">
            <a:spAutoFit/>
          </a:bodyPr>
          <a:lstStyle/>
          <a:p>
            <a:pPr>
              <a:lnSpc>
                <a:spcPts val="1077"/>
              </a:lnSpc>
            </a:pPr>
            <a:r>
              <a:rPr lang="en-US" sz="1133" b="1">
                <a:solidFill>
                  <a:srgbClr val="295028"/>
                </a:solidFill>
                <a:latin typeface="Montserrat Bold"/>
                <a:ea typeface="Montserrat Bold"/>
                <a:cs typeface="Montserrat Bold"/>
                <a:sym typeface="Montserrat Bold"/>
              </a:rPr>
              <a:t>NORTHSTAR URBAN FARM &amp; FOOD REGISTRY ("WHITE PAGES")</a:t>
            </a:r>
          </a:p>
        </p:txBody>
      </p:sp>
      <p:sp>
        <p:nvSpPr>
          <p:cNvPr id="22" name="TextBox 22"/>
          <p:cNvSpPr txBox="1"/>
          <p:nvPr/>
        </p:nvSpPr>
        <p:spPr>
          <a:xfrm>
            <a:off x="1726721" y="3147170"/>
            <a:ext cx="4753654" cy="821443"/>
          </a:xfrm>
          <a:prstGeom prst="rect">
            <a:avLst/>
          </a:prstGeom>
        </p:spPr>
        <p:txBody>
          <a:bodyPr lIns="0" tIns="0" rIns="0" bIns="0" rtlCol="0" anchor="t">
            <a:spAutoFit/>
          </a:bodyPr>
          <a:lstStyle/>
          <a:p>
            <a:pPr algn="just">
              <a:lnSpc>
                <a:spcPts val="1307"/>
              </a:lnSpc>
              <a:spcBef>
                <a:spcPct val="0"/>
              </a:spcBef>
            </a:pPr>
            <a:r>
              <a:rPr lang="en-US" sz="933">
                <a:solidFill>
                  <a:srgbClr val="000000"/>
                </a:solidFill>
                <a:latin typeface="Montserrat"/>
                <a:ea typeface="Montserrat"/>
                <a:cs typeface="Montserrat"/>
                <a:sym typeface="Montserrat"/>
              </a:rPr>
              <a:t>A comprehensive directory cataloging every food-related entity including community gardens, farmers' markets, food shelves, restaurants, and urban farms. The registry serves as a contact and collaboration hub facilitating connections between neighbors, organizations, and businesses for community food system development.</a:t>
            </a:r>
          </a:p>
        </p:txBody>
      </p:sp>
      <p:sp>
        <p:nvSpPr>
          <p:cNvPr id="23" name="TextBox 23"/>
          <p:cNvSpPr txBox="1"/>
          <p:nvPr/>
        </p:nvSpPr>
        <p:spPr>
          <a:xfrm>
            <a:off x="1726721" y="4166082"/>
            <a:ext cx="4753654" cy="132922"/>
          </a:xfrm>
          <a:prstGeom prst="rect">
            <a:avLst/>
          </a:prstGeom>
        </p:spPr>
        <p:txBody>
          <a:bodyPr lIns="0" tIns="0" rIns="0" bIns="0" rtlCol="0" anchor="t">
            <a:spAutoFit/>
          </a:bodyPr>
          <a:lstStyle/>
          <a:p>
            <a:pPr>
              <a:lnSpc>
                <a:spcPts val="1032"/>
              </a:lnSpc>
            </a:pPr>
            <a:r>
              <a:rPr lang="en-US" sz="1086" b="1">
                <a:solidFill>
                  <a:srgbClr val="295028"/>
                </a:solidFill>
                <a:latin typeface="Montserrat Bold"/>
                <a:ea typeface="Montserrat Bold"/>
                <a:cs typeface="Montserrat Bold"/>
                <a:sym typeface="Montserrat Bold"/>
              </a:rPr>
              <a:t>THE NORTHSTAR TRADING POST (BUSINESS &amp; INVESTMENT HUB)</a:t>
            </a:r>
          </a:p>
        </p:txBody>
      </p:sp>
      <p:sp>
        <p:nvSpPr>
          <p:cNvPr id="24" name="TextBox 24"/>
          <p:cNvSpPr txBox="1"/>
          <p:nvPr/>
        </p:nvSpPr>
        <p:spPr>
          <a:xfrm>
            <a:off x="1726721" y="4340284"/>
            <a:ext cx="4753654" cy="988156"/>
          </a:xfrm>
          <a:prstGeom prst="rect">
            <a:avLst/>
          </a:prstGeom>
        </p:spPr>
        <p:txBody>
          <a:bodyPr lIns="0" tIns="0" rIns="0" bIns="0" rtlCol="0" anchor="t">
            <a:spAutoFit/>
          </a:bodyPr>
          <a:lstStyle/>
          <a:p>
            <a:pPr algn="just">
              <a:lnSpc>
                <a:spcPts val="1307"/>
              </a:lnSpc>
              <a:spcBef>
                <a:spcPct val="0"/>
              </a:spcBef>
            </a:pPr>
            <a:r>
              <a:rPr lang="en-US" sz="933">
                <a:solidFill>
                  <a:srgbClr val="000000"/>
                </a:solidFill>
                <a:latin typeface="Montserrat"/>
                <a:ea typeface="Montserrat"/>
                <a:cs typeface="Montserrat"/>
                <a:sym typeface="Montserrat"/>
              </a:rPr>
              <a:t>A marketplace for economic empowerment, offering opportunities for residents to start food businesses, access entrepreneurship training, and participate in collective investment in real estate including market spaces and commercial kitchens. The platform provides comprehensive business development support from startup guidance to funding acquisition for community-driven enterprises.</a:t>
            </a:r>
          </a:p>
        </p:txBody>
      </p:sp>
      <p:sp>
        <p:nvSpPr>
          <p:cNvPr id="25" name="TextBox 25"/>
          <p:cNvSpPr txBox="1"/>
          <p:nvPr/>
        </p:nvSpPr>
        <p:spPr>
          <a:xfrm>
            <a:off x="1726721" y="5349550"/>
            <a:ext cx="4753654" cy="131574"/>
          </a:xfrm>
          <a:prstGeom prst="rect">
            <a:avLst/>
          </a:prstGeom>
        </p:spPr>
        <p:txBody>
          <a:bodyPr lIns="0" tIns="0" rIns="0" bIns="0" rtlCol="0" anchor="t">
            <a:spAutoFit/>
          </a:bodyPr>
          <a:lstStyle/>
          <a:p>
            <a:pPr>
              <a:lnSpc>
                <a:spcPts val="994"/>
              </a:lnSpc>
            </a:pPr>
            <a:r>
              <a:rPr lang="en-US" sz="1046" b="1">
                <a:solidFill>
                  <a:srgbClr val="295028"/>
                </a:solidFill>
                <a:latin typeface="Montserrat Bold"/>
                <a:ea typeface="Montserrat Bold"/>
                <a:cs typeface="Montserrat Bold"/>
                <a:sym typeface="Montserrat Bold"/>
              </a:rPr>
              <a:t>MINNEAPOLIS COMMUNITY BEAM (BUILDING ECONOMIC ASSETS &amp; MEMORY)</a:t>
            </a:r>
          </a:p>
        </p:txBody>
      </p:sp>
      <p:sp>
        <p:nvSpPr>
          <p:cNvPr id="26" name="TextBox 26"/>
          <p:cNvSpPr txBox="1"/>
          <p:nvPr/>
        </p:nvSpPr>
        <p:spPr>
          <a:xfrm>
            <a:off x="1726721" y="5626159"/>
            <a:ext cx="4753654" cy="988156"/>
          </a:xfrm>
          <a:prstGeom prst="rect">
            <a:avLst/>
          </a:prstGeom>
        </p:spPr>
        <p:txBody>
          <a:bodyPr lIns="0" tIns="0" rIns="0" bIns="0" rtlCol="0" anchor="t">
            <a:spAutoFit/>
          </a:bodyPr>
          <a:lstStyle/>
          <a:p>
            <a:pPr algn="just">
              <a:lnSpc>
                <a:spcPts val="1307"/>
              </a:lnSpc>
              <a:spcBef>
                <a:spcPct val="0"/>
              </a:spcBef>
            </a:pPr>
            <a:r>
              <a:rPr lang="en-US" sz="933">
                <a:solidFill>
                  <a:srgbClr val="000000"/>
                </a:solidFill>
                <a:latin typeface="Montserrat"/>
                <a:ea typeface="Montserrat"/>
                <a:cs typeface="Montserrat"/>
                <a:sym typeface="Montserrat"/>
              </a:rPr>
              <a:t>A community-controlled database preserving cultural foods, oral histories, and economic progress through searchable archives of interviews, photos, and documents with AI-assisted relationship mapping. The platform provides information, resources, policy advocacy tools for tracking local food/environmental policies and establishes such Community Data Hub for overall neighborhood wellbeing.</a:t>
            </a:r>
          </a:p>
        </p:txBody>
      </p:sp>
      <p:sp>
        <p:nvSpPr>
          <p:cNvPr id="27" name="Freeform 27"/>
          <p:cNvSpPr/>
          <p:nvPr/>
        </p:nvSpPr>
        <p:spPr>
          <a:xfrm>
            <a:off x="1178900" y="1599958"/>
            <a:ext cx="306879" cy="263533"/>
          </a:xfrm>
          <a:custGeom>
            <a:avLst/>
            <a:gdLst/>
            <a:ahLst/>
            <a:cxnLst/>
            <a:rect l="l" t="t" r="r" b="b"/>
            <a:pathLst>
              <a:path w="460319" h="395299">
                <a:moveTo>
                  <a:pt x="0" y="0"/>
                </a:moveTo>
                <a:lnTo>
                  <a:pt x="460319" y="0"/>
                </a:lnTo>
                <a:lnTo>
                  <a:pt x="460319" y="395298"/>
                </a:lnTo>
                <a:lnTo>
                  <a:pt x="0" y="3952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8" name="TextBox 28"/>
          <p:cNvSpPr txBox="1"/>
          <p:nvPr/>
        </p:nvSpPr>
        <p:spPr>
          <a:xfrm>
            <a:off x="1726721" y="1662143"/>
            <a:ext cx="5028293" cy="144142"/>
          </a:xfrm>
          <a:prstGeom prst="rect">
            <a:avLst/>
          </a:prstGeom>
        </p:spPr>
        <p:txBody>
          <a:bodyPr lIns="0" tIns="0" rIns="0" bIns="0" rtlCol="0" anchor="t">
            <a:spAutoFit/>
          </a:bodyPr>
          <a:lstStyle/>
          <a:p>
            <a:pPr>
              <a:lnSpc>
                <a:spcPts val="1077"/>
              </a:lnSpc>
            </a:pPr>
            <a:r>
              <a:rPr lang="en-US" sz="1133" b="1">
                <a:solidFill>
                  <a:srgbClr val="295028"/>
                </a:solidFill>
                <a:latin typeface="Montserrat Bold"/>
                <a:ea typeface="Montserrat Bold"/>
                <a:cs typeface="Montserrat Bold"/>
                <a:sym typeface="Montserrat Bold"/>
              </a:rPr>
              <a:t>NORTHSTAR URBAN FARM &amp; FOOD DIGEST ("YELLOW PAGES")</a:t>
            </a:r>
          </a:p>
        </p:txBody>
      </p:sp>
      <p:sp>
        <p:nvSpPr>
          <p:cNvPr id="29" name="TextBox 29"/>
          <p:cNvSpPr txBox="1"/>
          <p:nvPr/>
        </p:nvSpPr>
        <p:spPr>
          <a:xfrm>
            <a:off x="1726721" y="1825390"/>
            <a:ext cx="4753654" cy="988156"/>
          </a:xfrm>
          <a:prstGeom prst="rect">
            <a:avLst/>
          </a:prstGeom>
        </p:spPr>
        <p:txBody>
          <a:bodyPr lIns="0" tIns="0" rIns="0" bIns="0" rtlCol="0" anchor="t">
            <a:spAutoFit/>
          </a:bodyPr>
          <a:lstStyle/>
          <a:p>
            <a:pPr algn="just">
              <a:lnSpc>
                <a:spcPts val="1307"/>
              </a:lnSpc>
              <a:spcBef>
                <a:spcPct val="0"/>
              </a:spcBef>
            </a:pPr>
            <a:r>
              <a:rPr lang="en-US" sz="933">
                <a:solidFill>
                  <a:srgbClr val="000000"/>
                </a:solidFill>
                <a:latin typeface="Montserrat"/>
                <a:ea typeface="Montserrat"/>
                <a:cs typeface="Montserrat"/>
                <a:sym typeface="Montserrat"/>
              </a:rPr>
              <a:t>A dynamic multimedia resource providing real-time food information through interactive GIS maps to find food access points, environmental data, and demography. It also features community-created videos, AR/VR experiences, and podcasts documenting food traditions. The platform includes resource matching capabilities, connecting food surplus with community needs across urban farms and backyard growers.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000" b="-6000"/>
            </a:stretch>
          </a:blipFill>
        </p:spPr>
      </p:sp>
      <p:grpSp>
        <p:nvGrpSpPr>
          <p:cNvPr id="3" name="Group 3"/>
          <p:cNvGrpSpPr/>
          <p:nvPr/>
        </p:nvGrpSpPr>
        <p:grpSpPr>
          <a:xfrm>
            <a:off x="-1906079" y="481037"/>
            <a:ext cx="20944448" cy="586312"/>
            <a:chOff x="0" y="0"/>
            <a:chExt cx="8274350" cy="231630"/>
          </a:xfrm>
        </p:grpSpPr>
        <p:sp>
          <p:nvSpPr>
            <p:cNvPr id="4" name="Freeform 4"/>
            <p:cNvSpPr/>
            <p:nvPr/>
          </p:nvSpPr>
          <p:spPr>
            <a:xfrm>
              <a:off x="0" y="0"/>
              <a:ext cx="8274350" cy="231630"/>
            </a:xfrm>
            <a:custGeom>
              <a:avLst/>
              <a:gdLst/>
              <a:ahLst/>
              <a:cxnLst/>
              <a:rect l="l" t="t" r="r" b="b"/>
              <a:pathLst>
                <a:path w="8274350" h="231630">
                  <a:moveTo>
                    <a:pt x="0" y="0"/>
                  </a:moveTo>
                  <a:lnTo>
                    <a:pt x="8274350" y="0"/>
                  </a:lnTo>
                  <a:lnTo>
                    <a:pt x="8274350" y="231630"/>
                  </a:lnTo>
                  <a:lnTo>
                    <a:pt x="0" y="231630"/>
                  </a:lnTo>
                  <a:close/>
                </a:path>
              </a:pathLst>
            </a:custGeom>
            <a:solidFill>
              <a:srgbClr val="295028">
                <a:alpha val="92941"/>
              </a:srgbClr>
            </a:solidFill>
            <a:ln w="28575" cap="sq">
              <a:solidFill>
                <a:srgbClr val="FFFFFF">
                  <a:alpha val="92941"/>
                </a:srgbClr>
              </a:solidFill>
              <a:prstDash val="solid"/>
              <a:miter/>
            </a:ln>
          </p:spPr>
        </p:sp>
        <p:sp>
          <p:nvSpPr>
            <p:cNvPr id="5" name="TextBox 5"/>
            <p:cNvSpPr txBox="1"/>
            <p:nvPr/>
          </p:nvSpPr>
          <p:spPr>
            <a:xfrm>
              <a:off x="0" y="-38100"/>
              <a:ext cx="8274350" cy="269730"/>
            </a:xfrm>
            <a:prstGeom prst="rect">
              <a:avLst/>
            </a:prstGeom>
          </p:spPr>
          <p:txBody>
            <a:bodyPr lIns="33867" tIns="33867" rIns="33867" bIns="33867" rtlCol="0" anchor="ctr"/>
            <a:lstStyle/>
            <a:p>
              <a:pPr algn="ctr">
                <a:lnSpc>
                  <a:spcPts val="1773"/>
                </a:lnSpc>
                <a:spcBef>
                  <a:spcPct val="0"/>
                </a:spcBef>
              </a:pPr>
              <a:endParaRPr sz="1200"/>
            </a:p>
          </p:txBody>
        </p:sp>
      </p:grpSp>
      <p:sp>
        <p:nvSpPr>
          <p:cNvPr id="6" name="Freeform 6"/>
          <p:cNvSpPr/>
          <p:nvPr/>
        </p:nvSpPr>
        <p:spPr>
          <a:xfrm>
            <a:off x="5130438" y="685800"/>
            <a:ext cx="205865" cy="176787"/>
          </a:xfrm>
          <a:custGeom>
            <a:avLst/>
            <a:gdLst/>
            <a:ahLst/>
            <a:cxnLst/>
            <a:rect l="l" t="t" r="r" b="b"/>
            <a:pathLst>
              <a:path w="308797" h="265180">
                <a:moveTo>
                  <a:pt x="0" y="0"/>
                </a:moveTo>
                <a:lnTo>
                  <a:pt x="308798" y="0"/>
                </a:lnTo>
                <a:lnTo>
                  <a:pt x="308798" y="265180"/>
                </a:lnTo>
                <a:lnTo>
                  <a:pt x="0" y="2651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7" name="Group 7"/>
          <p:cNvGrpSpPr/>
          <p:nvPr/>
        </p:nvGrpSpPr>
        <p:grpSpPr>
          <a:xfrm>
            <a:off x="11784964" y="2835946"/>
            <a:ext cx="908049" cy="1394884"/>
            <a:chOff x="0" y="0"/>
            <a:chExt cx="358736" cy="551065"/>
          </a:xfrm>
        </p:grpSpPr>
        <p:sp>
          <p:nvSpPr>
            <p:cNvPr id="8" name="Freeform 8"/>
            <p:cNvSpPr/>
            <p:nvPr/>
          </p:nvSpPr>
          <p:spPr>
            <a:xfrm>
              <a:off x="0" y="0"/>
              <a:ext cx="358736" cy="551065"/>
            </a:xfrm>
            <a:custGeom>
              <a:avLst/>
              <a:gdLst/>
              <a:ahLst/>
              <a:cxnLst/>
              <a:rect l="l" t="t" r="r" b="b"/>
              <a:pathLst>
                <a:path w="358736" h="551065">
                  <a:moveTo>
                    <a:pt x="0" y="0"/>
                  </a:moveTo>
                  <a:lnTo>
                    <a:pt x="358736" y="0"/>
                  </a:lnTo>
                  <a:lnTo>
                    <a:pt x="358736" y="551065"/>
                  </a:lnTo>
                  <a:lnTo>
                    <a:pt x="0" y="551065"/>
                  </a:lnTo>
                  <a:close/>
                </a:path>
              </a:pathLst>
            </a:custGeom>
            <a:solidFill>
              <a:srgbClr val="000000">
                <a:alpha val="0"/>
              </a:srgbClr>
            </a:solidFill>
            <a:ln w="47625" cap="sq">
              <a:solidFill>
                <a:srgbClr val="295028"/>
              </a:solidFill>
              <a:prstDash val="solid"/>
              <a:miter/>
            </a:ln>
          </p:spPr>
        </p:sp>
        <p:sp>
          <p:nvSpPr>
            <p:cNvPr id="9" name="TextBox 9"/>
            <p:cNvSpPr txBox="1"/>
            <p:nvPr/>
          </p:nvSpPr>
          <p:spPr>
            <a:xfrm>
              <a:off x="0" y="-38100"/>
              <a:ext cx="358736" cy="589165"/>
            </a:xfrm>
            <a:prstGeom prst="rect">
              <a:avLst/>
            </a:prstGeom>
          </p:spPr>
          <p:txBody>
            <a:bodyPr lIns="33867" tIns="33867" rIns="33867" bIns="33867" rtlCol="0" anchor="ctr"/>
            <a:lstStyle/>
            <a:p>
              <a:pPr algn="ctr">
                <a:lnSpc>
                  <a:spcPts val="1773"/>
                </a:lnSpc>
              </a:pPr>
              <a:endParaRPr sz="1200"/>
            </a:p>
          </p:txBody>
        </p:sp>
      </p:grpSp>
      <p:sp>
        <p:nvSpPr>
          <p:cNvPr id="10" name="Freeform 10"/>
          <p:cNvSpPr/>
          <p:nvPr/>
        </p:nvSpPr>
        <p:spPr>
          <a:xfrm>
            <a:off x="4707512" y="1244092"/>
            <a:ext cx="6871637" cy="5153727"/>
          </a:xfrm>
          <a:custGeom>
            <a:avLst/>
            <a:gdLst/>
            <a:ahLst/>
            <a:cxnLst/>
            <a:rect l="l" t="t" r="r" b="b"/>
            <a:pathLst>
              <a:path w="10307455" h="7730591">
                <a:moveTo>
                  <a:pt x="0" y="0"/>
                </a:moveTo>
                <a:lnTo>
                  <a:pt x="10307456" y="0"/>
                </a:lnTo>
                <a:lnTo>
                  <a:pt x="10307456" y="7730592"/>
                </a:lnTo>
                <a:lnTo>
                  <a:pt x="0" y="7730592"/>
                </a:lnTo>
                <a:lnTo>
                  <a:pt x="0" y="0"/>
                </a:lnTo>
                <a:close/>
              </a:path>
            </a:pathLst>
          </a:custGeom>
          <a:blipFill>
            <a:blip r:embed="rId5"/>
            <a:stretch>
              <a:fillRect/>
            </a:stretch>
          </a:blipFill>
        </p:spPr>
      </p:sp>
      <p:sp>
        <p:nvSpPr>
          <p:cNvPr id="11" name="Freeform 11"/>
          <p:cNvSpPr/>
          <p:nvPr/>
        </p:nvSpPr>
        <p:spPr>
          <a:xfrm>
            <a:off x="523937" y="1940271"/>
            <a:ext cx="3540688" cy="4581119"/>
          </a:xfrm>
          <a:custGeom>
            <a:avLst/>
            <a:gdLst/>
            <a:ahLst/>
            <a:cxnLst/>
            <a:rect l="l" t="t" r="r" b="b"/>
            <a:pathLst>
              <a:path w="5311032" h="6871678">
                <a:moveTo>
                  <a:pt x="0" y="0"/>
                </a:moveTo>
                <a:lnTo>
                  <a:pt x="5311033" y="0"/>
                </a:lnTo>
                <a:lnTo>
                  <a:pt x="5311033" y="6871678"/>
                </a:lnTo>
                <a:lnTo>
                  <a:pt x="0" y="6871678"/>
                </a:lnTo>
                <a:lnTo>
                  <a:pt x="0" y="0"/>
                </a:lnTo>
                <a:close/>
              </a:path>
            </a:pathLst>
          </a:custGeom>
          <a:blipFill>
            <a:blip r:embed="rId6"/>
            <a:stretch>
              <a:fillRect/>
            </a:stretch>
          </a:blipFill>
        </p:spPr>
      </p:sp>
      <p:sp>
        <p:nvSpPr>
          <p:cNvPr id="12" name="TextBox 12"/>
          <p:cNvSpPr txBox="1"/>
          <p:nvPr/>
        </p:nvSpPr>
        <p:spPr>
          <a:xfrm>
            <a:off x="5557679" y="675484"/>
            <a:ext cx="1304284" cy="189796"/>
          </a:xfrm>
          <a:prstGeom prst="rect">
            <a:avLst/>
          </a:prstGeom>
        </p:spPr>
        <p:txBody>
          <a:bodyPr lIns="0" tIns="0" rIns="0" bIns="0" rtlCol="0" anchor="t">
            <a:spAutoFit/>
          </a:bodyPr>
          <a:lstStyle/>
          <a:p>
            <a:pPr>
              <a:lnSpc>
                <a:spcPts val="1587"/>
              </a:lnSpc>
              <a:spcBef>
                <a:spcPct val="0"/>
              </a:spcBef>
            </a:pPr>
            <a:r>
              <a:rPr lang="en-US" sz="1133">
                <a:solidFill>
                  <a:srgbClr val="FFFFFF"/>
                </a:solidFill>
                <a:latin typeface="Montserrat"/>
                <a:ea typeface="Montserrat"/>
                <a:cs typeface="Montserrat"/>
                <a:sym typeface="Montserrat"/>
              </a:rPr>
              <a:t>SankofaPOWER</a:t>
            </a:r>
          </a:p>
        </p:txBody>
      </p:sp>
      <p:sp>
        <p:nvSpPr>
          <p:cNvPr id="13" name="TextBox 13"/>
          <p:cNvSpPr txBox="1"/>
          <p:nvPr/>
        </p:nvSpPr>
        <p:spPr>
          <a:xfrm>
            <a:off x="33221" y="1193292"/>
            <a:ext cx="4522121" cy="458011"/>
          </a:xfrm>
          <a:prstGeom prst="rect">
            <a:avLst/>
          </a:prstGeom>
        </p:spPr>
        <p:txBody>
          <a:bodyPr lIns="0" tIns="0" rIns="0" bIns="0" rtlCol="0" anchor="t">
            <a:spAutoFit/>
          </a:bodyPr>
          <a:lstStyle/>
          <a:p>
            <a:pPr algn="ctr">
              <a:lnSpc>
                <a:spcPts val="3826"/>
              </a:lnSpc>
              <a:spcBef>
                <a:spcPct val="0"/>
              </a:spcBef>
            </a:pPr>
            <a:r>
              <a:rPr lang="en-US" sz="2733" b="1" spc="128">
                <a:solidFill>
                  <a:srgbClr val="295028"/>
                </a:solidFill>
                <a:latin typeface="Montserrat Bold"/>
                <a:ea typeface="Montserrat Bold"/>
                <a:cs typeface="Montserrat Bold"/>
                <a:sym typeface="Montserrat Bold"/>
              </a:rPr>
              <a:t>PLANNING PROCESS</a:t>
            </a:r>
          </a:p>
        </p:txBody>
      </p:sp>
      <p:sp>
        <p:nvSpPr>
          <p:cNvPr id="14" name="TextBox 14"/>
          <p:cNvSpPr txBox="1"/>
          <p:nvPr/>
        </p:nvSpPr>
        <p:spPr>
          <a:xfrm rot="5400000">
            <a:off x="11476754" y="3403749"/>
            <a:ext cx="1091765" cy="144848"/>
          </a:xfrm>
          <a:prstGeom prst="rect">
            <a:avLst/>
          </a:prstGeom>
        </p:spPr>
        <p:txBody>
          <a:bodyPr lIns="0" tIns="0" rIns="0" bIns="0" rtlCol="0" anchor="t">
            <a:spAutoFit/>
          </a:bodyPr>
          <a:lstStyle/>
          <a:p>
            <a:pPr algn="ctr">
              <a:lnSpc>
                <a:spcPts val="1218"/>
              </a:lnSpc>
              <a:spcBef>
                <a:spcPct val="0"/>
              </a:spcBef>
            </a:pPr>
            <a:r>
              <a:rPr lang="en-US" sz="870" b="1" spc="17">
                <a:solidFill>
                  <a:srgbClr val="295028"/>
                </a:solidFill>
                <a:latin typeface="Montserrat Bold"/>
                <a:ea typeface="Montserrat Bold"/>
                <a:cs typeface="Montserrat Bold"/>
                <a:sym typeface="Montserrat Bold"/>
              </a:rPr>
              <a:t>PAGE 4</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06079" y="481037"/>
            <a:ext cx="20944448" cy="586312"/>
            <a:chOff x="0" y="0"/>
            <a:chExt cx="8274350" cy="231630"/>
          </a:xfrm>
        </p:grpSpPr>
        <p:sp>
          <p:nvSpPr>
            <p:cNvPr id="3" name="Freeform 3"/>
            <p:cNvSpPr/>
            <p:nvPr/>
          </p:nvSpPr>
          <p:spPr>
            <a:xfrm>
              <a:off x="0" y="0"/>
              <a:ext cx="8274350" cy="231630"/>
            </a:xfrm>
            <a:custGeom>
              <a:avLst/>
              <a:gdLst/>
              <a:ahLst/>
              <a:cxnLst/>
              <a:rect l="l" t="t" r="r" b="b"/>
              <a:pathLst>
                <a:path w="8274350" h="231630">
                  <a:moveTo>
                    <a:pt x="0" y="0"/>
                  </a:moveTo>
                  <a:lnTo>
                    <a:pt x="8274350" y="0"/>
                  </a:lnTo>
                  <a:lnTo>
                    <a:pt x="8274350" y="231630"/>
                  </a:lnTo>
                  <a:lnTo>
                    <a:pt x="0" y="231630"/>
                  </a:lnTo>
                  <a:close/>
                </a:path>
              </a:pathLst>
            </a:custGeom>
            <a:solidFill>
              <a:srgbClr val="295028">
                <a:alpha val="92941"/>
              </a:srgbClr>
            </a:solidFill>
            <a:ln w="28575" cap="sq">
              <a:solidFill>
                <a:srgbClr val="FFFFFF">
                  <a:alpha val="92941"/>
                </a:srgbClr>
              </a:solidFill>
              <a:prstDash val="solid"/>
              <a:miter/>
            </a:ln>
          </p:spPr>
        </p:sp>
        <p:sp>
          <p:nvSpPr>
            <p:cNvPr id="4" name="TextBox 4"/>
            <p:cNvSpPr txBox="1"/>
            <p:nvPr/>
          </p:nvSpPr>
          <p:spPr>
            <a:xfrm>
              <a:off x="0" y="-38100"/>
              <a:ext cx="8274350" cy="269730"/>
            </a:xfrm>
            <a:prstGeom prst="rect">
              <a:avLst/>
            </a:prstGeom>
          </p:spPr>
          <p:txBody>
            <a:bodyPr lIns="33867" tIns="33867" rIns="33867" bIns="33867" rtlCol="0" anchor="ctr"/>
            <a:lstStyle/>
            <a:p>
              <a:pPr algn="ctr">
                <a:lnSpc>
                  <a:spcPts val="1773"/>
                </a:lnSpc>
                <a:spcBef>
                  <a:spcPct val="0"/>
                </a:spcBef>
              </a:pPr>
              <a:endParaRPr sz="1200"/>
            </a:p>
          </p:txBody>
        </p:sp>
      </p:grpSp>
      <p:sp>
        <p:nvSpPr>
          <p:cNvPr id="5" name="Freeform 5"/>
          <p:cNvSpPr/>
          <p:nvPr/>
        </p:nvSpPr>
        <p:spPr>
          <a:xfrm>
            <a:off x="5130438" y="685800"/>
            <a:ext cx="205865" cy="176787"/>
          </a:xfrm>
          <a:custGeom>
            <a:avLst/>
            <a:gdLst/>
            <a:ahLst/>
            <a:cxnLst/>
            <a:rect l="l" t="t" r="r" b="b"/>
            <a:pathLst>
              <a:path w="308797" h="265180">
                <a:moveTo>
                  <a:pt x="0" y="0"/>
                </a:moveTo>
                <a:lnTo>
                  <a:pt x="308798" y="0"/>
                </a:lnTo>
                <a:lnTo>
                  <a:pt x="308798" y="265180"/>
                </a:lnTo>
                <a:lnTo>
                  <a:pt x="0" y="2651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467560" y="4701110"/>
            <a:ext cx="14145459" cy="2931590"/>
            <a:chOff x="0" y="0"/>
            <a:chExt cx="5588330" cy="1158159"/>
          </a:xfrm>
        </p:grpSpPr>
        <p:sp>
          <p:nvSpPr>
            <p:cNvPr id="7" name="Freeform 7"/>
            <p:cNvSpPr/>
            <p:nvPr/>
          </p:nvSpPr>
          <p:spPr>
            <a:xfrm>
              <a:off x="0" y="0"/>
              <a:ext cx="5588330" cy="1158159"/>
            </a:xfrm>
            <a:custGeom>
              <a:avLst/>
              <a:gdLst/>
              <a:ahLst/>
              <a:cxnLst/>
              <a:rect l="l" t="t" r="r" b="b"/>
              <a:pathLst>
                <a:path w="5588330" h="1158159">
                  <a:moveTo>
                    <a:pt x="0" y="0"/>
                  </a:moveTo>
                  <a:lnTo>
                    <a:pt x="5588330" y="0"/>
                  </a:lnTo>
                  <a:lnTo>
                    <a:pt x="5588330" y="1158159"/>
                  </a:lnTo>
                  <a:lnTo>
                    <a:pt x="0" y="1158159"/>
                  </a:lnTo>
                  <a:close/>
                </a:path>
              </a:pathLst>
            </a:custGeom>
            <a:solidFill>
              <a:srgbClr val="FBFDE2"/>
            </a:solidFill>
          </p:spPr>
        </p:sp>
        <p:sp>
          <p:nvSpPr>
            <p:cNvPr id="8" name="TextBox 8"/>
            <p:cNvSpPr txBox="1"/>
            <p:nvPr/>
          </p:nvSpPr>
          <p:spPr>
            <a:xfrm>
              <a:off x="0" y="-38100"/>
              <a:ext cx="5588330" cy="1196259"/>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9" name="Group 9"/>
          <p:cNvGrpSpPr>
            <a:grpSpLocks noChangeAspect="1"/>
          </p:cNvGrpSpPr>
          <p:nvPr/>
        </p:nvGrpSpPr>
        <p:grpSpPr>
          <a:xfrm>
            <a:off x="655459" y="1067349"/>
            <a:ext cx="4157497" cy="8226323"/>
            <a:chOff x="0" y="0"/>
            <a:chExt cx="2620010" cy="5184140"/>
          </a:xfrm>
        </p:grpSpPr>
        <p:sp>
          <p:nvSpPr>
            <p:cNvPr id="10" name="Freeform 10"/>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id="11" name="Freeform 11"/>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4"/>
              <a:stretch>
                <a:fillRect l="-22103" r="-22103"/>
              </a:stretch>
            </a:blipFill>
          </p:spPr>
        </p:sp>
        <p:sp>
          <p:nvSpPr>
            <p:cNvPr id="12" name="Freeform 12"/>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606060"/>
            </a:solidFill>
          </p:spPr>
        </p:sp>
        <p:sp>
          <p:nvSpPr>
            <p:cNvPr id="13" name="Freeform 13"/>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606060"/>
            </a:solidFill>
          </p:spPr>
        </p:sp>
        <p:sp>
          <p:nvSpPr>
            <p:cNvPr id="14" name="Freeform 14"/>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B8B8B8"/>
            </a:solidFill>
          </p:spPr>
        </p:sp>
        <p:sp>
          <p:nvSpPr>
            <p:cNvPr id="15" name="Freeform 15"/>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B8B8B8"/>
            </a:solidFill>
          </p:spPr>
        </p:sp>
        <p:sp>
          <p:nvSpPr>
            <p:cNvPr id="16" name="Freeform 16"/>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B8B8B8"/>
            </a:solidFill>
          </p:spPr>
        </p:sp>
        <p:sp>
          <p:nvSpPr>
            <p:cNvPr id="17" name="Freeform 17"/>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B8B8B8"/>
            </a:solidFill>
          </p:spPr>
        </p:sp>
        <p:sp>
          <p:nvSpPr>
            <p:cNvPr id="18" name="Freeform 18"/>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E9E9E9"/>
            </a:solidFill>
          </p:spPr>
        </p:sp>
      </p:grpSp>
      <p:grpSp>
        <p:nvGrpSpPr>
          <p:cNvPr id="19" name="Group 19"/>
          <p:cNvGrpSpPr/>
          <p:nvPr/>
        </p:nvGrpSpPr>
        <p:grpSpPr>
          <a:xfrm>
            <a:off x="151356" y="1510265"/>
            <a:ext cx="1068889" cy="935563"/>
            <a:chOff x="0" y="0"/>
            <a:chExt cx="422277" cy="369605"/>
          </a:xfrm>
        </p:grpSpPr>
        <p:sp>
          <p:nvSpPr>
            <p:cNvPr id="20" name="Freeform 20"/>
            <p:cNvSpPr/>
            <p:nvPr/>
          </p:nvSpPr>
          <p:spPr>
            <a:xfrm>
              <a:off x="0" y="0"/>
              <a:ext cx="422277" cy="369605"/>
            </a:xfrm>
            <a:custGeom>
              <a:avLst/>
              <a:gdLst/>
              <a:ahLst/>
              <a:cxnLst/>
              <a:rect l="l" t="t" r="r" b="b"/>
              <a:pathLst>
                <a:path w="422277" h="369605">
                  <a:moveTo>
                    <a:pt x="0" y="0"/>
                  </a:moveTo>
                  <a:lnTo>
                    <a:pt x="422277" y="0"/>
                  </a:lnTo>
                  <a:lnTo>
                    <a:pt x="422277" y="369605"/>
                  </a:lnTo>
                  <a:lnTo>
                    <a:pt x="0" y="369605"/>
                  </a:lnTo>
                  <a:close/>
                </a:path>
              </a:pathLst>
            </a:custGeom>
            <a:gradFill rotWithShape="1">
              <a:gsLst>
                <a:gs pos="0">
                  <a:srgbClr val="19410D">
                    <a:alpha val="100000"/>
                  </a:srgbClr>
                </a:gs>
                <a:gs pos="100000">
                  <a:srgbClr val="4E7C22">
                    <a:alpha val="100000"/>
                  </a:srgbClr>
                </a:gs>
              </a:gsLst>
              <a:lin ang="0"/>
            </a:gradFill>
          </p:spPr>
        </p:sp>
        <p:sp>
          <p:nvSpPr>
            <p:cNvPr id="21" name="TextBox 21"/>
            <p:cNvSpPr txBox="1"/>
            <p:nvPr/>
          </p:nvSpPr>
          <p:spPr>
            <a:xfrm>
              <a:off x="0" y="-38100"/>
              <a:ext cx="422277" cy="407705"/>
            </a:xfrm>
            <a:prstGeom prst="rect">
              <a:avLst/>
            </a:prstGeom>
          </p:spPr>
          <p:txBody>
            <a:bodyPr lIns="33867" tIns="33867" rIns="33867" bIns="33867" rtlCol="0" anchor="ctr"/>
            <a:lstStyle/>
            <a:p>
              <a:pPr algn="ctr">
                <a:lnSpc>
                  <a:spcPts val="1773"/>
                </a:lnSpc>
                <a:spcBef>
                  <a:spcPct val="0"/>
                </a:spcBef>
              </a:pPr>
              <a:endParaRPr sz="1200"/>
            </a:p>
          </p:txBody>
        </p:sp>
      </p:grpSp>
      <p:sp>
        <p:nvSpPr>
          <p:cNvPr id="22" name="Freeform 22"/>
          <p:cNvSpPr/>
          <p:nvPr/>
        </p:nvSpPr>
        <p:spPr>
          <a:xfrm>
            <a:off x="460973" y="1802318"/>
            <a:ext cx="449655" cy="386141"/>
          </a:xfrm>
          <a:custGeom>
            <a:avLst/>
            <a:gdLst/>
            <a:ahLst/>
            <a:cxnLst/>
            <a:rect l="l" t="t" r="r" b="b"/>
            <a:pathLst>
              <a:path w="674482" h="579211">
                <a:moveTo>
                  <a:pt x="0" y="0"/>
                </a:moveTo>
                <a:lnTo>
                  <a:pt x="674482" y="0"/>
                </a:lnTo>
                <a:lnTo>
                  <a:pt x="674482" y="579211"/>
                </a:lnTo>
                <a:lnTo>
                  <a:pt x="0" y="5792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23" name="Group 23"/>
          <p:cNvGrpSpPr/>
          <p:nvPr/>
        </p:nvGrpSpPr>
        <p:grpSpPr>
          <a:xfrm>
            <a:off x="11784964" y="2835946"/>
            <a:ext cx="908049" cy="1394884"/>
            <a:chOff x="0" y="0"/>
            <a:chExt cx="358736" cy="551065"/>
          </a:xfrm>
        </p:grpSpPr>
        <p:sp>
          <p:nvSpPr>
            <p:cNvPr id="24" name="Freeform 24"/>
            <p:cNvSpPr/>
            <p:nvPr/>
          </p:nvSpPr>
          <p:spPr>
            <a:xfrm>
              <a:off x="0" y="0"/>
              <a:ext cx="358736" cy="551065"/>
            </a:xfrm>
            <a:custGeom>
              <a:avLst/>
              <a:gdLst/>
              <a:ahLst/>
              <a:cxnLst/>
              <a:rect l="l" t="t" r="r" b="b"/>
              <a:pathLst>
                <a:path w="358736" h="551065">
                  <a:moveTo>
                    <a:pt x="0" y="0"/>
                  </a:moveTo>
                  <a:lnTo>
                    <a:pt x="358736" y="0"/>
                  </a:lnTo>
                  <a:lnTo>
                    <a:pt x="358736" y="551065"/>
                  </a:lnTo>
                  <a:lnTo>
                    <a:pt x="0" y="551065"/>
                  </a:lnTo>
                  <a:close/>
                </a:path>
              </a:pathLst>
            </a:custGeom>
            <a:solidFill>
              <a:srgbClr val="000000">
                <a:alpha val="0"/>
              </a:srgbClr>
            </a:solidFill>
            <a:ln w="47625" cap="sq">
              <a:solidFill>
                <a:srgbClr val="295028"/>
              </a:solidFill>
              <a:prstDash val="solid"/>
              <a:miter/>
            </a:ln>
          </p:spPr>
        </p:sp>
        <p:sp>
          <p:nvSpPr>
            <p:cNvPr id="25" name="TextBox 25"/>
            <p:cNvSpPr txBox="1"/>
            <p:nvPr/>
          </p:nvSpPr>
          <p:spPr>
            <a:xfrm>
              <a:off x="0" y="-38100"/>
              <a:ext cx="358736" cy="589165"/>
            </a:xfrm>
            <a:prstGeom prst="rect">
              <a:avLst/>
            </a:prstGeom>
          </p:spPr>
          <p:txBody>
            <a:bodyPr lIns="33867" tIns="33867" rIns="33867" bIns="33867" rtlCol="0" anchor="ctr"/>
            <a:lstStyle/>
            <a:p>
              <a:pPr algn="ctr">
                <a:lnSpc>
                  <a:spcPts val="1773"/>
                </a:lnSpc>
              </a:pPr>
              <a:endParaRPr sz="1200"/>
            </a:p>
          </p:txBody>
        </p:sp>
      </p:grpSp>
      <p:sp>
        <p:nvSpPr>
          <p:cNvPr id="26" name="Freeform 26"/>
          <p:cNvSpPr/>
          <p:nvPr/>
        </p:nvSpPr>
        <p:spPr>
          <a:xfrm>
            <a:off x="11370208" y="6276138"/>
            <a:ext cx="271985" cy="271985"/>
          </a:xfrm>
          <a:custGeom>
            <a:avLst/>
            <a:gdLst/>
            <a:ahLst/>
            <a:cxnLst/>
            <a:rect l="l" t="t" r="r" b="b"/>
            <a:pathLst>
              <a:path w="407977" h="407977">
                <a:moveTo>
                  <a:pt x="0" y="0"/>
                </a:moveTo>
                <a:lnTo>
                  <a:pt x="407976" y="0"/>
                </a:lnTo>
                <a:lnTo>
                  <a:pt x="407976" y="407976"/>
                </a:lnTo>
                <a:lnTo>
                  <a:pt x="0" y="4079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7" name="Freeform 27"/>
          <p:cNvSpPr/>
          <p:nvPr/>
        </p:nvSpPr>
        <p:spPr>
          <a:xfrm rot="1618876">
            <a:off x="10536338" y="-377711"/>
            <a:ext cx="2211708" cy="2579251"/>
          </a:xfrm>
          <a:custGeom>
            <a:avLst/>
            <a:gdLst/>
            <a:ahLst/>
            <a:cxnLst/>
            <a:rect l="l" t="t" r="r" b="b"/>
            <a:pathLst>
              <a:path w="3317562" h="3868877">
                <a:moveTo>
                  <a:pt x="0" y="0"/>
                </a:moveTo>
                <a:lnTo>
                  <a:pt x="3317562" y="0"/>
                </a:lnTo>
                <a:lnTo>
                  <a:pt x="3317562" y="3868877"/>
                </a:lnTo>
                <a:lnTo>
                  <a:pt x="0" y="3868877"/>
                </a:lnTo>
                <a:lnTo>
                  <a:pt x="0" y="0"/>
                </a:lnTo>
                <a:close/>
              </a:path>
            </a:pathLst>
          </a:custGeom>
          <a:blipFill>
            <a:blip r:embed="rId7"/>
            <a:stretch>
              <a:fillRect/>
            </a:stretch>
          </a:blipFill>
        </p:spPr>
      </p:sp>
      <p:sp>
        <p:nvSpPr>
          <p:cNvPr id="28" name="Freeform 28"/>
          <p:cNvSpPr/>
          <p:nvPr/>
        </p:nvSpPr>
        <p:spPr>
          <a:xfrm>
            <a:off x="4978056" y="1978045"/>
            <a:ext cx="6664137" cy="3756907"/>
          </a:xfrm>
          <a:custGeom>
            <a:avLst/>
            <a:gdLst/>
            <a:ahLst/>
            <a:cxnLst/>
            <a:rect l="l" t="t" r="r" b="b"/>
            <a:pathLst>
              <a:path w="9996205" h="5635360">
                <a:moveTo>
                  <a:pt x="0" y="0"/>
                </a:moveTo>
                <a:lnTo>
                  <a:pt x="9996204" y="0"/>
                </a:lnTo>
                <a:lnTo>
                  <a:pt x="9996204" y="5635361"/>
                </a:lnTo>
                <a:lnTo>
                  <a:pt x="0" y="5635361"/>
                </a:lnTo>
                <a:lnTo>
                  <a:pt x="0" y="0"/>
                </a:lnTo>
                <a:close/>
              </a:path>
            </a:pathLst>
          </a:custGeom>
          <a:blipFill>
            <a:blip r:embed="rId8"/>
            <a:stretch>
              <a:fillRect/>
            </a:stretch>
          </a:blipFill>
        </p:spPr>
      </p:sp>
      <p:sp>
        <p:nvSpPr>
          <p:cNvPr id="29" name="TextBox 29"/>
          <p:cNvSpPr txBox="1"/>
          <p:nvPr/>
        </p:nvSpPr>
        <p:spPr>
          <a:xfrm>
            <a:off x="5557679" y="675484"/>
            <a:ext cx="1304284" cy="189796"/>
          </a:xfrm>
          <a:prstGeom prst="rect">
            <a:avLst/>
          </a:prstGeom>
        </p:spPr>
        <p:txBody>
          <a:bodyPr lIns="0" tIns="0" rIns="0" bIns="0" rtlCol="0" anchor="t">
            <a:spAutoFit/>
          </a:bodyPr>
          <a:lstStyle/>
          <a:p>
            <a:pPr>
              <a:lnSpc>
                <a:spcPts val="1587"/>
              </a:lnSpc>
              <a:spcBef>
                <a:spcPct val="0"/>
              </a:spcBef>
            </a:pPr>
            <a:r>
              <a:rPr lang="en-US" sz="1133">
                <a:solidFill>
                  <a:srgbClr val="FFFFFF"/>
                </a:solidFill>
                <a:latin typeface="Montserrat"/>
                <a:ea typeface="Montserrat"/>
                <a:cs typeface="Montserrat"/>
                <a:sym typeface="Montserrat"/>
              </a:rPr>
              <a:t>SankofaPOWER</a:t>
            </a:r>
          </a:p>
        </p:txBody>
      </p:sp>
      <p:sp>
        <p:nvSpPr>
          <p:cNvPr id="30" name="TextBox 30"/>
          <p:cNvSpPr txBox="1"/>
          <p:nvPr/>
        </p:nvSpPr>
        <p:spPr>
          <a:xfrm rot="5400000">
            <a:off x="11476754" y="3403749"/>
            <a:ext cx="1091765" cy="144848"/>
          </a:xfrm>
          <a:prstGeom prst="rect">
            <a:avLst/>
          </a:prstGeom>
        </p:spPr>
        <p:txBody>
          <a:bodyPr lIns="0" tIns="0" rIns="0" bIns="0" rtlCol="0" anchor="t">
            <a:spAutoFit/>
          </a:bodyPr>
          <a:lstStyle/>
          <a:p>
            <a:pPr algn="ctr">
              <a:lnSpc>
                <a:spcPts val="1218"/>
              </a:lnSpc>
              <a:spcBef>
                <a:spcPct val="0"/>
              </a:spcBef>
            </a:pPr>
            <a:r>
              <a:rPr lang="en-US" sz="870" b="1" spc="17">
                <a:solidFill>
                  <a:srgbClr val="295028"/>
                </a:solidFill>
                <a:latin typeface="Montserrat Bold"/>
                <a:ea typeface="Montserrat Bold"/>
                <a:cs typeface="Montserrat Bold"/>
                <a:sym typeface="Montserrat Bold"/>
              </a:rPr>
              <a:t>PAGE 5</a:t>
            </a:r>
          </a:p>
        </p:txBody>
      </p:sp>
      <p:sp>
        <p:nvSpPr>
          <p:cNvPr id="31" name="TextBox 31"/>
          <p:cNvSpPr txBox="1"/>
          <p:nvPr/>
        </p:nvSpPr>
        <p:spPr>
          <a:xfrm>
            <a:off x="1923132" y="1976337"/>
            <a:ext cx="2352037" cy="180370"/>
          </a:xfrm>
          <a:prstGeom prst="rect">
            <a:avLst/>
          </a:prstGeom>
        </p:spPr>
        <p:txBody>
          <a:bodyPr lIns="0" tIns="0" rIns="0" bIns="0" rtlCol="0" anchor="t">
            <a:spAutoFit/>
          </a:bodyPr>
          <a:lstStyle/>
          <a:p>
            <a:pPr>
              <a:lnSpc>
                <a:spcPts val="1493"/>
              </a:lnSpc>
              <a:spcBef>
                <a:spcPct val="0"/>
              </a:spcBef>
            </a:pPr>
            <a:r>
              <a:rPr lang="en-US" sz="1067" b="1" spc="50">
                <a:solidFill>
                  <a:srgbClr val="000000"/>
                </a:solidFill>
                <a:latin typeface="Montserrat Bold"/>
                <a:ea typeface="Montserrat Bold"/>
                <a:cs typeface="Montserrat Bold"/>
                <a:sym typeface="Montserrat Bold"/>
              </a:rPr>
              <a:t>Led by MN 350</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0794" y="1067350"/>
            <a:ext cx="4753386" cy="6983093"/>
            <a:chOff x="0" y="0"/>
            <a:chExt cx="1729979" cy="2541474"/>
          </a:xfrm>
        </p:grpSpPr>
        <p:sp>
          <p:nvSpPr>
            <p:cNvPr id="3" name="Freeform 3"/>
            <p:cNvSpPr/>
            <p:nvPr/>
          </p:nvSpPr>
          <p:spPr>
            <a:xfrm>
              <a:off x="0" y="0"/>
              <a:ext cx="1729979" cy="2541474"/>
            </a:xfrm>
            <a:custGeom>
              <a:avLst/>
              <a:gdLst/>
              <a:ahLst/>
              <a:cxnLst/>
              <a:rect l="l" t="t" r="r" b="b"/>
              <a:pathLst>
                <a:path w="1729979" h="2541474">
                  <a:moveTo>
                    <a:pt x="24974" y="0"/>
                  </a:moveTo>
                  <a:lnTo>
                    <a:pt x="1705006" y="0"/>
                  </a:lnTo>
                  <a:cubicBezTo>
                    <a:pt x="1711629" y="0"/>
                    <a:pt x="1717981" y="2631"/>
                    <a:pt x="1722665" y="7315"/>
                  </a:cubicBezTo>
                  <a:cubicBezTo>
                    <a:pt x="1727348" y="11998"/>
                    <a:pt x="1729979" y="18350"/>
                    <a:pt x="1729979" y="24974"/>
                  </a:cubicBezTo>
                  <a:lnTo>
                    <a:pt x="1729979" y="2516501"/>
                  </a:lnTo>
                  <a:cubicBezTo>
                    <a:pt x="1729979" y="2523124"/>
                    <a:pt x="1727348" y="2529476"/>
                    <a:pt x="1722665" y="2534160"/>
                  </a:cubicBezTo>
                  <a:cubicBezTo>
                    <a:pt x="1717981" y="2538843"/>
                    <a:pt x="1711629" y="2541474"/>
                    <a:pt x="1705006" y="2541474"/>
                  </a:cubicBezTo>
                  <a:lnTo>
                    <a:pt x="24974" y="2541474"/>
                  </a:lnTo>
                  <a:cubicBezTo>
                    <a:pt x="18350" y="2541474"/>
                    <a:pt x="11998" y="2538843"/>
                    <a:pt x="7315" y="2534160"/>
                  </a:cubicBezTo>
                  <a:cubicBezTo>
                    <a:pt x="2631" y="2529476"/>
                    <a:pt x="0" y="2523124"/>
                    <a:pt x="0" y="2516501"/>
                  </a:cubicBezTo>
                  <a:lnTo>
                    <a:pt x="0" y="24974"/>
                  </a:lnTo>
                  <a:cubicBezTo>
                    <a:pt x="0" y="18350"/>
                    <a:pt x="2631" y="11998"/>
                    <a:pt x="7315" y="7315"/>
                  </a:cubicBezTo>
                  <a:cubicBezTo>
                    <a:pt x="11998" y="2631"/>
                    <a:pt x="18350" y="0"/>
                    <a:pt x="24974" y="0"/>
                  </a:cubicBezTo>
                  <a:close/>
                </a:path>
              </a:pathLst>
            </a:custGeom>
            <a:blipFill>
              <a:blip r:embed="rId2"/>
              <a:stretch>
                <a:fillRect l="-60249" r="-60249"/>
              </a:stretch>
            </a:blipFill>
            <a:ln w="28575" cap="rnd">
              <a:gradFill>
                <a:gsLst>
                  <a:gs pos="0">
                    <a:srgbClr val="19410D">
                      <a:alpha val="100000"/>
                    </a:srgbClr>
                  </a:gs>
                  <a:gs pos="100000">
                    <a:srgbClr val="345514">
                      <a:alpha val="0"/>
                    </a:srgbClr>
                  </a:gs>
                </a:gsLst>
                <a:lin ang="0"/>
              </a:gradFill>
              <a:prstDash val="solid"/>
              <a:round/>
            </a:ln>
          </p:spPr>
        </p:sp>
      </p:grpSp>
      <p:grpSp>
        <p:nvGrpSpPr>
          <p:cNvPr id="4" name="Group 4"/>
          <p:cNvGrpSpPr/>
          <p:nvPr/>
        </p:nvGrpSpPr>
        <p:grpSpPr>
          <a:xfrm>
            <a:off x="-1906079" y="481037"/>
            <a:ext cx="20944448" cy="586312"/>
            <a:chOff x="0" y="0"/>
            <a:chExt cx="8274350" cy="231630"/>
          </a:xfrm>
        </p:grpSpPr>
        <p:sp>
          <p:nvSpPr>
            <p:cNvPr id="5" name="Freeform 5"/>
            <p:cNvSpPr/>
            <p:nvPr/>
          </p:nvSpPr>
          <p:spPr>
            <a:xfrm>
              <a:off x="0" y="0"/>
              <a:ext cx="8274350" cy="231630"/>
            </a:xfrm>
            <a:custGeom>
              <a:avLst/>
              <a:gdLst/>
              <a:ahLst/>
              <a:cxnLst/>
              <a:rect l="l" t="t" r="r" b="b"/>
              <a:pathLst>
                <a:path w="8274350" h="231630">
                  <a:moveTo>
                    <a:pt x="0" y="0"/>
                  </a:moveTo>
                  <a:lnTo>
                    <a:pt x="8274350" y="0"/>
                  </a:lnTo>
                  <a:lnTo>
                    <a:pt x="8274350" y="231630"/>
                  </a:lnTo>
                  <a:lnTo>
                    <a:pt x="0" y="231630"/>
                  </a:lnTo>
                  <a:close/>
                </a:path>
              </a:pathLst>
            </a:custGeom>
            <a:solidFill>
              <a:srgbClr val="295028">
                <a:alpha val="92941"/>
              </a:srgbClr>
            </a:solidFill>
            <a:ln w="28575" cap="sq">
              <a:solidFill>
                <a:srgbClr val="FFFFFF">
                  <a:alpha val="92941"/>
                </a:srgbClr>
              </a:solidFill>
              <a:prstDash val="solid"/>
              <a:miter/>
            </a:ln>
          </p:spPr>
        </p:sp>
        <p:sp>
          <p:nvSpPr>
            <p:cNvPr id="6" name="TextBox 6"/>
            <p:cNvSpPr txBox="1"/>
            <p:nvPr/>
          </p:nvSpPr>
          <p:spPr>
            <a:xfrm>
              <a:off x="0" y="-38100"/>
              <a:ext cx="8274350" cy="269730"/>
            </a:xfrm>
            <a:prstGeom prst="rect">
              <a:avLst/>
            </a:prstGeom>
          </p:spPr>
          <p:txBody>
            <a:bodyPr lIns="33867" tIns="33867" rIns="33867" bIns="33867" rtlCol="0" anchor="ctr"/>
            <a:lstStyle/>
            <a:p>
              <a:pPr algn="ctr">
                <a:lnSpc>
                  <a:spcPts val="1773"/>
                </a:lnSpc>
                <a:spcBef>
                  <a:spcPct val="0"/>
                </a:spcBef>
              </a:pPr>
              <a:endParaRPr sz="1200"/>
            </a:p>
          </p:txBody>
        </p:sp>
      </p:grpSp>
      <p:sp>
        <p:nvSpPr>
          <p:cNvPr id="7" name="Freeform 7"/>
          <p:cNvSpPr/>
          <p:nvPr/>
        </p:nvSpPr>
        <p:spPr>
          <a:xfrm>
            <a:off x="5130438" y="685800"/>
            <a:ext cx="205865" cy="176787"/>
          </a:xfrm>
          <a:custGeom>
            <a:avLst/>
            <a:gdLst/>
            <a:ahLst/>
            <a:cxnLst/>
            <a:rect l="l" t="t" r="r" b="b"/>
            <a:pathLst>
              <a:path w="308797" h="265180">
                <a:moveTo>
                  <a:pt x="0" y="0"/>
                </a:moveTo>
                <a:lnTo>
                  <a:pt x="308798" y="0"/>
                </a:lnTo>
                <a:lnTo>
                  <a:pt x="308798" y="265180"/>
                </a:lnTo>
                <a:lnTo>
                  <a:pt x="0" y="2651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TextBox 8"/>
          <p:cNvSpPr txBox="1"/>
          <p:nvPr/>
        </p:nvSpPr>
        <p:spPr>
          <a:xfrm>
            <a:off x="5557679" y="675484"/>
            <a:ext cx="1304284" cy="189796"/>
          </a:xfrm>
          <a:prstGeom prst="rect">
            <a:avLst/>
          </a:prstGeom>
        </p:spPr>
        <p:txBody>
          <a:bodyPr lIns="0" tIns="0" rIns="0" bIns="0" rtlCol="0" anchor="t">
            <a:spAutoFit/>
          </a:bodyPr>
          <a:lstStyle/>
          <a:p>
            <a:pPr>
              <a:lnSpc>
                <a:spcPts val="1587"/>
              </a:lnSpc>
              <a:spcBef>
                <a:spcPct val="0"/>
              </a:spcBef>
            </a:pPr>
            <a:r>
              <a:rPr lang="en-US" sz="1133">
                <a:solidFill>
                  <a:srgbClr val="FFFFFF"/>
                </a:solidFill>
                <a:latin typeface="Montserrat"/>
                <a:ea typeface="Montserrat"/>
                <a:cs typeface="Montserrat"/>
                <a:sym typeface="Montserrat"/>
              </a:rPr>
              <a:t>SankofaPOWER</a:t>
            </a:r>
          </a:p>
        </p:txBody>
      </p:sp>
      <p:sp>
        <p:nvSpPr>
          <p:cNvPr id="9" name="Freeform 9"/>
          <p:cNvSpPr/>
          <p:nvPr/>
        </p:nvSpPr>
        <p:spPr>
          <a:xfrm>
            <a:off x="11370208" y="6276138"/>
            <a:ext cx="271985" cy="271985"/>
          </a:xfrm>
          <a:custGeom>
            <a:avLst/>
            <a:gdLst/>
            <a:ahLst/>
            <a:cxnLst/>
            <a:rect l="l" t="t" r="r" b="b"/>
            <a:pathLst>
              <a:path w="407977" h="407977">
                <a:moveTo>
                  <a:pt x="0" y="0"/>
                </a:moveTo>
                <a:lnTo>
                  <a:pt x="407976" y="0"/>
                </a:lnTo>
                <a:lnTo>
                  <a:pt x="407976" y="407976"/>
                </a:lnTo>
                <a:lnTo>
                  <a:pt x="0" y="4079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0" name="Group 10"/>
          <p:cNvGrpSpPr/>
          <p:nvPr/>
        </p:nvGrpSpPr>
        <p:grpSpPr>
          <a:xfrm>
            <a:off x="11784964" y="2835946"/>
            <a:ext cx="908049" cy="1394884"/>
            <a:chOff x="0" y="0"/>
            <a:chExt cx="358736" cy="551065"/>
          </a:xfrm>
        </p:grpSpPr>
        <p:sp>
          <p:nvSpPr>
            <p:cNvPr id="11" name="Freeform 11"/>
            <p:cNvSpPr/>
            <p:nvPr/>
          </p:nvSpPr>
          <p:spPr>
            <a:xfrm>
              <a:off x="0" y="0"/>
              <a:ext cx="358736" cy="551065"/>
            </a:xfrm>
            <a:custGeom>
              <a:avLst/>
              <a:gdLst/>
              <a:ahLst/>
              <a:cxnLst/>
              <a:rect l="l" t="t" r="r" b="b"/>
              <a:pathLst>
                <a:path w="358736" h="551065">
                  <a:moveTo>
                    <a:pt x="0" y="0"/>
                  </a:moveTo>
                  <a:lnTo>
                    <a:pt x="358736" y="0"/>
                  </a:lnTo>
                  <a:lnTo>
                    <a:pt x="358736" y="551065"/>
                  </a:lnTo>
                  <a:lnTo>
                    <a:pt x="0" y="551065"/>
                  </a:lnTo>
                  <a:close/>
                </a:path>
              </a:pathLst>
            </a:custGeom>
            <a:solidFill>
              <a:srgbClr val="000000">
                <a:alpha val="0"/>
              </a:srgbClr>
            </a:solidFill>
            <a:ln w="47625" cap="sq">
              <a:solidFill>
                <a:srgbClr val="295028"/>
              </a:solidFill>
              <a:prstDash val="solid"/>
              <a:miter/>
            </a:ln>
          </p:spPr>
        </p:sp>
        <p:sp>
          <p:nvSpPr>
            <p:cNvPr id="12" name="TextBox 12"/>
            <p:cNvSpPr txBox="1"/>
            <p:nvPr/>
          </p:nvSpPr>
          <p:spPr>
            <a:xfrm>
              <a:off x="0" y="-38100"/>
              <a:ext cx="358736" cy="589165"/>
            </a:xfrm>
            <a:prstGeom prst="rect">
              <a:avLst/>
            </a:prstGeom>
          </p:spPr>
          <p:txBody>
            <a:bodyPr lIns="33867" tIns="33867" rIns="33867" bIns="33867" rtlCol="0" anchor="ctr"/>
            <a:lstStyle/>
            <a:p>
              <a:pPr algn="ctr">
                <a:lnSpc>
                  <a:spcPts val="1773"/>
                </a:lnSpc>
              </a:pPr>
              <a:endParaRPr sz="1200"/>
            </a:p>
          </p:txBody>
        </p:sp>
      </p:grpSp>
      <p:sp>
        <p:nvSpPr>
          <p:cNvPr id="13" name="TextBox 13"/>
          <p:cNvSpPr txBox="1"/>
          <p:nvPr/>
        </p:nvSpPr>
        <p:spPr>
          <a:xfrm rot="5400000">
            <a:off x="11476754" y="3403749"/>
            <a:ext cx="1091765" cy="144848"/>
          </a:xfrm>
          <a:prstGeom prst="rect">
            <a:avLst/>
          </a:prstGeom>
        </p:spPr>
        <p:txBody>
          <a:bodyPr lIns="0" tIns="0" rIns="0" bIns="0" rtlCol="0" anchor="t">
            <a:spAutoFit/>
          </a:bodyPr>
          <a:lstStyle/>
          <a:p>
            <a:pPr algn="ctr">
              <a:lnSpc>
                <a:spcPts val="1218"/>
              </a:lnSpc>
              <a:spcBef>
                <a:spcPct val="0"/>
              </a:spcBef>
            </a:pPr>
            <a:r>
              <a:rPr lang="en-US" sz="870" b="1" spc="17">
                <a:solidFill>
                  <a:srgbClr val="295028"/>
                </a:solidFill>
                <a:latin typeface="Montserrat Bold"/>
                <a:ea typeface="Montserrat Bold"/>
                <a:cs typeface="Montserrat Bold"/>
                <a:sym typeface="Montserrat Bold"/>
              </a:rPr>
              <a:t>PAGE 6</a:t>
            </a:r>
          </a:p>
        </p:txBody>
      </p:sp>
      <p:grpSp>
        <p:nvGrpSpPr>
          <p:cNvPr id="14" name="Group 14"/>
          <p:cNvGrpSpPr/>
          <p:nvPr/>
        </p:nvGrpSpPr>
        <p:grpSpPr>
          <a:xfrm>
            <a:off x="6587779" y="1238721"/>
            <a:ext cx="3657600" cy="622300"/>
            <a:chOff x="0" y="0"/>
            <a:chExt cx="1444978" cy="245847"/>
          </a:xfrm>
        </p:grpSpPr>
        <p:sp>
          <p:nvSpPr>
            <p:cNvPr id="15" name="Freeform 15"/>
            <p:cNvSpPr/>
            <p:nvPr/>
          </p:nvSpPr>
          <p:spPr>
            <a:xfrm>
              <a:off x="0" y="0"/>
              <a:ext cx="1444978" cy="245847"/>
            </a:xfrm>
            <a:custGeom>
              <a:avLst/>
              <a:gdLst/>
              <a:ahLst/>
              <a:cxnLst/>
              <a:rect l="l" t="t" r="r" b="b"/>
              <a:pathLst>
                <a:path w="1444978" h="245847">
                  <a:moveTo>
                    <a:pt x="36689" y="0"/>
                  </a:moveTo>
                  <a:lnTo>
                    <a:pt x="1408289" y="0"/>
                  </a:lnTo>
                  <a:cubicBezTo>
                    <a:pt x="1418019" y="0"/>
                    <a:pt x="1427351" y="3865"/>
                    <a:pt x="1434232" y="10746"/>
                  </a:cubicBezTo>
                  <a:cubicBezTo>
                    <a:pt x="1441112" y="17626"/>
                    <a:pt x="1444978" y="26958"/>
                    <a:pt x="1444978" y="36689"/>
                  </a:cubicBezTo>
                  <a:lnTo>
                    <a:pt x="1444978" y="209158"/>
                  </a:lnTo>
                  <a:cubicBezTo>
                    <a:pt x="1444978" y="229421"/>
                    <a:pt x="1428552" y="245847"/>
                    <a:pt x="1408289" y="245847"/>
                  </a:cubicBezTo>
                  <a:lnTo>
                    <a:pt x="36689" y="245847"/>
                  </a:lnTo>
                  <a:cubicBezTo>
                    <a:pt x="26958" y="245847"/>
                    <a:pt x="17626" y="241982"/>
                    <a:pt x="10746" y="235101"/>
                  </a:cubicBezTo>
                  <a:cubicBezTo>
                    <a:pt x="3865" y="228221"/>
                    <a:pt x="0" y="218889"/>
                    <a:pt x="0" y="209158"/>
                  </a:cubicBezTo>
                  <a:lnTo>
                    <a:pt x="0" y="36689"/>
                  </a:lnTo>
                  <a:cubicBezTo>
                    <a:pt x="0" y="16426"/>
                    <a:pt x="16426" y="0"/>
                    <a:pt x="36689" y="0"/>
                  </a:cubicBezTo>
                  <a:close/>
                </a:path>
              </a:pathLst>
            </a:custGeom>
            <a:solidFill>
              <a:srgbClr val="C4CE50"/>
            </a:solidFill>
            <a:ln w="28575" cap="rnd">
              <a:solidFill>
                <a:srgbClr val="000000"/>
              </a:solidFill>
              <a:prstDash val="solid"/>
              <a:round/>
            </a:ln>
          </p:spPr>
        </p:sp>
        <p:sp>
          <p:nvSpPr>
            <p:cNvPr id="16" name="TextBox 16"/>
            <p:cNvSpPr txBox="1"/>
            <p:nvPr/>
          </p:nvSpPr>
          <p:spPr>
            <a:xfrm>
              <a:off x="0" y="-38100"/>
              <a:ext cx="1444978" cy="283947"/>
            </a:xfrm>
            <a:prstGeom prst="rect">
              <a:avLst/>
            </a:prstGeom>
          </p:spPr>
          <p:txBody>
            <a:bodyPr lIns="33867" tIns="33867" rIns="33867" bIns="33867" rtlCol="0" anchor="ctr"/>
            <a:lstStyle/>
            <a:p>
              <a:pPr algn="ctr">
                <a:lnSpc>
                  <a:spcPts val="1773"/>
                </a:lnSpc>
              </a:pPr>
              <a:endParaRPr sz="1200"/>
            </a:p>
          </p:txBody>
        </p:sp>
      </p:grpSp>
      <p:grpSp>
        <p:nvGrpSpPr>
          <p:cNvPr id="17" name="Group 17"/>
          <p:cNvGrpSpPr/>
          <p:nvPr/>
        </p:nvGrpSpPr>
        <p:grpSpPr>
          <a:xfrm>
            <a:off x="6603859" y="2008801"/>
            <a:ext cx="3657600" cy="622300"/>
            <a:chOff x="0" y="0"/>
            <a:chExt cx="1444978" cy="245847"/>
          </a:xfrm>
        </p:grpSpPr>
        <p:sp>
          <p:nvSpPr>
            <p:cNvPr id="18" name="Freeform 18"/>
            <p:cNvSpPr/>
            <p:nvPr/>
          </p:nvSpPr>
          <p:spPr>
            <a:xfrm>
              <a:off x="0" y="0"/>
              <a:ext cx="1444978" cy="245847"/>
            </a:xfrm>
            <a:custGeom>
              <a:avLst/>
              <a:gdLst/>
              <a:ahLst/>
              <a:cxnLst/>
              <a:rect l="l" t="t" r="r" b="b"/>
              <a:pathLst>
                <a:path w="1444978" h="245847">
                  <a:moveTo>
                    <a:pt x="36689" y="0"/>
                  </a:moveTo>
                  <a:lnTo>
                    <a:pt x="1408289" y="0"/>
                  </a:lnTo>
                  <a:cubicBezTo>
                    <a:pt x="1418019" y="0"/>
                    <a:pt x="1427351" y="3865"/>
                    <a:pt x="1434232" y="10746"/>
                  </a:cubicBezTo>
                  <a:cubicBezTo>
                    <a:pt x="1441112" y="17626"/>
                    <a:pt x="1444978" y="26958"/>
                    <a:pt x="1444978" y="36689"/>
                  </a:cubicBezTo>
                  <a:lnTo>
                    <a:pt x="1444978" y="209158"/>
                  </a:lnTo>
                  <a:cubicBezTo>
                    <a:pt x="1444978" y="229421"/>
                    <a:pt x="1428552" y="245847"/>
                    <a:pt x="1408289" y="245847"/>
                  </a:cubicBezTo>
                  <a:lnTo>
                    <a:pt x="36689" y="245847"/>
                  </a:lnTo>
                  <a:cubicBezTo>
                    <a:pt x="26958" y="245847"/>
                    <a:pt x="17626" y="241982"/>
                    <a:pt x="10746" y="235101"/>
                  </a:cubicBezTo>
                  <a:cubicBezTo>
                    <a:pt x="3865" y="228221"/>
                    <a:pt x="0" y="218889"/>
                    <a:pt x="0" y="209158"/>
                  </a:cubicBezTo>
                  <a:lnTo>
                    <a:pt x="0" y="36689"/>
                  </a:lnTo>
                  <a:cubicBezTo>
                    <a:pt x="0" y="16426"/>
                    <a:pt x="16426" y="0"/>
                    <a:pt x="36689" y="0"/>
                  </a:cubicBezTo>
                  <a:close/>
                </a:path>
              </a:pathLst>
            </a:custGeom>
            <a:solidFill>
              <a:srgbClr val="000000">
                <a:alpha val="0"/>
              </a:srgbClr>
            </a:solidFill>
            <a:ln w="28575" cap="rnd">
              <a:solidFill>
                <a:srgbClr val="000000"/>
              </a:solidFill>
              <a:prstDash val="solid"/>
              <a:round/>
            </a:ln>
          </p:spPr>
        </p:sp>
        <p:sp>
          <p:nvSpPr>
            <p:cNvPr id="19" name="TextBox 19"/>
            <p:cNvSpPr txBox="1"/>
            <p:nvPr/>
          </p:nvSpPr>
          <p:spPr>
            <a:xfrm>
              <a:off x="0" y="-38100"/>
              <a:ext cx="1444978" cy="283947"/>
            </a:xfrm>
            <a:prstGeom prst="rect">
              <a:avLst/>
            </a:prstGeom>
          </p:spPr>
          <p:txBody>
            <a:bodyPr lIns="33867" tIns="33867" rIns="33867" bIns="33867" rtlCol="0" anchor="ctr"/>
            <a:lstStyle/>
            <a:p>
              <a:pPr algn="ctr">
                <a:lnSpc>
                  <a:spcPts val="1773"/>
                </a:lnSpc>
              </a:pPr>
              <a:endParaRPr sz="1200"/>
            </a:p>
          </p:txBody>
        </p:sp>
      </p:grpSp>
      <p:grpSp>
        <p:nvGrpSpPr>
          <p:cNvPr id="20" name="Group 20"/>
          <p:cNvGrpSpPr/>
          <p:nvPr/>
        </p:nvGrpSpPr>
        <p:grpSpPr>
          <a:xfrm>
            <a:off x="6603859" y="2853872"/>
            <a:ext cx="3657600" cy="622300"/>
            <a:chOff x="0" y="0"/>
            <a:chExt cx="1444978" cy="245847"/>
          </a:xfrm>
        </p:grpSpPr>
        <p:sp>
          <p:nvSpPr>
            <p:cNvPr id="21" name="Freeform 21"/>
            <p:cNvSpPr/>
            <p:nvPr/>
          </p:nvSpPr>
          <p:spPr>
            <a:xfrm>
              <a:off x="0" y="0"/>
              <a:ext cx="1444978" cy="245847"/>
            </a:xfrm>
            <a:custGeom>
              <a:avLst/>
              <a:gdLst/>
              <a:ahLst/>
              <a:cxnLst/>
              <a:rect l="l" t="t" r="r" b="b"/>
              <a:pathLst>
                <a:path w="1444978" h="245847">
                  <a:moveTo>
                    <a:pt x="36689" y="0"/>
                  </a:moveTo>
                  <a:lnTo>
                    <a:pt x="1408289" y="0"/>
                  </a:lnTo>
                  <a:cubicBezTo>
                    <a:pt x="1418019" y="0"/>
                    <a:pt x="1427351" y="3865"/>
                    <a:pt x="1434232" y="10746"/>
                  </a:cubicBezTo>
                  <a:cubicBezTo>
                    <a:pt x="1441112" y="17626"/>
                    <a:pt x="1444978" y="26958"/>
                    <a:pt x="1444978" y="36689"/>
                  </a:cubicBezTo>
                  <a:lnTo>
                    <a:pt x="1444978" y="209158"/>
                  </a:lnTo>
                  <a:cubicBezTo>
                    <a:pt x="1444978" y="229421"/>
                    <a:pt x="1428552" y="245847"/>
                    <a:pt x="1408289" y="245847"/>
                  </a:cubicBezTo>
                  <a:lnTo>
                    <a:pt x="36689" y="245847"/>
                  </a:lnTo>
                  <a:cubicBezTo>
                    <a:pt x="26958" y="245847"/>
                    <a:pt x="17626" y="241982"/>
                    <a:pt x="10746" y="235101"/>
                  </a:cubicBezTo>
                  <a:cubicBezTo>
                    <a:pt x="3865" y="228221"/>
                    <a:pt x="0" y="218889"/>
                    <a:pt x="0" y="209158"/>
                  </a:cubicBezTo>
                  <a:lnTo>
                    <a:pt x="0" y="36689"/>
                  </a:lnTo>
                  <a:cubicBezTo>
                    <a:pt x="0" y="16426"/>
                    <a:pt x="16426" y="0"/>
                    <a:pt x="36689" y="0"/>
                  </a:cubicBezTo>
                  <a:close/>
                </a:path>
              </a:pathLst>
            </a:custGeom>
            <a:solidFill>
              <a:srgbClr val="C4CE50"/>
            </a:solidFill>
            <a:ln w="28575" cap="rnd">
              <a:solidFill>
                <a:srgbClr val="000000"/>
              </a:solidFill>
              <a:prstDash val="solid"/>
              <a:round/>
            </a:ln>
          </p:spPr>
        </p:sp>
        <p:sp>
          <p:nvSpPr>
            <p:cNvPr id="22" name="TextBox 22"/>
            <p:cNvSpPr txBox="1"/>
            <p:nvPr/>
          </p:nvSpPr>
          <p:spPr>
            <a:xfrm>
              <a:off x="0" y="-38100"/>
              <a:ext cx="1444978" cy="283947"/>
            </a:xfrm>
            <a:prstGeom prst="rect">
              <a:avLst/>
            </a:prstGeom>
          </p:spPr>
          <p:txBody>
            <a:bodyPr lIns="33867" tIns="33867" rIns="33867" bIns="33867" rtlCol="0" anchor="ctr"/>
            <a:lstStyle/>
            <a:p>
              <a:pPr algn="ctr">
                <a:lnSpc>
                  <a:spcPts val="1773"/>
                </a:lnSpc>
              </a:pPr>
              <a:endParaRPr sz="1200"/>
            </a:p>
          </p:txBody>
        </p:sp>
      </p:grpSp>
      <p:grpSp>
        <p:nvGrpSpPr>
          <p:cNvPr id="23" name="Group 23"/>
          <p:cNvGrpSpPr/>
          <p:nvPr/>
        </p:nvGrpSpPr>
        <p:grpSpPr>
          <a:xfrm>
            <a:off x="6603859" y="3768725"/>
            <a:ext cx="3657600" cy="622300"/>
            <a:chOff x="0" y="0"/>
            <a:chExt cx="1444978" cy="245847"/>
          </a:xfrm>
        </p:grpSpPr>
        <p:sp>
          <p:nvSpPr>
            <p:cNvPr id="24" name="Freeform 24"/>
            <p:cNvSpPr/>
            <p:nvPr/>
          </p:nvSpPr>
          <p:spPr>
            <a:xfrm>
              <a:off x="0" y="0"/>
              <a:ext cx="1444978" cy="245847"/>
            </a:xfrm>
            <a:custGeom>
              <a:avLst/>
              <a:gdLst/>
              <a:ahLst/>
              <a:cxnLst/>
              <a:rect l="l" t="t" r="r" b="b"/>
              <a:pathLst>
                <a:path w="1444978" h="245847">
                  <a:moveTo>
                    <a:pt x="36689" y="0"/>
                  </a:moveTo>
                  <a:lnTo>
                    <a:pt x="1408289" y="0"/>
                  </a:lnTo>
                  <a:cubicBezTo>
                    <a:pt x="1418019" y="0"/>
                    <a:pt x="1427351" y="3865"/>
                    <a:pt x="1434232" y="10746"/>
                  </a:cubicBezTo>
                  <a:cubicBezTo>
                    <a:pt x="1441112" y="17626"/>
                    <a:pt x="1444978" y="26958"/>
                    <a:pt x="1444978" y="36689"/>
                  </a:cubicBezTo>
                  <a:lnTo>
                    <a:pt x="1444978" y="209158"/>
                  </a:lnTo>
                  <a:cubicBezTo>
                    <a:pt x="1444978" y="229421"/>
                    <a:pt x="1428552" y="245847"/>
                    <a:pt x="1408289" y="245847"/>
                  </a:cubicBezTo>
                  <a:lnTo>
                    <a:pt x="36689" y="245847"/>
                  </a:lnTo>
                  <a:cubicBezTo>
                    <a:pt x="26958" y="245847"/>
                    <a:pt x="17626" y="241982"/>
                    <a:pt x="10746" y="235101"/>
                  </a:cubicBezTo>
                  <a:cubicBezTo>
                    <a:pt x="3865" y="228221"/>
                    <a:pt x="0" y="218889"/>
                    <a:pt x="0" y="209158"/>
                  </a:cubicBezTo>
                  <a:lnTo>
                    <a:pt x="0" y="36689"/>
                  </a:lnTo>
                  <a:cubicBezTo>
                    <a:pt x="0" y="16426"/>
                    <a:pt x="16426" y="0"/>
                    <a:pt x="36689" y="0"/>
                  </a:cubicBezTo>
                  <a:close/>
                </a:path>
              </a:pathLst>
            </a:custGeom>
            <a:solidFill>
              <a:srgbClr val="000000">
                <a:alpha val="0"/>
              </a:srgbClr>
            </a:solidFill>
            <a:ln w="28575" cap="rnd">
              <a:solidFill>
                <a:srgbClr val="000000"/>
              </a:solidFill>
              <a:prstDash val="solid"/>
              <a:round/>
            </a:ln>
          </p:spPr>
        </p:sp>
        <p:sp>
          <p:nvSpPr>
            <p:cNvPr id="25" name="TextBox 25"/>
            <p:cNvSpPr txBox="1"/>
            <p:nvPr/>
          </p:nvSpPr>
          <p:spPr>
            <a:xfrm>
              <a:off x="0" y="-38100"/>
              <a:ext cx="1444978" cy="283947"/>
            </a:xfrm>
            <a:prstGeom prst="rect">
              <a:avLst/>
            </a:prstGeom>
          </p:spPr>
          <p:txBody>
            <a:bodyPr lIns="33867" tIns="33867" rIns="33867" bIns="33867" rtlCol="0" anchor="ctr"/>
            <a:lstStyle/>
            <a:p>
              <a:pPr algn="ctr">
                <a:lnSpc>
                  <a:spcPts val="1773"/>
                </a:lnSpc>
              </a:pPr>
              <a:endParaRPr sz="1200"/>
            </a:p>
          </p:txBody>
        </p:sp>
      </p:grpSp>
      <p:grpSp>
        <p:nvGrpSpPr>
          <p:cNvPr id="26" name="Group 26"/>
          <p:cNvGrpSpPr/>
          <p:nvPr/>
        </p:nvGrpSpPr>
        <p:grpSpPr>
          <a:xfrm>
            <a:off x="2075924" y="2212131"/>
            <a:ext cx="3657600" cy="3390900"/>
            <a:chOff x="0" y="0"/>
            <a:chExt cx="1444978" cy="1339615"/>
          </a:xfrm>
        </p:grpSpPr>
        <p:sp>
          <p:nvSpPr>
            <p:cNvPr id="27" name="Freeform 27"/>
            <p:cNvSpPr/>
            <p:nvPr/>
          </p:nvSpPr>
          <p:spPr>
            <a:xfrm>
              <a:off x="0" y="0"/>
              <a:ext cx="1444978" cy="1339615"/>
            </a:xfrm>
            <a:custGeom>
              <a:avLst/>
              <a:gdLst/>
              <a:ahLst/>
              <a:cxnLst/>
              <a:rect l="l" t="t" r="r" b="b"/>
              <a:pathLst>
                <a:path w="1444978" h="1339615">
                  <a:moveTo>
                    <a:pt x="36689" y="0"/>
                  </a:moveTo>
                  <a:lnTo>
                    <a:pt x="1408289" y="0"/>
                  </a:lnTo>
                  <a:cubicBezTo>
                    <a:pt x="1418019" y="0"/>
                    <a:pt x="1427351" y="3865"/>
                    <a:pt x="1434232" y="10746"/>
                  </a:cubicBezTo>
                  <a:cubicBezTo>
                    <a:pt x="1441112" y="17626"/>
                    <a:pt x="1444978" y="26958"/>
                    <a:pt x="1444978" y="36689"/>
                  </a:cubicBezTo>
                  <a:lnTo>
                    <a:pt x="1444978" y="1302926"/>
                  </a:lnTo>
                  <a:cubicBezTo>
                    <a:pt x="1444978" y="1323189"/>
                    <a:pt x="1428552" y="1339615"/>
                    <a:pt x="1408289" y="1339615"/>
                  </a:cubicBezTo>
                  <a:lnTo>
                    <a:pt x="36689" y="1339615"/>
                  </a:lnTo>
                  <a:cubicBezTo>
                    <a:pt x="16426" y="1339615"/>
                    <a:pt x="0" y="1323189"/>
                    <a:pt x="0" y="1302926"/>
                  </a:cubicBezTo>
                  <a:lnTo>
                    <a:pt x="0" y="36689"/>
                  </a:lnTo>
                  <a:cubicBezTo>
                    <a:pt x="0" y="16426"/>
                    <a:pt x="16426" y="0"/>
                    <a:pt x="36689" y="0"/>
                  </a:cubicBezTo>
                  <a:close/>
                </a:path>
              </a:pathLst>
            </a:custGeom>
            <a:solidFill>
              <a:srgbClr val="295028"/>
            </a:solidFill>
          </p:spPr>
        </p:sp>
        <p:sp>
          <p:nvSpPr>
            <p:cNvPr id="28" name="TextBox 28"/>
            <p:cNvSpPr txBox="1"/>
            <p:nvPr/>
          </p:nvSpPr>
          <p:spPr>
            <a:xfrm>
              <a:off x="0" y="-38100"/>
              <a:ext cx="1444978" cy="1377715"/>
            </a:xfrm>
            <a:prstGeom prst="rect">
              <a:avLst/>
            </a:prstGeom>
          </p:spPr>
          <p:txBody>
            <a:bodyPr lIns="33867" tIns="33867" rIns="33867" bIns="33867" rtlCol="0" anchor="ctr"/>
            <a:lstStyle/>
            <a:p>
              <a:pPr algn="ctr">
                <a:lnSpc>
                  <a:spcPts val="1773"/>
                </a:lnSpc>
              </a:pPr>
              <a:endParaRPr sz="1200"/>
            </a:p>
          </p:txBody>
        </p:sp>
      </p:grpSp>
      <p:sp>
        <p:nvSpPr>
          <p:cNvPr id="29" name="TextBox 29"/>
          <p:cNvSpPr txBox="1"/>
          <p:nvPr/>
        </p:nvSpPr>
        <p:spPr>
          <a:xfrm>
            <a:off x="2698933" y="3137827"/>
            <a:ext cx="4367358" cy="415883"/>
          </a:xfrm>
          <a:prstGeom prst="rect">
            <a:avLst/>
          </a:prstGeom>
        </p:spPr>
        <p:txBody>
          <a:bodyPr lIns="0" tIns="0" rIns="0" bIns="0" rtlCol="0" anchor="t">
            <a:spAutoFit/>
          </a:bodyPr>
          <a:lstStyle/>
          <a:p>
            <a:pPr>
              <a:lnSpc>
                <a:spcPts val="3241"/>
              </a:lnSpc>
            </a:pPr>
            <a:r>
              <a:rPr lang="en-US" sz="3412">
                <a:solidFill>
                  <a:srgbClr val="FFFFFF"/>
                </a:solidFill>
                <a:latin typeface="Montserrat"/>
                <a:ea typeface="Montserrat"/>
                <a:cs typeface="Montserrat"/>
                <a:sym typeface="Montserrat"/>
              </a:rPr>
              <a:t>SANKOFA</a:t>
            </a:r>
          </a:p>
        </p:txBody>
      </p:sp>
      <p:sp>
        <p:nvSpPr>
          <p:cNvPr id="30" name="TextBox 30"/>
          <p:cNvSpPr txBox="1"/>
          <p:nvPr/>
        </p:nvSpPr>
        <p:spPr>
          <a:xfrm>
            <a:off x="2698933" y="3573259"/>
            <a:ext cx="3238885" cy="529119"/>
          </a:xfrm>
          <a:prstGeom prst="rect">
            <a:avLst/>
          </a:prstGeom>
        </p:spPr>
        <p:txBody>
          <a:bodyPr lIns="0" tIns="0" rIns="0" bIns="0" rtlCol="0" anchor="t">
            <a:spAutoFit/>
          </a:bodyPr>
          <a:lstStyle/>
          <a:p>
            <a:pPr>
              <a:lnSpc>
                <a:spcPts val="4265"/>
              </a:lnSpc>
            </a:pPr>
            <a:r>
              <a:rPr lang="en-US" sz="3412" b="1">
                <a:solidFill>
                  <a:srgbClr val="FFFFFF"/>
                </a:solidFill>
                <a:latin typeface="Montserrat Bold"/>
                <a:ea typeface="Montserrat Bold"/>
                <a:cs typeface="Montserrat Bold"/>
                <a:sym typeface="Montserrat Bold"/>
              </a:rPr>
              <a:t>POWER</a:t>
            </a:r>
          </a:p>
        </p:txBody>
      </p:sp>
      <p:sp>
        <p:nvSpPr>
          <p:cNvPr id="31" name="Freeform 31"/>
          <p:cNvSpPr/>
          <p:nvPr/>
        </p:nvSpPr>
        <p:spPr>
          <a:xfrm rot="5400000">
            <a:off x="4933363" y="4479170"/>
            <a:ext cx="1248631" cy="1408893"/>
          </a:xfrm>
          <a:custGeom>
            <a:avLst/>
            <a:gdLst/>
            <a:ahLst/>
            <a:cxnLst/>
            <a:rect l="l" t="t" r="r" b="b"/>
            <a:pathLst>
              <a:path w="1872947" h="2113340">
                <a:moveTo>
                  <a:pt x="0" y="0"/>
                </a:moveTo>
                <a:lnTo>
                  <a:pt x="1872948" y="0"/>
                </a:lnTo>
                <a:lnTo>
                  <a:pt x="1872948" y="2113340"/>
                </a:lnTo>
                <a:lnTo>
                  <a:pt x="0" y="2113340"/>
                </a:lnTo>
                <a:lnTo>
                  <a:pt x="0" y="0"/>
                </a:lnTo>
                <a:close/>
              </a:path>
            </a:pathLst>
          </a:custGeom>
          <a:blipFill>
            <a:blip r:embed="rId7"/>
            <a:stretch>
              <a:fillRect/>
            </a:stretch>
          </a:blipFill>
        </p:spPr>
      </p:sp>
      <p:sp>
        <p:nvSpPr>
          <p:cNvPr id="32" name="Freeform 32"/>
          <p:cNvSpPr/>
          <p:nvPr/>
        </p:nvSpPr>
        <p:spPr>
          <a:xfrm rot="5400000">
            <a:off x="1224121" y="2232193"/>
            <a:ext cx="1248631" cy="1408893"/>
          </a:xfrm>
          <a:custGeom>
            <a:avLst/>
            <a:gdLst/>
            <a:ahLst/>
            <a:cxnLst/>
            <a:rect l="l" t="t" r="r" b="b"/>
            <a:pathLst>
              <a:path w="1872947" h="2113340">
                <a:moveTo>
                  <a:pt x="0" y="0"/>
                </a:moveTo>
                <a:lnTo>
                  <a:pt x="1872948" y="0"/>
                </a:lnTo>
                <a:lnTo>
                  <a:pt x="1872948" y="2113340"/>
                </a:lnTo>
                <a:lnTo>
                  <a:pt x="0" y="2113340"/>
                </a:lnTo>
                <a:lnTo>
                  <a:pt x="0" y="0"/>
                </a:lnTo>
                <a:close/>
              </a:path>
            </a:pathLst>
          </a:custGeom>
          <a:blipFill>
            <a:blip r:embed="rId7"/>
            <a:stretch>
              <a:fillRect/>
            </a:stretch>
          </a:blipFill>
        </p:spPr>
      </p:sp>
      <p:sp>
        <p:nvSpPr>
          <p:cNvPr id="33" name="TextBox 33"/>
          <p:cNvSpPr txBox="1"/>
          <p:nvPr/>
        </p:nvSpPr>
        <p:spPr>
          <a:xfrm>
            <a:off x="6512330" y="6498381"/>
            <a:ext cx="2352037" cy="178126"/>
          </a:xfrm>
          <a:prstGeom prst="rect">
            <a:avLst/>
          </a:prstGeom>
        </p:spPr>
        <p:txBody>
          <a:bodyPr lIns="0" tIns="0" rIns="0" bIns="0" rtlCol="0" anchor="t">
            <a:spAutoFit/>
          </a:bodyPr>
          <a:lstStyle/>
          <a:p>
            <a:pPr>
              <a:lnSpc>
                <a:spcPts val="1493"/>
              </a:lnSpc>
              <a:spcBef>
                <a:spcPct val="0"/>
              </a:spcBef>
            </a:pPr>
            <a:r>
              <a:rPr lang="en-US" sz="1067" spc="50">
                <a:solidFill>
                  <a:srgbClr val="295028"/>
                </a:solidFill>
                <a:latin typeface="Montserrat"/>
                <a:ea typeface="Montserrat"/>
                <a:cs typeface="Montserrat"/>
                <a:sym typeface="Montserrat"/>
              </a:rPr>
              <a:t>Led by MN 350</a:t>
            </a:r>
          </a:p>
        </p:txBody>
      </p:sp>
      <p:sp>
        <p:nvSpPr>
          <p:cNvPr id="34" name="TextBox 34"/>
          <p:cNvSpPr txBox="1"/>
          <p:nvPr/>
        </p:nvSpPr>
        <p:spPr>
          <a:xfrm>
            <a:off x="6916122" y="1455092"/>
            <a:ext cx="3000915" cy="223394"/>
          </a:xfrm>
          <a:prstGeom prst="rect">
            <a:avLst/>
          </a:prstGeom>
        </p:spPr>
        <p:txBody>
          <a:bodyPr lIns="0" tIns="0" rIns="0" bIns="0" rtlCol="0" anchor="t">
            <a:spAutoFit/>
          </a:bodyPr>
          <a:lstStyle/>
          <a:p>
            <a:pPr algn="just">
              <a:lnSpc>
                <a:spcPts val="1681"/>
              </a:lnSpc>
            </a:pPr>
            <a:r>
              <a:rPr lang="en-US" sz="1769" b="1">
                <a:solidFill>
                  <a:srgbClr val="295028"/>
                </a:solidFill>
                <a:latin typeface="Montserrat Bold"/>
                <a:ea typeface="Montserrat Bold"/>
                <a:cs typeface="Montserrat Bold"/>
                <a:sym typeface="Montserrat Bold"/>
              </a:rPr>
              <a:t>DIVERSE FOOD SECTORS</a:t>
            </a:r>
          </a:p>
        </p:txBody>
      </p:sp>
      <p:sp>
        <p:nvSpPr>
          <p:cNvPr id="35" name="TextBox 35"/>
          <p:cNvSpPr txBox="1"/>
          <p:nvPr/>
        </p:nvSpPr>
        <p:spPr>
          <a:xfrm>
            <a:off x="6708099" y="2248372"/>
            <a:ext cx="3553359" cy="223394"/>
          </a:xfrm>
          <a:prstGeom prst="rect">
            <a:avLst/>
          </a:prstGeom>
        </p:spPr>
        <p:txBody>
          <a:bodyPr lIns="0" tIns="0" rIns="0" bIns="0" rtlCol="0" anchor="t">
            <a:spAutoFit/>
          </a:bodyPr>
          <a:lstStyle/>
          <a:p>
            <a:pPr algn="just">
              <a:lnSpc>
                <a:spcPts val="1681"/>
              </a:lnSpc>
            </a:pPr>
            <a:r>
              <a:rPr lang="en-US" sz="1769" b="1">
                <a:solidFill>
                  <a:srgbClr val="295028"/>
                </a:solidFill>
                <a:latin typeface="Montserrat Bold"/>
                <a:ea typeface="Montserrat Bold"/>
                <a:cs typeface="Montserrat Bold"/>
                <a:sym typeface="Montserrat Bold"/>
              </a:rPr>
              <a:t>GIS MAPS * DEMOGRAPHICS</a:t>
            </a:r>
          </a:p>
        </p:txBody>
      </p:sp>
      <p:sp>
        <p:nvSpPr>
          <p:cNvPr id="36" name="TextBox 36"/>
          <p:cNvSpPr txBox="1"/>
          <p:nvPr/>
        </p:nvSpPr>
        <p:spPr>
          <a:xfrm>
            <a:off x="6890308" y="5722516"/>
            <a:ext cx="3188942" cy="441403"/>
          </a:xfrm>
          <a:prstGeom prst="rect">
            <a:avLst/>
          </a:prstGeom>
        </p:spPr>
        <p:txBody>
          <a:bodyPr lIns="0" tIns="0" rIns="0" bIns="0" rtlCol="0" anchor="t">
            <a:spAutoFit/>
          </a:bodyPr>
          <a:lstStyle/>
          <a:p>
            <a:pPr algn="just">
              <a:lnSpc>
                <a:spcPts val="1681"/>
              </a:lnSpc>
            </a:pPr>
            <a:r>
              <a:rPr lang="en-US" sz="1769" b="1">
                <a:solidFill>
                  <a:srgbClr val="295028"/>
                </a:solidFill>
                <a:latin typeface="Montserrat Bold"/>
                <a:ea typeface="Montserrat Bold"/>
                <a:cs typeface="Montserrat Bold"/>
                <a:sym typeface="Montserrat Bold"/>
              </a:rPr>
              <a:t>PODCASTING * PHOTOS</a:t>
            </a:r>
          </a:p>
          <a:p>
            <a:pPr algn="just">
              <a:lnSpc>
                <a:spcPts val="1681"/>
              </a:lnSpc>
            </a:pPr>
            <a:r>
              <a:rPr lang="en-US" sz="1769" b="1">
                <a:solidFill>
                  <a:srgbClr val="295028"/>
                </a:solidFill>
                <a:latin typeface="Montserrat Bold"/>
                <a:ea typeface="Montserrat Bold"/>
                <a:cs typeface="Montserrat Bold"/>
                <a:sym typeface="Montserrat Bold"/>
              </a:rPr>
              <a:t>VIDEOS</a:t>
            </a:r>
          </a:p>
        </p:txBody>
      </p:sp>
      <p:sp>
        <p:nvSpPr>
          <p:cNvPr id="37" name="TextBox 37"/>
          <p:cNvSpPr txBox="1"/>
          <p:nvPr/>
        </p:nvSpPr>
        <p:spPr>
          <a:xfrm>
            <a:off x="2745981" y="4892675"/>
            <a:ext cx="4367358" cy="415883"/>
          </a:xfrm>
          <a:prstGeom prst="rect">
            <a:avLst/>
          </a:prstGeom>
        </p:spPr>
        <p:txBody>
          <a:bodyPr lIns="0" tIns="0" rIns="0" bIns="0" rtlCol="0" anchor="t">
            <a:spAutoFit/>
          </a:bodyPr>
          <a:lstStyle/>
          <a:p>
            <a:pPr>
              <a:lnSpc>
                <a:spcPts val="3241"/>
              </a:lnSpc>
            </a:pPr>
            <a:r>
              <a:rPr lang="en-US" sz="3412">
                <a:solidFill>
                  <a:srgbClr val="FFFFFF"/>
                </a:solidFill>
                <a:latin typeface="Montserrat"/>
                <a:ea typeface="Montserrat"/>
                <a:cs typeface="Montserrat"/>
                <a:sym typeface="Montserrat"/>
              </a:rPr>
              <a:t>THE DATA</a:t>
            </a:r>
          </a:p>
        </p:txBody>
      </p:sp>
      <p:grpSp>
        <p:nvGrpSpPr>
          <p:cNvPr id="38" name="Group 38"/>
          <p:cNvGrpSpPr/>
          <p:nvPr/>
        </p:nvGrpSpPr>
        <p:grpSpPr>
          <a:xfrm>
            <a:off x="6603859" y="4688631"/>
            <a:ext cx="3657600" cy="622300"/>
            <a:chOff x="0" y="0"/>
            <a:chExt cx="1444978" cy="245847"/>
          </a:xfrm>
        </p:grpSpPr>
        <p:sp>
          <p:nvSpPr>
            <p:cNvPr id="39" name="Freeform 39"/>
            <p:cNvSpPr/>
            <p:nvPr/>
          </p:nvSpPr>
          <p:spPr>
            <a:xfrm>
              <a:off x="0" y="0"/>
              <a:ext cx="1444978" cy="245847"/>
            </a:xfrm>
            <a:custGeom>
              <a:avLst/>
              <a:gdLst/>
              <a:ahLst/>
              <a:cxnLst/>
              <a:rect l="l" t="t" r="r" b="b"/>
              <a:pathLst>
                <a:path w="1444978" h="245847">
                  <a:moveTo>
                    <a:pt x="36689" y="0"/>
                  </a:moveTo>
                  <a:lnTo>
                    <a:pt x="1408289" y="0"/>
                  </a:lnTo>
                  <a:cubicBezTo>
                    <a:pt x="1418019" y="0"/>
                    <a:pt x="1427351" y="3865"/>
                    <a:pt x="1434232" y="10746"/>
                  </a:cubicBezTo>
                  <a:cubicBezTo>
                    <a:pt x="1441112" y="17626"/>
                    <a:pt x="1444978" y="26958"/>
                    <a:pt x="1444978" y="36689"/>
                  </a:cubicBezTo>
                  <a:lnTo>
                    <a:pt x="1444978" y="209158"/>
                  </a:lnTo>
                  <a:cubicBezTo>
                    <a:pt x="1444978" y="229421"/>
                    <a:pt x="1428552" y="245847"/>
                    <a:pt x="1408289" y="245847"/>
                  </a:cubicBezTo>
                  <a:lnTo>
                    <a:pt x="36689" y="245847"/>
                  </a:lnTo>
                  <a:cubicBezTo>
                    <a:pt x="26958" y="245847"/>
                    <a:pt x="17626" y="241982"/>
                    <a:pt x="10746" y="235101"/>
                  </a:cubicBezTo>
                  <a:cubicBezTo>
                    <a:pt x="3865" y="228221"/>
                    <a:pt x="0" y="218889"/>
                    <a:pt x="0" y="209158"/>
                  </a:cubicBezTo>
                  <a:lnTo>
                    <a:pt x="0" y="36689"/>
                  </a:lnTo>
                  <a:cubicBezTo>
                    <a:pt x="0" y="16426"/>
                    <a:pt x="16426" y="0"/>
                    <a:pt x="36689" y="0"/>
                  </a:cubicBezTo>
                  <a:close/>
                </a:path>
              </a:pathLst>
            </a:custGeom>
            <a:solidFill>
              <a:srgbClr val="C4CE50"/>
            </a:solidFill>
            <a:ln w="28575" cap="rnd">
              <a:solidFill>
                <a:srgbClr val="000000"/>
              </a:solidFill>
              <a:prstDash val="solid"/>
              <a:round/>
            </a:ln>
          </p:spPr>
        </p:sp>
        <p:sp>
          <p:nvSpPr>
            <p:cNvPr id="40" name="TextBox 40"/>
            <p:cNvSpPr txBox="1"/>
            <p:nvPr/>
          </p:nvSpPr>
          <p:spPr>
            <a:xfrm>
              <a:off x="0" y="-38100"/>
              <a:ext cx="1444978" cy="283947"/>
            </a:xfrm>
            <a:prstGeom prst="rect">
              <a:avLst/>
            </a:prstGeom>
          </p:spPr>
          <p:txBody>
            <a:bodyPr lIns="33867" tIns="33867" rIns="33867" bIns="33867" rtlCol="0" anchor="ctr"/>
            <a:lstStyle/>
            <a:p>
              <a:pPr algn="ctr">
                <a:lnSpc>
                  <a:spcPts val="1773"/>
                </a:lnSpc>
              </a:pPr>
              <a:endParaRPr sz="1200"/>
            </a:p>
          </p:txBody>
        </p:sp>
      </p:grpSp>
      <p:sp>
        <p:nvSpPr>
          <p:cNvPr id="41" name="TextBox 41"/>
          <p:cNvSpPr txBox="1"/>
          <p:nvPr/>
        </p:nvSpPr>
        <p:spPr>
          <a:xfrm>
            <a:off x="6841585" y="4879666"/>
            <a:ext cx="3286387" cy="223394"/>
          </a:xfrm>
          <a:prstGeom prst="rect">
            <a:avLst/>
          </a:prstGeom>
        </p:spPr>
        <p:txBody>
          <a:bodyPr lIns="0" tIns="0" rIns="0" bIns="0" rtlCol="0" anchor="t">
            <a:spAutoFit/>
          </a:bodyPr>
          <a:lstStyle/>
          <a:p>
            <a:pPr algn="just">
              <a:lnSpc>
                <a:spcPts val="1681"/>
              </a:lnSpc>
            </a:pPr>
            <a:r>
              <a:rPr lang="en-US" sz="1769" b="1">
                <a:solidFill>
                  <a:srgbClr val="295028"/>
                </a:solidFill>
                <a:latin typeface="Montserrat Bold"/>
                <a:ea typeface="Montserrat Bold"/>
                <a:cs typeface="Montserrat Bold"/>
                <a:sym typeface="Montserrat Bold"/>
              </a:rPr>
              <a:t>CULTURAL FOOD STORIES</a:t>
            </a:r>
          </a:p>
        </p:txBody>
      </p:sp>
      <p:grpSp>
        <p:nvGrpSpPr>
          <p:cNvPr id="42" name="Group 42"/>
          <p:cNvGrpSpPr/>
          <p:nvPr/>
        </p:nvGrpSpPr>
        <p:grpSpPr>
          <a:xfrm>
            <a:off x="6655979" y="5603031"/>
            <a:ext cx="3657600" cy="622300"/>
            <a:chOff x="0" y="0"/>
            <a:chExt cx="1444978" cy="245847"/>
          </a:xfrm>
        </p:grpSpPr>
        <p:sp>
          <p:nvSpPr>
            <p:cNvPr id="43" name="Freeform 43"/>
            <p:cNvSpPr/>
            <p:nvPr/>
          </p:nvSpPr>
          <p:spPr>
            <a:xfrm>
              <a:off x="0" y="0"/>
              <a:ext cx="1444978" cy="245847"/>
            </a:xfrm>
            <a:custGeom>
              <a:avLst/>
              <a:gdLst/>
              <a:ahLst/>
              <a:cxnLst/>
              <a:rect l="l" t="t" r="r" b="b"/>
              <a:pathLst>
                <a:path w="1444978" h="245847">
                  <a:moveTo>
                    <a:pt x="36689" y="0"/>
                  </a:moveTo>
                  <a:lnTo>
                    <a:pt x="1408289" y="0"/>
                  </a:lnTo>
                  <a:cubicBezTo>
                    <a:pt x="1418019" y="0"/>
                    <a:pt x="1427351" y="3865"/>
                    <a:pt x="1434232" y="10746"/>
                  </a:cubicBezTo>
                  <a:cubicBezTo>
                    <a:pt x="1441112" y="17626"/>
                    <a:pt x="1444978" y="26958"/>
                    <a:pt x="1444978" y="36689"/>
                  </a:cubicBezTo>
                  <a:lnTo>
                    <a:pt x="1444978" y="209158"/>
                  </a:lnTo>
                  <a:cubicBezTo>
                    <a:pt x="1444978" y="229421"/>
                    <a:pt x="1428552" y="245847"/>
                    <a:pt x="1408289" y="245847"/>
                  </a:cubicBezTo>
                  <a:lnTo>
                    <a:pt x="36689" y="245847"/>
                  </a:lnTo>
                  <a:cubicBezTo>
                    <a:pt x="26958" y="245847"/>
                    <a:pt x="17626" y="241982"/>
                    <a:pt x="10746" y="235101"/>
                  </a:cubicBezTo>
                  <a:cubicBezTo>
                    <a:pt x="3865" y="228221"/>
                    <a:pt x="0" y="218889"/>
                    <a:pt x="0" y="209158"/>
                  </a:cubicBezTo>
                  <a:lnTo>
                    <a:pt x="0" y="36689"/>
                  </a:lnTo>
                  <a:cubicBezTo>
                    <a:pt x="0" y="16426"/>
                    <a:pt x="16426" y="0"/>
                    <a:pt x="36689" y="0"/>
                  </a:cubicBezTo>
                  <a:close/>
                </a:path>
              </a:pathLst>
            </a:custGeom>
            <a:solidFill>
              <a:srgbClr val="000000">
                <a:alpha val="0"/>
              </a:srgbClr>
            </a:solidFill>
            <a:ln w="28575" cap="rnd">
              <a:solidFill>
                <a:srgbClr val="000000"/>
              </a:solidFill>
              <a:prstDash val="solid"/>
              <a:round/>
            </a:ln>
          </p:spPr>
        </p:sp>
        <p:sp>
          <p:nvSpPr>
            <p:cNvPr id="44" name="TextBox 44"/>
            <p:cNvSpPr txBox="1"/>
            <p:nvPr/>
          </p:nvSpPr>
          <p:spPr>
            <a:xfrm>
              <a:off x="0" y="-38100"/>
              <a:ext cx="1444978" cy="283947"/>
            </a:xfrm>
            <a:prstGeom prst="rect">
              <a:avLst/>
            </a:prstGeom>
          </p:spPr>
          <p:txBody>
            <a:bodyPr lIns="33867" tIns="33867" rIns="33867" bIns="33867" rtlCol="0" anchor="ctr"/>
            <a:lstStyle/>
            <a:p>
              <a:pPr algn="ctr">
                <a:lnSpc>
                  <a:spcPts val="1773"/>
                </a:lnSpc>
              </a:pPr>
              <a:endParaRPr sz="1200"/>
            </a:p>
          </p:txBody>
        </p:sp>
      </p:grpSp>
      <p:sp>
        <p:nvSpPr>
          <p:cNvPr id="45" name="TextBox 45"/>
          <p:cNvSpPr txBox="1"/>
          <p:nvPr/>
        </p:nvSpPr>
        <p:spPr>
          <a:xfrm>
            <a:off x="6984321" y="3077432"/>
            <a:ext cx="3000915" cy="223394"/>
          </a:xfrm>
          <a:prstGeom prst="rect">
            <a:avLst/>
          </a:prstGeom>
        </p:spPr>
        <p:txBody>
          <a:bodyPr lIns="0" tIns="0" rIns="0" bIns="0" rtlCol="0" anchor="t">
            <a:spAutoFit/>
          </a:bodyPr>
          <a:lstStyle/>
          <a:p>
            <a:pPr algn="just">
              <a:lnSpc>
                <a:spcPts val="1681"/>
              </a:lnSpc>
            </a:pPr>
            <a:r>
              <a:rPr lang="en-US" sz="1769" b="1">
                <a:solidFill>
                  <a:srgbClr val="295028"/>
                </a:solidFill>
                <a:latin typeface="Montserrat Bold"/>
                <a:ea typeface="Montserrat Bold"/>
                <a:cs typeface="Montserrat Bold"/>
                <a:sym typeface="Montserrat Bold"/>
              </a:rPr>
              <a:t>BUS AND BIKE ROUTES</a:t>
            </a:r>
          </a:p>
        </p:txBody>
      </p:sp>
      <p:sp>
        <p:nvSpPr>
          <p:cNvPr id="46" name="TextBox 46"/>
          <p:cNvSpPr txBox="1"/>
          <p:nvPr/>
        </p:nvSpPr>
        <p:spPr>
          <a:xfrm>
            <a:off x="6916123" y="3883101"/>
            <a:ext cx="3553359" cy="441403"/>
          </a:xfrm>
          <a:prstGeom prst="rect">
            <a:avLst/>
          </a:prstGeom>
        </p:spPr>
        <p:txBody>
          <a:bodyPr lIns="0" tIns="0" rIns="0" bIns="0" rtlCol="0" anchor="t">
            <a:spAutoFit/>
          </a:bodyPr>
          <a:lstStyle/>
          <a:p>
            <a:pPr>
              <a:lnSpc>
                <a:spcPts val="1681"/>
              </a:lnSpc>
            </a:pPr>
            <a:r>
              <a:rPr lang="en-US" sz="1769" b="1">
                <a:solidFill>
                  <a:srgbClr val="295028"/>
                </a:solidFill>
                <a:latin typeface="Montserrat Bold"/>
                <a:ea typeface="Montserrat Bold"/>
                <a:cs typeface="Montserrat Bold"/>
                <a:sym typeface="Montserrat Bold"/>
              </a:rPr>
              <a:t>COMMUNITY GARDEN &amp; FOOD BANK LOCATOR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06079" y="481037"/>
            <a:ext cx="20944448" cy="586312"/>
            <a:chOff x="0" y="0"/>
            <a:chExt cx="8274350" cy="231630"/>
          </a:xfrm>
        </p:grpSpPr>
        <p:sp>
          <p:nvSpPr>
            <p:cNvPr id="3" name="Freeform 3"/>
            <p:cNvSpPr/>
            <p:nvPr/>
          </p:nvSpPr>
          <p:spPr>
            <a:xfrm>
              <a:off x="0" y="0"/>
              <a:ext cx="8274350" cy="231630"/>
            </a:xfrm>
            <a:custGeom>
              <a:avLst/>
              <a:gdLst/>
              <a:ahLst/>
              <a:cxnLst/>
              <a:rect l="l" t="t" r="r" b="b"/>
              <a:pathLst>
                <a:path w="8274350" h="231630">
                  <a:moveTo>
                    <a:pt x="0" y="0"/>
                  </a:moveTo>
                  <a:lnTo>
                    <a:pt x="8274350" y="0"/>
                  </a:lnTo>
                  <a:lnTo>
                    <a:pt x="8274350" y="231630"/>
                  </a:lnTo>
                  <a:lnTo>
                    <a:pt x="0" y="231630"/>
                  </a:lnTo>
                  <a:close/>
                </a:path>
              </a:pathLst>
            </a:custGeom>
            <a:solidFill>
              <a:srgbClr val="295028">
                <a:alpha val="92941"/>
              </a:srgbClr>
            </a:solidFill>
            <a:ln w="28575" cap="sq">
              <a:solidFill>
                <a:srgbClr val="FFFFFF">
                  <a:alpha val="92941"/>
                </a:srgbClr>
              </a:solidFill>
              <a:prstDash val="solid"/>
              <a:miter/>
            </a:ln>
          </p:spPr>
        </p:sp>
        <p:sp>
          <p:nvSpPr>
            <p:cNvPr id="4" name="TextBox 4"/>
            <p:cNvSpPr txBox="1"/>
            <p:nvPr/>
          </p:nvSpPr>
          <p:spPr>
            <a:xfrm>
              <a:off x="0" y="-38100"/>
              <a:ext cx="8274350" cy="269730"/>
            </a:xfrm>
            <a:prstGeom prst="rect">
              <a:avLst/>
            </a:prstGeom>
          </p:spPr>
          <p:txBody>
            <a:bodyPr lIns="33867" tIns="33867" rIns="33867" bIns="33867" rtlCol="0" anchor="ctr"/>
            <a:lstStyle/>
            <a:p>
              <a:pPr algn="ctr">
                <a:lnSpc>
                  <a:spcPts val="1773"/>
                </a:lnSpc>
                <a:spcBef>
                  <a:spcPct val="0"/>
                </a:spcBef>
              </a:pPr>
              <a:endParaRPr sz="1200"/>
            </a:p>
          </p:txBody>
        </p:sp>
      </p:grpSp>
      <p:sp>
        <p:nvSpPr>
          <p:cNvPr id="5" name="Freeform 5"/>
          <p:cNvSpPr/>
          <p:nvPr/>
        </p:nvSpPr>
        <p:spPr>
          <a:xfrm>
            <a:off x="5130438" y="685800"/>
            <a:ext cx="205865" cy="176787"/>
          </a:xfrm>
          <a:custGeom>
            <a:avLst/>
            <a:gdLst/>
            <a:ahLst/>
            <a:cxnLst/>
            <a:rect l="l" t="t" r="r" b="b"/>
            <a:pathLst>
              <a:path w="308797" h="265180">
                <a:moveTo>
                  <a:pt x="0" y="0"/>
                </a:moveTo>
                <a:lnTo>
                  <a:pt x="308798" y="0"/>
                </a:lnTo>
                <a:lnTo>
                  <a:pt x="308798" y="265180"/>
                </a:lnTo>
                <a:lnTo>
                  <a:pt x="0" y="2651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1370208" y="6276138"/>
            <a:ext cx="271985" cy="271985"/>
          </a:xfrm>
          <a:custGeom>
            <a:avLst/>
            <a:gdLst/>
            <a:ahLst/>
            <a:cxnLst/>
            <a:rect l="l" t="t" r="r" b="b"/>
            <a:pathLst>
              <a:path w="407977" h="407977">
                <a:moveTo>
                  <a:pt x="0" y="0"/>
                </a:moveTo>
                <a:lnTo>
                  <a:pt x="407976" y="0"/>
                </a:lnTo>
                <a:lnTo>
                  <a:pt x="407976" y="407976"/>
                </a:lnTo>
                <a:lnTo>
                  <a:pt x="0" y="4079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7" name="Group 7"/>
          <p:cNvGrpSpPr/>
          <p:nvPr/>
        </p:nvGrpSpPr>
        <p:grpSpPr>
          <a:xfrm>
            <a:off x="11784964" y="2835946"/>
            <a:ext cx="908049" cy="1394884"/>
            <a:chOff x="0" y="0"/>
            <a:chExt cx="358736" cy="551065"/>
          </a:xfrm>
        </p:grpSpPr>
        <p:sp>
          <p:nvSpPr>
            <p:cNvPr id="8" name="Freeform 8"/>
            <p:cNvSpPr/>
            <p:nvPr/>
          </p:nvSpPr>
          <p:spPr>
            <a:xfrm>
              <a:off x="0" y="0"/>
              <a:ext cx="358736" cy="551065"/>
            </a:xfrm>
            <a:custGeom>
              <a:avLst/>
              <a:gdLst/>
              <a:ahLst/>
              <a:cxnLst/>
              <a:rect l="l" t="t" r="r" b="b"/>
              <a:pathLst>
                <a:path w="358736" h="551065">
                  <a:moveTo>
                    <a:pt x="0" y="0"/>
                  </a:moveTo>
                  <a:lnTo>
                    <a:pt x="358736" y="0"/>
                  </a:lnTo>
                  <a:lnTo>
                    <a:pt x="358736" y="551065"/>
                  </a:lnTo>
                  <a:lnTo>
                    <a:pt x="0" y="551065"/>
                  </a:lnTo>
                  <a:close/>
                </a:path>
              </a:pathLst>
            </a:custGeom>
            <a:solidFill>
              <a:srgbClr val="295028"/>
            </a:solidFill>
            <a:ln w="47625" cap="sq">
              <a:solidFill>
                <a:srgbClr val="295028"/>
              </a:solidFill>
              <a:prstDash val="solid"/>
              <a:miter/>
            </a:ln>
          </p:spPr>
        </p:sp>
        <p:sp>
          <p:nvSpPr>
            <p:cNvPr id="9" name="TextBox 9"/>
            <p:cNvSpPr txBox="1"/>
            <p:nvPr/>
          </p:nvSpPr>
          <p:spPr>
            <a:xfrm>
              <a:off x="0" y="-38100"/>
              <a:ext cx="358736" cy="589165"/>
            </a:xfrm>
            <a:prstGeom prst="rect">
              <a:avLst/>
            </a:prstGeom>
          </p:spPr>
          <p:txBody>
            <a:bodyPr lIns="33867" tIns="33867" rIns="33867" bIns="33867" rtlCol="0" anchor="ctr"/>
            <a:lstStyle/>
            <a:p>
              <a:pPr algn="ctr">
                <a:lnSpc>
                  <a:spcPts val="1773"/>
                </a:lnSpc>
              </a:pPr>
              <a:endParaRPr sz="1200"/>
            </a:p>
          </p:txBody>
        </p:sp>
      </p:grpSp>
      <p:grpSp>
        <p:nvGrpSpPr>
          <p:cNvPr id="10" name="Group 10"/>
          <p:cNvGrpSpPr/>
          <p:nvPr/>
        </p:nvGrpSpPr>
        <p:grpSpPr>
          <a:xfrm>
            <a:off x="924533" y="2741297"/>
            <a:ext cx="2233293" cy="2233293"/>
            <a:chOff x="0" y="0"/>
            <a:chExt cx="812800" cy="812800"/>
          </a:xfrm>
        </p:grpSpPr>
        <p:sp>
          <p:nvSpPr>
            <p:cNvPr id="11" name="Freeform 11"/>
            <p:cNvSpPr/>
            <p:nvPr/>
          </p:nvSpPr>
          <p:spPr>
            <a:xfrm>
              <a:off x="0" y="0"/>
              <a:ext cx="812800" cy="812800"/>
            </a:xfrm>
            <a:custGeom>
              <a:avLst/>
              <a:gdLst/>
              <a:ahLst/>
              <a:cxnLst/>
              <a:rect l="l" t="t" r="r" b="b"/>
              <a:pathLst>
                <a:path w="812800" h="812800">
                  <a:moveTo>
                    <a:pt x="53154" y="0"/>
                  </a:moveTo>
                  <a:lnTo>
                    <a:pt x="759646" y="0"/>
                  </a:lnTo>
                  <a:cubicBezTo>
                    <a:pt x="773743" y="0"/>
                    <a:pt x="787263" y="5600"/>
                    <a:pt x="797231" y="15569"/>
                  </a:cubicBezTo>
                  <a:cubicBezTo>
                    <a:pt x="807200" y="25537"/>
                    <a:pt x="812800" y="39057"/>
                    <a:pt x="812800" y="53154"/>
                  </a:cubicBezTo>
                  <a:lnTo>
                    <a:pt x="812800" y="759646"/>
                  </a:lnTo>
                  <a:cubicBezTo>
                    <a:pt x="812800" y="773743"/>
                    <a:pt x="807200" y="787263"/>
                    <a:pt x="797231" y="797231"/>
                  </a:cubicBezTo>
                  <a:cubicBezTo>
                    <a:pt x="787263" y="807200"/>
                    <a:pt x="773743" y="812800"/>
                    <a:pt x="759646" y="812800"/>
                  </a:cubicBezTo>
                  <a:lnTo>
                    <a:pt x="53154" y="812800"/>
                  </a:lnTo>
                  <a:cubicBezTo>
                    <a:pt x="39057" y="812800"/>
                    <a:pt x="25537" y="807200"/>
                    <a:pt x="15569" y="797231"/>
                  </a:cubicBezTo>
                  <a:cubicBezTo>
                    <a:pt x="5600" y="787263"/>
                    <a:pt x="0" y="773743"/>
                    <a:pt x="0" y="759646"/>
                  </a:cubicBezTo>
                  <a:lnTo>
                    <a:pt x="0" y="53154"/>
                  </a:lnTo>
                  <a:cubicBezTo>
                    <a:pt x="0" y="39057"/>
                    <a:pt x="5600" y="25537"/>
                    <a:pt x="15569" y="15569"/>
                  </a:cubicBezTo>
                  <a:cubicBezTo>
                    <a:pt x="25537" y="5600"/>
                    <a:pt x="39057" y="0"/>
                    <a:pt x="53154" y="0"/>
                  </a:cubicBezTo>
                  <a:close/>
                </a:path>
              </a:pathLst>
            </a:custGeom>
            <a:blipFill>
              <a:blip r:embed="rId6"/>
              <a:stretch>
                <a:fillRect l="-25046" r="-25046"/>
              </a:stretch>
            </a:blipFill>
            <a:ln w="28575" cap="rnd">
              <a:gradFill>
                <a:gsLst>
                  <a:gs pos="0">
                    <a:srgbClr val="19410D">
                      <a:alpha val="100000"/>
                    </a:srgbClr>
                  </a:gs>
                  <a:gs pos="100000">
                    <a:srgbClr val="345514">
                      <a:alpha val="0"/>
                    </a:srgbClr>
                  </a:gs>
                </a:gsLst>
                <a:lin ang="0"/>
              </a:gradFill>
              <a:prstDash val="solid"/>
              <a:round/>
            </a:ln>
          </p:spPr>
        </p:sp>
      </p:grpSp>
      <p:grpSp>
        <p:nvGrpSpPr>
          <p:cNvPr id="12" name="Group 12"/>
          <p:cNvGrpSpPr/>
          <p:nvPr/>
        </p:nvGrpSpPr>
        <p:grpSpPr>
          <a:xfrm>
            <a:off x="3627747" y="2741297"/>
            <a:ext cx="2233293" cy="2233293"/>
            <a:chOff x="0" y="0"/>
            <a:chExt cx="812800" cy="812800"/>
          </a:xfrm>
        </p:grpSpPr>
        <p:sp>
          <p:nvSpPr>
            <p:cNvPr id="13" name="Freeform 13"/>
            <p:cNvSpPr/>
            <p:nvPr/>
          </p:nvSpPr>
          <p:spPr>
            <a:xfrm>
              <a:off x="0" y="0"/>
              <a:ext cx="812800" cy="812800"/>
            </a:xfrm>
            <a:custGeom>
              <a:avLst/>
              <a:gdLst/>
              <a:ahLst/>
              <a:cxnLst/>
              <a:rect l="l" t="t" r="r" b="b"/>
              <a:pathLst>
                <a:path w="812800" h="812800">
                  <a:moveTo>
                    <a:pt x="53154" y="0"/>
                  </a:moveTo>
                  <a:lnTo>
                    <a:pt x="759646" y="0"/>
                  </a:lnTo>
                  <a:cubicBezTo>
                    <a:pt x="773743" y="0"/>
                    <a:pt x="787263" y="5600"/>
                    <a:pt x="797231" y="15569"/>
                  </a:cubicBezTo>
                  <a:cubicBezTo>
                    <a:pt x="807200" y="25537"/>
                    <a:pt x="812800" y="39057"/>
                    <a:pt x="812800" y="53154"/>
                  </a:cubicBezTo>
                  <a:lnTo>
                    <a:pt x="812800" y="759646"/>
                  </a:lnTo>
                  <a:cubicBezTo>
                    <a:pt x="812800" y="773743"/>
                    <a:pt x="807200" y="787263"/>
                    <a:pt x="797231" y="797231"/>
                  </a:cubicBezTo>
                  <a:cubicBezTo>
                    <a:pt x="787263" y="807200"/>
                    <a:pt x="773743" y="812800"/>
                    <a:pt x="759646" y="812800"/>
                  </a:cubicBezTo>
                  <a:lnTo>
                    <a:pt x="53154" y="812800"/>
                  </a:lnTo>
                  <a:cubicBezTo>
                    <a:pt x="39057" y="812800"/>
                    <a:pt x="25537" y="807200"/>
                    <a:pt x="15569" y="797231"/>
                  </a:cubicBezTo>
                  <a:cubicBezTo>
                    <a:pt x="5600" y="787263"/>
                    <a:pt x="0" y="773743"/>
                    <a:pt x="0" y="759646"/>
                  </a:cubicBezTo>
                  <a:lnTo>
                    <a:pt x="0" y="53154"/>
                  </a:lnTo>
                  <a:cubicBezTo>
                    <a:pt x="0" y="39057"/>
                    <a:pt x="5600" y="25537"/>
                    <a:pt x="15569" y="15569"/>
                  </a:cubicBezTo>
                  <a:cubicBezTo>
                    <a:pt x="25537" y="5600"/>
                    <a:pt x="39057" y="0"/>
                    <a:pt x="53154" y="0"/>
                  </a:cubicBezTo>
                  <a:close/>
                </a:path>
              </a:pathLst>
            </a:custGeom>
            <a:blipFill>
              <a:blip r:embed="rId7"/>
              <a:stretch>
                <a:fillRect l="-25046" r="-25046"/>
              </a:stretch>
            </a:blipFill>
            <a:ln w="28575" cap="rnd">
              <a:gradFill>
                <a:gsLst>
                  <a:gs pos="0">
                    <a:srgbClr val="19410D">
                      <a:alpha val="100000"/>
                    </a:srgbClr>
                  </a:gs>
                  <a:gs pos="100000">
                    <a:srgbClr val="345514">
                      <a:alpha val="0"/>
                    </a:srgbClr>
                  </a:gs>
                </a:gsLst>
                <a:lin ang="0"/>
              </a:gradFill>
              <a:prstDash val="solid"/>
              <a:round/>
            </a:ln>
          </p:spPr>
        </p:sp>
      </p:grpSp>
      <p:grpSp>
        <p:nvGrpSpPr>
          <p:cNvPr id="14" name="Group 14"/>
          <p:cNvGrpSpPr/>
          <p:nvPr/>
        </p:nvGrpSpPr>
        <p:grpSpPr>
          <a:xfrm>
            <a:off x="6330960" y="2741297"/>
            <a:ext cx="2233293" cy="2233293"/>
            <a:chOff x="0" y="0"/>
            <a:chExt cx="812800" cy="812800"/>
          </a:xfrm>
        </p:grpSpPr>
        <p:sp>
          <p:nvSpPr>
            <p:cNvPr id="15" name="Freeform 15"/>
            <p:cNvSpPr/>
            <p:nvPr/>
          </p:nvSpPr>
          <p:spPr>
            <a:xfrm>
              <a:off x="0" y="0"/>
              <a:ext cx="812800" cy="812800"/>
            </a:xfrm>
            <a:custGeom>
              <a:avLst/>
              <a:gdLst/>
              <a:ahLst/>
              <a:cxnLst/>
              <a:rect l="l" t="t" r="r" b="b"/>
              <a:pathLst>
                <a:path w="812800" h="812800">
                  <a:moveTo>
                    <a:pt x="53154" y="0"/>
                  </a:moveTo>
                  <a:lnTo>
                    <a:pt x="759646" y="0"/>
                  </a:lnTo>
                  <a:cubicBezTo>
                    <a:pt x="773743" y="0"/>
                    <a:pt x="787263" y="5600"/>
                    <a:pt x="797231" y="15569"/>
                  </a:cubicBezTo>
                  <a:cubicBezTo>
                    <a:pt x="807200" y="25537"/>
                    <a:pt x="812800" y="39057"/>
                    <a:pt x="812800" y="53154"/>
                  </a:cubicBezTo>
                  <a:lnTo>
                    <a:pt x="812800" y="759646"/>
                  </a:lnTo>
                  <a:cubicBezTo>
                    <a:pt x="812800" y="773743"/>
                    <a:pt x="807200" y="787263"/>
                    <a:pt x="797231" y="797231"/>
                  </a:cubicBezTo>
                  <a:cubicBezTo>
                    <a:pt x="787263" y="807200"/>
                    <a:pt x="773743" y="812800"/>
                    <a:pt x="759646" y="812800"/>
                  </a:cubicBezTo>
                  <a:lnTo>
                    <a:pt x="53154" y="812800"/>
                  </a:lnTo>
                  <a:cubicBezTo>
                    <a:pt x="39057" y="812800"/>
                    <a:pt x="25537" y="807200"/>
                    <a:pt x="15569" y="797231"/>
                  </a:cubicBezTo>
                  <a:cubicBezTo>
                    <a:pt x="5600" y="787263"/>
                    <a:pt x="0" y="773743"/>
                    <a:pt x="0" y="759646"/>
                  </a:cubicBezTo>
                  <a:lnTo>
                    <a:pt x="0" y="53154"/>
                  </a:lnTo>
                  <a:cubicBezTo>
                    <a:pt x="0" y="39057"/>
                    <a:pt x="5600" y="25537"/>
                    <a:pt x="15569" y="15569"/>
                  </a:cubicBezTo>
                  <a:cubicBezTo>
                    <a:pt x="25537" y="5600"/>
                    <a:pt x="39057" y="0"/>
                    <a:pt x="53154" y="0"/>
                  </a:cubicBezTo>
                  <a:close/>
                </a:path>
              </a:pathLst>
            </a:custGeom>
            <a:blipFill>
              <a:blip r:embed="rId8"/>
              <a:stretch>
                <a:fillRect l="-25046" r="-25046"/>
              </a:stretch>
            </a:blipFill>
            <a:ln w="28575" cap="rnd">
              <a:gradFill>
                <a:gsLst>
                  <a:gs pos="0">
                    <a:srgbClr val="19410D">
                      <a:alpha val="100000"/>
                    </a:srgbClr>
                  </a:gs>
                  <a:gs pos="100000">
                    <a:srgbClr val="345514">
                      <a:alpha val="0"/>
                    </a:srgbClr>
                  </a:gs>
                </a:gsLst>
                <a:lin ang="0"/>
              </a:gradFill>
              <a:prstDash val="solid"/>
              <a:round/>
            </a:ln>
          </p:spPr>
        </p:sp>
      </p:grpSp>
      <p:grpSp>
        <p:nvGrpSpPr>
          <p:cNvPr id="16" name="Group 16"/>
          <p:cNvGrpSpPr/>
          <p:nvPr/>
        </p:nvGrpSpPr>
        <p:grpSpPr>
          <a:xfrm>
            <a:off x="9034174" y="2741297"/>
            <a:ext cx="2233293" cy="2233293"/>
            <a:chOff x="0" y="0"/>
            <a:chExt cx="812800" cy="812800"/>
          </a:xfrm>
        </p:grpSpPr>
        <p:sp>
          <p:nvSpPr>
            <p:cNvPr id="17" name="Freeform 17"/>
            <p:cNvSpPr/>
            <p:nvPr/>
          </p:nvSpPr>
          <p:spPr>
            <a:xfrm>
              <a:off x="0" y="0"/>
              <a:ext cx="812800" cy="812800"/>
            </a:xfrm>
            <a:custGeom>
              <a:avLst/>
              <a:gdLst/>
              <a:ahLst/>
              <a:cxnLst/>
              <a:rect l="l" t="t" r="r" b="b"/>
              <a:pathLst>
                <a:path w="812800" h="812800">
                  <a:moveTo>
                    <a:pt x="53154" y="0"/>
                  </a:moveTo>
                  <a:lnTo>
                    <a:pt x="759646" y="0"/>
                  </a:lnTo>
                  <a:cubicBezTo>
                    <a:pt x="773743" y="0"/>
                    <a:pt x="787263" y="5600"/>
                    <a:pt x="797231" y="15569"/>
                  </a:cubicBezTo>
                  <a:cubicBezTo>
                    <a:pt x="807200" y="25537"/>
                    <a:pt x="812800" y="39057"/>
                    <a:pt x="812800" y="53154"/>
                  </a:cubicBezTo>
                  <a:lnTo>
                    <a:pt x="812800" y="759646"/>
                  </a:lnTo>
                  <a:cubicBezTo>
                    <a:pt x="812800" y="773743"/>
                    <a:pt x="807200" y="787263"/>
                    <a:pt x="797231" y="797231"/>
                  </a:cubicBezTo>
                  <a:cubicBezTo>
                    <a:pt x="787263" y="807200"/>
                    <a:pt x="773743" y="812800"/>
                    <a:pt x="759646" y="812800"/>
                  </a:cubicBezTo>
                  <a:lnTo>
                    <a:pt x="53154" y="812800"/>
                  </a:lnTo>
                  <a:cubicBezTo>
                    <a:pt x="39057" y="812800"/>
                    <a:pt x="25537" y="807200"/>
                    <a:pt x="15569" y="797231"/>
                  </a:cubicBezTo>
                  <a:cubicBezTo>
                    <a:pt x="5600" y="787263"/>
                    <a:pt x="0" y="773743"/>
                    <a:pt x="0" y="759646"/>
                  </a:cubicBezTo>
                  <a:lnTo>
                    <a:pt x="0" y="53154"/>
                  </a:lnTo>
                  <a:cubicBezTo>
                    <a:pt x="0" y="39057"/>
                    <a:pt x="5600" y="25537"/>
                    <a:pt x="15569" y="15569"/>
                  </a:cubicBezTo>
                  <a:cubicBezTo>
                    <a:pt x="25537" y="5600"/>
                    <a:pt x="39057" y="0"/>
                    <a:pt x="53154" y="0"/>
                  </a:cubicBezTo>
                  <a:close/>
                </a:path>
              </a:pathLst>
            </a:custGeom>
            <a:blipFill>
              <a:blip r:embed="rId9"/>
              <a:stretch>
                <a:fillRect l="-25046" r="-25046"/>
              </a:stretch>
            </a:blipFill>
            <a:ln w="28575" cap="rnd">
              <a:gradFill>
                <a:gsLst>
                  <a:gs pos="0">
                    <a:srgbClr val="19410D">
                      <a:alpha val="100000"/>
                    </a:srgbClr>
                  </a:gs>
                  <a:gs pos="100000">
                    <a:srgbClr val="345514">
                      <a:alpha val="0"/>
                    </a:srgbClr>
                  </a:gs>
                </a:gsLst>
                <a:lin ang="0"/>
              </a:gradFill>
              <a:prstDash val="solid"/>
              <a:round/>
            </a:ln>
          </p:spPr>
        </p:sp>
      </p:grpSp>
      <p:grpSp>
        <p:nvGrpSpPr>
          <p:cNvPr id="18" name="Group 18"/>
          <p:cNvGrpSpPr/>
          <p:nvPr/>
        </p:nvGrpSpPr>
        <p:grpSpPr>
          <a:xfrm>
            <a:off x="1012479" y="5130800"/>
            <a:ext cx="2057400" cy="622300"/>
            <a:chOff x="0" y="0"/>
            <a:chExt cx="812800" cy="245847"/>
          </a:xfrm>
        </p:grpSpPr>
        <p:sp>
          <p:nvSpPr>
            <p:cNvPr id="19" name="Freeform 19"/>
            <p:cNvSpPr/>
            <p:nvPr/>
          </p:nvSpPr>
          <p:spPr>
            <a:xfrm>
              <a:off x="0" y="0"/>
              <a:ext cx="812800" cy="245847"/>
            </a:xfrm>
            <a:custGeom>
              <a:avLst/>
              <a:gdLst/>
              <a:ahLst/>
              <a:cxnLst/>
              <a:rect l="l" t="t" r="r" b="b"/>
              <a:pathLst>
                <a:path w="812800" h="245847">
                  <a:moveTo>
                    <a:pt x="65225" y="0"/>
                  </a:moveTo>
                  <a:lnTo>
                    <a:pt x="747575" y="0"/>
                  </a:lnTo>
                  <a:cubicBezTo>
                    <a:pt x="783598" y="0"/>
                    <a:pt x="812800" y="29202"/>
                    <a:pt x="812800" y="65225"/>
                  </a:cubicBezTo>
                  <a:lnTo>
                    <a:pt x="812800" y="180622"/>
                  </a:lnTo>
                  <a:cubicBezTo>
                    <a:pt x="812800" y="216645"/>
                    <a:pt x="783598" y="245847"/>
                    <a:pt x="747575" y="245847"/>
                  </a:cubicBezTo>
                  <a:lnTo>
                    <a:pt x="65225" y="245847"/>
                  </a:lnTo>
                  <a:cubicBezTo>
                    <a:pt x="47926" y="245847"/>
                    <a:pt x="31336" y="238975"/>
                    <a:pt x="19104" y="226743"/>
                  </a:cubicBezTo>
                  <a:cubicBezTo>
                    <a:pt x="6872" y="214511"/>
                    <a:pt x="0" y="197921"/>
                    <a:pt x="0" y="180622"/>
                  </a:cubicBezTo>
                  <a:lnTo>
                    <a:pt x="0" y="65225"/>
                  </a:lnTo>
                  <a:cubicBezTo>
                    <a:pt x="0" y="29202"/>
                    <a:pt x="29202" y="0"/>
                    <a:pt x="65225" y="0"/>
                  </a:cubicBezTo>
                  <a:close/>
                </a:path>
              </a:pathLst>
            </a:custGeom>
            <a:solidFill>
              <a:srgbClr val="295028"/>
            </a:solidFill>
          </p:spPr>
        </p:sp>
        <p:sp>
          <p:nvSpPr>
            <p:cNvPr id="20" name="TextBox 20"/>
            <p:cNvSpPr txBox="1"/>
            <p:nvPr/>
          </p:nvSpPr>
          <p:spPr>
            <a:xfrm>
              <a:off x="0" y="-38100"/>
              <a:ext cx="812800" cy="283947"/>
            </a:xfrm>
            <a:prstGeom prst="rect">
              <a:avLst/>
            </a:prstGeom>
          </p:spPr>
          <p:txBody>
            <a:bodyPr lIns="33867" tIns="33867" rIns="33867" bIns="33867" rtlCol="0" anchor="ctr"/>
            <a:lstStyle/>
            <a:p>
              <a:pPr algn="ctr">
                <a:lnSpc>
                  <a:spcPts val="1773"/>
                </a:lnSpc>
              </a:pPr>
              <a:endParaRPr sz="1200"/>
            </a:p>
          </p:txBody>
        </p:sp>
      </p:grpSp>
      <p:grpSp>
        <p:nvGrpSpPr>
          <p:cNvPr id="21" name="Group 21"/>
          <p:cNvGrpSpPr/>
          <p:nvPr/>
        </p:nvGrpSpPr>
        <p:grpSpPr>
          <a:xfrm>
            <a:off x="3715693" y="5130800"/>
            <a:ext cx="2057400" cy="622300"/>
            <a:chOff x="0" y="0"/>
            <a:chExt cx="812800" cy="245847"/>
          </a:xfrm>
        </p:grpSpPr>
        <p:sp>
          <p:nvSpPr>
            <p:cNvPr id="22" name="Freeform 22"/>
            <p:cNvSpPr/>
            <p:nvPr/>
          </p:nvSpPr>
          <p:spPr>
            <a:xfrm>
              <a:off x="0" y="0"/>
              <a:ext cx="812800" cy="245847"/>
            </a:xfrm>
            <a:custGeom>
              <a:avLst/>
              <a:gdLst/>
              <a:ahLst/>
              <a:cxnLst/>
              <a:rect l="l" t="t" r="r" b="b"/>
              <a:pathLst>
                <a:path w="812800" h="245847">
                  <a:moveTo>
                    <a:pt x="65225" y="0"/>
                  </a:moveTo>
                  <a:lnTo>
                    <a:pt x="747575" y="0"/>
                  </a:lnTo>
                  <a:cubicBezTo>
                    <a:pt x="783598" y="0"/>
                    <a:pt x="812800" y="29202"/>
                    <a:pt x="812800" y="65225"/>
                  </a:cubicBezTo>
                  <a:lnTo>
                    <a:pt x="812800" y="180622"/>
                  </a:lnTo>
                  <a:cubicBezTo>
                    <a:pt x="812800" y="216645"/>
                    <a:pt x="783598" y="245847"/>
                    <a:pt x="747575" y="245847"/>
                  </a:cubicBezTo>
                  <a:lnTo>
                    <a:pt x="65225" y="245847"/>
                  </a:lnTo>
                  <a:cubicBezTo>
                    <a:pt x="47926" y="245847"/>
                    <a:pt x="31336" y="238975"/>
                    <a:pt x="19104" y="226743"/>
                  </a:cubicBezTo>
                  <a:cubicBezTo>
                    <a:pt x="6872" y="214511"/>
                    <a:pt x="0" y="197921"/>
                    <a:pt x="0" y="180622"/>
                  </a:cubicBezTo>
                  <a:lnTo>
                    <a:pt x="0" y="65225"/>
                  </a:lnTo>
                  <a:cubicBezTo>
                    <a:pt x="0" y="29202"/>
                    <a:pt x="29202" y="0"/>
                    <a:pt x="65225" y="0"/>
                  </a:cubicBezTo>
                  <a:close/>
                </a:path>
              </a:pathLst>
            </a:custGeom>
            <a:solidFill>
              <a:srgbClr val="C4CE50"/>
            </a:solidFill>
          </p:spPr>
        </p:sp>
        <p:sp>
          <p:nvSpPr>
            <p:cNvPr id="23" name="TextBox 23"/>
            <p:cNvSpPr txBox="1"/>
            <p:nvPr/>
          </p:nvSpPr>
          <p:spPr>
            <a:xfrm>
              <a:off x="0" y="-38100"/>
              <a:ext cx="812800" cy="283947"/>
            </a:xfrm>
            <a:prstGeom prst="rect">
              <a:avLst/>
            </a:prstGeom>
          </p:spPr>
          <p:txBody>
            <a:bodyPr lIns="33867" tIns="33867" rIns="33867" bIns="33867" rtlCol="0" anchor="ctr"/>
            <a:lstStyle/>
            <a:p>
              <a:pPr algn="ctr">
                <a:lnSpc>
                  <a:spcPts val="1773"/>
                </a:lnSpc>
              </a:pPr>
              <a:endParaRPr sz="1200"/>
            </a:p>
          </p:txBody>
        </p:sp>
      </p:grpSp>
      <p:grpSp>
        <p:nvGrpSpPr>
          <p:cNvPr id="24" name="Group 24"/>
          <p:cNvGrpSpPr/>
          <p:nvPr/>
        </p:nvGrpSpPr>
        <p:grpSpPr>
          <a:xfrm>
            <a:off x="6420793" y="5130800"/>
            <a:ext cx="2057400" cy="622300"/>
            <a:chOff x="0" y="0"/>
            <a:chExt cx="812800" cy="245847"/>
          </a:xfrm>
        </p:grpSpPr>
        <p:sp>
          <p:nvSpPr>
            <p:cNvPr id="25" name="Freeform 25"/>
            <p:cNvSpPr/>
            <p:nvPr/>
          </p:nvSpPr>
          <p:spPr>
            <a:xfrm>
              <a:off x="0" y="0"/>
              <a:ext cx="812800" cy="245847"/>
            </a:xfrm>
            <a:custGeom>
              <a:avLst/>
              <a:gdLst/>
              <a:ahLst/>
              <a:cxnLst/>
              <a:rect l="l" t="t" r="r" b="b"/>
              <a:pathLst>
                <a:path w="812800" h="245847">
                  <a:moveTo>
                    <a:pt x="65225" y="0"/>
                  </a:moveTo>
                  <a:lnTo>
                    <a:pt x="747575" y="0"/>
                  </a:lnTo>
                  <a:cubicBezTo>
                    <a:pt x="783598" y="0"/>
                    <a:pt x="812800" y="29202"/>
                    <a:pt x="812800" y="65225"/>
                  </a:cubicBezTo>
                  <a:lnTo>
                    <a:pt x="812800" y="180622"/>
                  </a:lnTo>
                  <a:cubicBezTo>
                    <a:pt x="812800" y="216645"/>
                    <a:pt x="783598" y="245847"/>
                    <a:pt x="747575" y="245847"/>
                  </a:cubicBezTo>
                  <a:lnTo>
                    <a:pt x="65225" y="245847"/>
                  </a:lnTo>
                  <a:cubicBezTo>
                    <a:pt x="47926" y="245847"/>
                    <a:pt x="31336" y="238975"/>
                    <a:pt x="19104" y="226743"/>
                  </a:cubicBezTo>
                  <a:cubicBezTo>
                    <a:pt x="6872" y="214511"/>
                    <a:pt x="0" y="197921"/>
                    <a:pt x="0" y="180622"/>
                  </a:cubicBezTo>
                  <a:lnTo>
                    <a:pt x="0" y="65225"/>
                  </a:lnTo>
                  <a:cubicBezTo>
                    <a:pt x="0" y="29202"/>
                    <a:pt x="29202" y="0"/>
                    <a:pt x="65225" y="0"/>
                  </a:cubicBezTo>
                  <a:close/>
                </a:path>
              </a:pathLst>
            </a:custGeom>
            <a:solidFill>
              <a:srgbClr val="295028"/>
            </a:solidFill>
          </p:spPr>
        </p:sp>
        <p:sp>
          <p:nvSpPr>
            <p:cNvPr id="26" name="TextBox 26"/>
            <p:cNvSpPr txBox="1"/>
            <p:nvPr/>
          </p:nvSpPr>
          <p:spPr>
            <a:xfrm>
              <a:off x="0" y="-38100"/>
              <a:ext cx="812800" cy="283947"/>
            </a:xfrm>
            <a:prstGeom prst="rect">
              <a:avLst/>
            </a:prstGeom>
          </p:spPr>
          <p:txBody>
            <a:bodyPr lIns="33867" tIns="33867" rIns="33867" bIns="33867" rtlCol="0" anchor="ctr"/>
            <a:lstStyle/>
            <a:p>
              <a:pPr algn="ctr">
                <a:lnSpc>
                  <a:spcPts val="1773"/>
                </a:lnSpc>
              </a:pPr>
              <a:endParaRPr sz="1200"/>
            </a:p>
          </p:txBody>
        </p:sp>
      </p:grpSp>
      <p:grpSp>
        <p:nvGrpSpPr>
          <p:cNvPr id="27" name="Group 27"/>
          <p:cNvGrpSpPr/>
          <p:nvPr/>
        </p:nvGrpSpPr>
        <p:grpSpPr>
          <a:xfrm>
            <a:off x="9124007" y="5130800"/>
            <a:ext cx="2057400" cy="622300"/>
            <a:chOff x="0" y="0"/>
            <a:chExt cx="812800" cy="245847"/>
          </a:xfrm>
        </p:grpSpPr>
        <p:sp>
          <p:nvSpPr>
            <p:cNvPr id="28" name="Freeform 28"/>
            <p:cNvSpPr/>
            <p:nvPr/>
          </p:nvSpPr>
          <p:spPr>
            <a:xfrm>
              <a:off x="0" y="0"/>
              <a:ext cx="812800" cy="245847"/>
            </a:xfrm>
            <a:custGeom>
              <a:avLst/>
              <a:gdLst/>
              <a:ahLst/>
              <a:cxnLst/>
              <a:rect l="l" t="t" r="r" b="b"/>
              <a:pathLst>
                <a:path w="812800" h="245847">
                  <a:moveTo>
                    <a:pt x="65225" y="0"/>
                  </a:moveTo>
                  <a:lnTo>
                    <a:pt x="747575" y="0"/>
                  </a:lnTo>
                  <a:cubicBezTo>
                    <a:pt x="783598" y="0"/>
                    <a:pt x="812800" y="29202"/>
                    <a:pt x="812800" y="65225"/>
                  </a:cubicBezTo>
                  <a:lnTo>
                    <a:pt x="812800" y="180622"/>
                  </a:lnTo>
                  <a:cubicBezTo>
                    <a:pt x="812800" y="216645"/>
                    <a:pt x="783598" y="245847"/>
                    <a:pt x="747575" y="245847"/>
                  </a:cubicBezTo>
                  <a:lnTo>
                    <a:pt x="65225" y="245847"/>
                  </a:lnTo>
                  <a:cubicBezTo>
                    <a:pt x="47926" y="245847"/>
                    <a:pt x="31336" y="238975"/>
                    <a:pt x="19104" y="226743"/>
                  </a:cubicBezTo>
                  <a:cubicBezTo>
                    <a:pt x="6872" y="214511"/>
                    <a:pt x="0" y="197921"/>
                    <a:pt x="0" y="180622"/>
                  </a:cubicBezTo>
                  <a:lnTo>
                    <a:pt x="0" y="65225"/>
                  </a:lnTo>
                  <a:cubicBezTo>
                    <a:pt x="0" y="29202"/>
                    <a:pt x="29202" y="0"/>
                    <a:pt x="65225" y="0"/>
                  </a:cubicBezTo>
                  <a:close/>
                </a:path>
              </a:pathLst>
            </a:custGeom>
            <a:solidFill>
              <a:srgbClr val="C4CE50"/>
            </a:solidFill>
          </p:spPr>
        </p:sp>
        <p:sp>
          <p:nvSpPr>
            <p:cNvPr id="29" name="TextBox 29"/>
            <p:cNvSpPr txBox="1"/>
            <p:nvPr/>
          </p:nvSpPr>
          <p:spPr>
            <a:xfrm>
              <a:off x="0" y="-38100"/>
              <a:ext cx="812800" cy="283947"/>
            </a:xfrm>
            <a:prstGeom prst="rect">
              <a:avLst/>
            </a:prstGeom>
          </p:spPr>
          <p:txBody>
            <a:bodyPr lIns="33867" tIns="33867" rIns="33867" bIns="33867" rtlCol="0" anchor="ctr"/>
            <a:lstStyle/>
            <a:p>
              <a:pPr algn="ctr">
                <a:lnSpc>
                  <a:spcPts val="1773"/>
                </a:lnSpc>
              </a:pPr>
              <a:endParaRPr sz="1200"/>
            </a:p>
          </p:txBody>
        </p:sp>
      </p:grpSp>
      <p:sp>
        <p:nvSpPr>
          <p:cNvPr id="30" name="Freeform 30"/>
          <p:cNvSpPr/>
          <p:nvPr/>
        </p:nvSpPr>
        <p:spPr>
          <a:xfrm>
            <a:off x="-1067629" y="-106291"/>
            <a:ext cx="2523675" cy="2847588"/>
          </a:xfrm>
          <a:custGeom>
            <a:avLst/>
            <a:gdLst/>
            <a:ahLst/>
            <a:cxnLst/>
            <a:rect l="l" t="t" r="r" b="b"/>
            <a:pathLst>
              <a:path w="3785512" h="4271382">
                <a:moveTo>
                  <a:pt x="0" y="0"/>
                </a:moveTo>
                <a:lnTo>
                  <a:pt x="3785513" y="0"/>
                </a:lnTo>
                <a:lnTo>
                  <a:pt x="3785513" y="4271382"/>
                </a:lnTo>
                <a:lnTo>
                  <a:pt x="0" y="4271382"/>
                </a:lnTo>
                <a:lnTo>
                  <a:pt x="0" y="0"/>
                </a:lnTo>
                <a:close/>
              </a:path>
            </a:pathLst>
          </a:custGeom>
          <a:blipFill>
            <a:blip r:embed="rId10"/>
            <a:stretch>
              <a:fillRect/>
            </a:stretch>
          </a:blipFill>
        </p:spPr>
      </p:sp>
      <p:sp>
        <p:nvSpPr>
          <p:cNvPr id="31" name="Freeform 31"/>
          <p:cNvSpPr/>
          <p:nvPr/>
        </p:nvSpPr>
        <p:spPr>
          <a:xfrm rot="5400000">
            <a:off x="10557091" y="168441"/>
            <a:ext cx="1248631" cy="1408893"/>
          </a:xfrm>
          <a:custGeom>
            <a:avLst/>
            <a:gdLst/>
            <a:ahLst/>
            <a:cxnLst/>
            <a:rect l="l" t="t" r="r" b="b"/>
            <a:pathLst>
              <a:path w="1872947" h="2113340">
                <a:moveTo>
                  <a:pt x="0" y="0"/>
                </a:moveTo>
                <a:lnTo>
                  <a:pt x="1872948" y="0"/>
                </a:lnTo>
                <a:lnTo>
                  <a:pt x="1872948" y="2113340"/>
                </a:lnTo>
                <a:lnTo>
                  <a:pt x="0" y="2113340"/>
                </a:lnTo>
                <a:lnTo>
                  <a:pt x="0" y="0"/>
                </a:lnTo>
                <a:close/>
              </a:path>
            </a:pathLst>
          </a:custGeom>
          <a:blipFill>
            <a:blip r:embed="rId10"/>
            <a:stretch>
              <a:fillRect/>
            </a:stretch>
          </a:blipFill>
        </p:spPr>
      </p:sp>
      <p:sp>
        <p:nvSpPr>
          <p:cNvPr id="32" name="TextBox 32"/>
          <p:cNvSpPr txBox="1"/>
          <p:nvPr/>
        </p:nvSpPr>
        <p:spPr>
          <a:xfrm>
            <a:off x="5557679" y="675484"/>
            <a:ext cx="1304284" cy="189796"/>
          </a:xfrm>
          <a:prstGeom prst="rect">
            <a:avLst/>
          </a:prstGeom>
        </p:spPr>
        <p:txBody>
          <a:bodyPr lIns="0" tIns="0" rIns="0" bIns="0" rtlCol="0" anchor="t">
            <a:spAutoFit/>
          </a:bodyPr>
          <a:lstStyle/>
          <a:p>
            <a:pPr>
              <a:lnSpc>
                <a:spcPts val="1587"/>
              </a:lnSpc>
              <a:spcBef>
                <a:spcPct val="0"/>
              </a:spcBef>
            </a:pPr>
            <a:r>
              <a:rPr lang="en-US" sz="1133">
                <a:solidFill>
                  <a:srgbClr val="FFFFFF"/>
                </a:solidFill>
                <a:latin typeface="Montserrat"/>
                <a:ea typeface="Montserrat"/>
                <a:cs typeface="Montserrat"/>
                <a:sym typeface="Montserrat"/>
              </a:rPr>
              <a:t>SankofaPOWER</a:t>
            </a:r>
          </a:p>
        </p:txBody>
      </p:sp>
      <p:sp>
        <p:nvSpPr>
          <p:cNvPr id="33" name="TextBox 33"/>
          <p:cNvSpPr txBox="1"/>
          <p:nvPr/>
        </p:nvSpPr>
        <p:spPr>
          <a:xfrm rot="5400000">
            <a:off x="11476754" y="3403749"/>
            <a:ext cx="1091765" cy="144848"/>
          </a:xfrm>
          <a:prstGeom prst="rect">
            <a:avLst/>
          </a:prstGeom>
        </p:spPr>
        <p:txBody>
          <a:bodyPr lIns="0" tIns="0" rIns="0" bIns="0" rtlCol="0" anchor="t">
            <a:spAutoFit/>
          </a:bodyPr>
          <a:lstStyle/>
          <a:p>
            <a:pPr algn="ctr">
              <a:lnSpc>
                <a:spcPts val="1218"/>
              </a:lnSpc>
              <a:spcBef>
                <a:spcPct val="0"/>
              </a:spcBef>
            </a:pPr>
            <a:r>
              <a:rPr lang="en-US" sz="870" b="1" spc="17">
                <a:solidFill>
                  <a:srgbClr val="FFFFFF"/>
                </a:solidFill>
                <a:latin typeface="Montserrat Bold"/>
                <a:ea typeface="Montserrat Bold"/>
                <a:cs typeface="Montserrat Bold"/>
                <a:sym typeface="Montserrat Bold"/>
              </a:rPr>
              <a:t>PAGE 7</a:t>
            </a:r>
          </a:p>
        </p:txBody>
      </p:sp>
      <p:sp>
        <p:nvSpPr>
          <p:cNvPr id="34" name="TextBox 34"/>
          <p:cNvSpPr txBox="1"/>
          <p:nvPr/>
        </p:nvSpPr>
        <p:spPr>
          <a:xfrm>
            <a:off x="2908108" y="1579754"/>
            <a:ext cx="6375785" cy="415883"/>
          </a:xfrm>
          <a:prstGeom prst="rect">
            <a:avLst/>
          </a:prstGeom>
        </p:spPr>
        <p:txBody>
          <a:bodyPr lIns="0" tIns="0" rIns="0" bIns="0" rtlCol="0" anchor="t">
            <a:spAutoFit/>
          </a:bodyPr>
          <a:lstStyle/>
          <a:p>
            <a:pPr algn="ctr">
              <a:lnSpc>
                <a:spcPts val="3241"/>
              </a:lnSpc>
            </a:pPr>
            <a:r>
              <a:rPr lang="en-US" sz="3412">
                <a:solidFill>
                  <a:srgbClr val="295028"/>
                </a:solidFill>
                <a:latin typeface="Montserrat"/>
                <a:ea typeface="Montserrat"/>
                <a:cs typeface="Montserrat"/>
                <a:sym typeface="Montserrat"/>
              </a:rPr>
              <a:t>SANKOFAPOWER</a:t>
            </a:r>
          </a:p>
        </p:txBody>
      </p:sp>
      <p:sp>
        <p:nvSpPr>
          <p:cNvPr id="35" name="TextBox 35"/>
          <p:cNvSpPr txBox="1"/>
          <p:nvPr/>
        </p:nvSpPr>
        <p:spPr>
          <a:xfrm>
            <a:off x="3409954" y="2094492"/>
            <a:ext cx="5372093" cy="423321"/>
          </a:xfrm>
          <a:prstGeom prst="rect">
            <a:avLst/>
          </a:prstGeom>
        </p:spPr>
        <p:txBody>
          <a:bodyPr lIns="0" tIns="0" rIns="0" bIns="0" rtlCol="0" anchor="t">
            <a:spAutoFit/>
          </a:bodyPr>
          <a:lstStyle/>
          <a:p>
            <a:pPr algn="ctr">
              <a:lnSpc>
                <a:spcPts val="3241"/>
              </a:lnSpc>
            </a:pPr>
            <a:r>
              <a:rPr lang="en-US" sz="3412" b="1">
                <a:solidFill>
                  <a:srgbClr val="295028"/>
                </a:solidFill>
                <a:latin typeface="Montserrat Bold"/>
                <a:ea typeface="Montserrat Bold"/>
                <a:cs typeface="Montserrat Bold"/>
                <a:sym typeface="Montserrat Bold"/>
              </a:rPr>
              <a:t>DIGITAL PLATFORM</a:t>
            </a:r>
          </a:p>
        </p:txBody>
      </p:sp>
      <p:sp>
        <p:nvSpPr>
          <p:cNvPr id="36" name="TextBox 36"/>
          <p:cNvSpPr txBox="1"/>
          <p:nvPr/>
        </p:nvSpPr>
        <p:spPr>
          <a:xfrm>
            <a:off x="1066895" y="5247123"/>
            <a:ext cx="1841213" cy="413318"/>
          </a:xfrm>
          <a:prstGeom prst="rect">
            <a:avLst/>
          </a:prstGeom>
        </p:spPr>
        <p:txBody>
          <a:bodyPr lIns="0" tIns="0" rIns="0" bIns="0" rtlCol="0" anchor="t">
            <a:spAutoFit/>
          </a:bodyPr>
          <a:lstStyle/>
          <a:p>
            <a:pPr algn="ctr">
              <a:lnSpc>
                <a:spcPts val="1626"/>
              </a:lnSpc>
            </a:pPr>
            <a:r>
              <a:rPr lang="en-US" sz="1712">
                <a:solidFill>
                  <a:srgbClr val="FFFFFF"/>
                </a:solidFill>
                <a:latin typeface="Montserrat"/>
                <a:ea typeface="Montserrat"/>
                <a:cs typeface="Montserrat"/>
                <a:sym typeface="Montserrat"/>
              </a:rPr>
              <a:t>community Garden</a:t>
            </a:r>
          </a:p>
        </p:txBody>
      </p:sp>
      <p:sp>
        <p:nvSpPr>
          <p:cNvPr id="37" name="TextBox 37"/>
          <p:cNvSpPr txBox="1"/>
          <p:nvPr/>
        </p:nvSpPr>
        <p:spPr>
          <a:xfrm>
            <a:off x="3823930" y="5349996"/>
            <a:ext cx="1841213" cy="208134"/>
          </a:xfrm>
          <a:prstGeom prst="rect">
            <a:avLst/>
          </a:prstGeom>
        </p:spPr>
        <p:txBody>
          <a:bodyPr lIns="0" tIns="0" rIns="0" bIns="0" rtlCol="0" anchor="t">
            <a:spAutoFit/>
          </a:bodyPr>
          <a:lstStyle/>
          <a:p>
            <a:pPr algn="ctr">
              <a:lnSpc>
                <a:spcPts val="1626"/>
              </a:lnSpc>
            </a:pPr>
            <a:r>
              <a:rPr lang="en-US" sz="1712">
                <a:solidFill>
                  <a:srgbClr val="000000"/>
                </a:solidFill>
                <a:latin typeface="Montserrat"/>
                <a:ea typeface="Montserrat"/>
                <a:cs typeface="Montserrat"/>
                <a:sym typeface="Montserrat"/>
              </a:rPr>
              <a:t>Food Bank</a:t>
            </a:r>
          </a:p>
        </p:txBody>
      </p:sp>
      <p:sp>
        <p:nvSpPr>
          <p:cNvPr id="38" name="TextBox 38"/>
          <p:cNvSpPr txBox="1"/>
          <p:nvPr/>
        </p:nvSpPr>
        <p:spPr>
          <a:xfrm>
            <a:off x="6528887" y="5349996"/>
            <a:ext cx="1841213" cy="208134"/>
          </a:xfrm>
          <a:prstGeom prst="rect">
            <a:avLst/>
          </a:prstGeom>
        </p:spPr>
        <p:txBody>
          <a:bodyPr lIns="0" tIns="0" rIns="0" bIns="0" rtlCol="0" anchor="t">
            <a:spAutoFit/>
          </a:bodyPr>
          <a:lstStyle/>
          <a:p>
            <a:pPr algn="ctr">
              <a:lnSpc>
                <a:spcPts val="1626"/>
              </a:lnSpc>
            </a:pPr>
            <a:r>
              <a:rPr lang="en-US" sz="1712">
                <a:solidFill>
                  <a:srgbClr val="FFFFFF"/>
                </a:solidFill>
                <a:latin typeface="Montserrat"/>
                <a:ea typeface="Montserrat"/>
                <a:cs typeface="Montserrat"/>
                <a:sym typeface="Montserrat"/>
              </a:rPr>
              <a:t>Farmer Market</a:t>
            </a:r>
          </a:p>
        </p:txBody>
      </p:sp>
      <p:sp>
        <p:nvSpPr>
          <p:cNvPr id="39" name="TextBox 39"/>
          <p:cNvSpPr txBox="1"/>
          <p:nvPr/>
        </p:nvSpPr>
        <p:spPr>
          <a:xfrm>
            <a:off x="9233844" y="5349996"/>
            <a:ext cx="1841213" cy="208134"/>
          </a:xfrm>
          <a:prstGeom prst="rect">
            <a:avLst/>
          </a:prstGeom>
        </p:spPr>
        <p:txBody>
          <a:bodyPr lIns="0" tIns="0" rIns="0" bIns="0" rtlCol="0" anchor="t">
            <a:spAutoFit/>
          </a:bodyPr>
          <a:lstStyle/>
          <a:p>
            <a:pPr algn="ctr">
              <a:lnSpc>
                <a:spcPts val="1626"/>
              </a:lnSpc>
            </a:pPr>
            <a:r>
              <a:rPr lang="en-US" sz="1712">
                <a:solidFill>
                  <a:srgbClr val="000000"/>
                </a:solidFill>
                <a:latin typeface="Montserrat"/>
                <a:ea typeface="Montserrat"/>
                <a:cs typeface="Montserrat"/>
                <a:sym typeface="Montserrat"/>
              </a:rPr>
              <a:t>Grocery Store</a:t>
            </a:r>
          </a:p>
        </p:txBody>
      </p:sp>
      <p:sp>
        <p:nvSpPr>
          <p:cNvPr id="40" name="TextBox 40"/>
          <p:cNvSpPr txBox="1"/>
          <p:nvPr/>
        </p:nvSpPr>
        <p:spPr>
          <a:xfrm>
            <a:off x="5033802" y="6314545"/>
            <a:ext cx="2352037" cy="178126"/>
          </a:xfrm>
          <a:prstGeom prst="rect">
            <a:avLst/>
          </a:prstGeom>
        </p:spPr>
        <p:txBody>
          <a:bodyPr lIns="0" tIns="0" rIns="0" bIns="0" rtlCol="0" anchor="t">
            <a:spAutoFit/>
          </a:bodyPr>
          <a:lstStyle/>
          <a:p>
            <a:pPr algn="ctr">
              <a:lnSpc>
                <a:spcPts val="1493"/>
              </a:lnSpc>
              <a:spcBef>
                <a:spcPct val="0"/>
              </a:spcBef>
            </a:pPr>
            <a:r>
              <a:rPr lang="en-US" sz="1067" spc="50">
                <a:solidFill>
                  <a:srgbClr val="295028"/>
                </a:solidFill>
                <a:latin typeface="Montserrat"/>
                <a:ea typeface="Montserrat"/>
                <a:cs typeface="Montserrat"/>
                <a:sym typeface="Montserrat"/>
              </a:rPr>
              <a:t>Led by MN 350</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2316587" y="481037"/>
            <a:ext cx="8107787" cy="6670739"/>
            <a:chOff x="0" y="0"/>
            <a:chExt cx="6184570" cy="5088399"/>
          </a:xfrm>
        </p:grpSpPr>
        <p:sp>
          <p:nvSpPr>
            <p:cNvPr id="3" name="Freeform 3"/>
            <p:cNvSpPr/>
            <p:nvPr/>
          </p:nvSpPr>
          <p:spPr>
            <a:xfrm>
              <a:off x="0" y="0"/>
              <a:ext cx="6184570" cy="5088399"/>
            </a:xfrm>
            <a:custGeom>
              <a:avLst/>
              <a:gdLst/>
              <a:ahLst/>
              <a:cxnLst/>
              <a:rect l="l" t="t" r="r" b="b"/>
              <a:pathLst>
                <a:path w="6184570" h="5088399">
                  <a:moveTo>
                    <a:pt x="2750917" y="2544200"/>
                  </a:moveTo>
                  <a:lnTo>
                    <a:pt x="0" y="5088399"/>
                  </a:lnTo>
                  <a:lnTo>
                    <a:pt x="3433653" y="5088399"/>
                  </a:lnTo>
                  <a:lnTo>
                    <a:pt x="6184570" y="2544200"/>
                  </a:lnTo>
                  <a:lnTo>
                    <a:pt x="3433653" y="0"/>
                  </a:lnTo>
                  <a:lnTo>
                    <a:pt x="0" y="0"/>
                  </a:lnTo>
                  <a:lnTo>
                    <a:pt x="2750917" y="2544200"/>
                  </a:lnTo>
                  <a:close/>
                </a:path>
              </a:pathLst>
            </a:custGeom>
            <a:solidFill>
              <a:srgbClr val="539BE0">
                <a:alpha val="26667"/>
              </a:srgbClr>
            </a:solidFill>
          </p:spPr>
        </p:sp>
        <p:sp>
          <p:nvSpPr>
            <p:cNvPr id="4" name="Freeform 4"/>
            <p:cNvSpPr/>
            <p:nvPr/>
          </p:nvSpPr>
          <p:spPr>
            <a:xfrm>
              <a:off x="0" y="0"/>
              <a:ext cx="6184570" cy="5088399"/>
            </a:xfrm>
            <a:custGeom>
              <a:avLst/>
              <a:gdLst/>
              <a:ahLst/>
              <a:cxnLst/>
              <a:rect l="l" t="t" r="r" b="b"/>
              <a:pathLst>
                <a:path w="6184570" h="5088399">
                  <a:moveTo>
                    <a:pt x="2750917" y="2544200"/>
                  </a:moveTo>
                  <a:lnTo>
                    <a:pt x="0" y="5088399"/>
                  </a:lnTo>
                  <a:lnTo>
                    <a:pt x="3433653" y="5088399"/>
                  </a:lnTo>
                  <a:lnTo>
                    <a:pt x="6184570" y="2544200"/>
                  </a:lnTo>
                  <a:lnTo>
                    <a:pt x="3433653" y="0"/>
                  </a:lnTo>
                  <a:lnTo>
                    <a:pt x="0" y="0"/>
                  </a:lnTo>
                  <a:lnTo>
                    <a:pt x="2750917" y="2544200"/>
                  </a:lnTo>
                  <a:close/>
                </a:path>
              </a:pathLst>
            </a:custGeom>
            <a:blipFill>
              <a:blip r:embed="rId2">
                <a:alphaModFix amt="27000"/>
              </a:blip>
              <a:stretch>
                <a:fillRect l="-11706" r="-11706"/>
              </a:stretch>
            </a:blipFill>
          </p:spPr>
        </p:sp>
      </p:grpSp>
      <p:grpSp>
        <p:nvGrpSpPr>
          <p:cNvPr id="5" name="Group 5"/>
          <p:cNvGrpSpPr>
            <a:grpSpLocks noChangeAspect="1"/>
          </p:cNvGrpSpPr>
          <p:nvPr/>
        </p:nvGrpSpPr>
        <p:grpSpPr>
          <a:xfrm>
            <a:off x="-2550108" y="481037"/>
            <a:ext cx="8107787" cy="6670739"/>
            <a:chOff x="0" y="0"/>
            <a:chExt cx="6184570" cy="5088399"/>
          </a:xfrm>
        </p:grpSpPr>
        <p:sp>
          <p:nvSpPr>
            <p:cNvPr id="6" name="Freeform 6"/>
            <p:cNvSpPr/>
            <p:nvPr/>
          </p:nvSpPr>
          <p:spPr>
            <a:xfrm>
              <a:off x="0" y="0"/>
              <a:ext cx="6184570" cy="5088399"/>
            </a:xfrm>
            <a:custGeom>
              <a:avLst/>
              <a:gdLst/>
              <a:ahLst/>
              <a:cxnLst/>
              <a:rect l="l" t="t" r="r" b="b"/>
              <a:pathLst>
                <a:path w="6184570" h="5088399">
                  <a:moveTo>
                    <a:pt x="2750917" y="2544200"/>
                  </a:moveTo>
                  <a:lnTo>
                    <a:pt x="0" y="5088399"/>
                  </a:lnTo>
                  <a:lnTo>
                    <a:pt x="3433653" y="5088399"/>
                  </a:lnTo>
                  <a:lnTo>
                    <a:pt x="6184570" y="2544200"/>
                  </a:lnTo>
                  <a:lnTo>
                    <a:pt x="3433653" y="0"/>
                  </a:lnTo>
                  <a:lnTo>
                    <a:pt x="0" y="0"/>
                  </a:lnTo>
                  <a:lnTo>
                    <a:pt x="2750917" y="2544200"/>
                  </a:lnTo>
                  <a:close/>
                </a:path>
              </a:pathLst>
            </a:custGeom>
            <a:solidFill>
              <a:srgbClr val="539BE0"/>
            </a:solidFill>
          </p:spPr>
        </p:sp>
        <p:sp>
          <p:nvSpPr>
            <p:cNvPr id="7" name="Freeform 7"/>
            <p:cNvSpPr/>
            <p:nvPr/>
          </p:nvSpPr>
          <p:spPr>
            <a:xfrm>
              <a:off x="0" y="0"/>
              <a:ext cx="6184570" cy="5088399"/>
            </a:xfrm>
            <a:custGeom>
              <a:avLst/>
              <a:gdLst/>
              <a:ahLst/>
              <a:cxnLst/>
              <a:rect l="l" t="t" r="r" b="b"/>
              <a:pathLst>
                <a:path w="6184570" h="5088399">
                  <a:moveTo>
                    <a:pt x="2750917" y="2544200"/>
                  </a:moveTo>
                  <a:lnTo>
                    <a:pt x="0" y="5088399"/>
                  </a:lnTo>
                  <a:lnTo>
                    <a:pt x="3433653" y="5088399"/>
                  </a:lnTo>
                  <a:lnTo>
                    <a:pt x="6184570" y="2544200"/>
                  </a:lnTo>
                  <a:lnTo>
                    <a:pt x="3433653" y="0"/>
                  </a:lnTo>
                  <a:lnTo>
                    <a:pt x="0" y="0"/>
                  </a:lnTo>
                  <a:lnTo>
                    <a:pt x="2750917" y="2544200"/>
                  </a:lnTo>
                  <a:close/>
                </a:path>
              </a:pathLst>
            </a:custGeom>
            <a:blipFill>
              <a:blip r:embed="rId2"/>
              <a:stretch>
                <a:fillRect l="-11706" r="-11706"/>
              </a:stretch>
            </a:blipFill>
          </p:spPr>
        </p:sp>
      </p:grpSp>
      <p:grpSp>
        <p:nvGrpSpPr>
          <p:cNvPr id="8" name="Group 8"/>
          <p:cNvGrpSpPr/>
          <p:nvPr/>
        </p:nvGrpSpPr>
        <p:grpSpPr>
          <a:xfrm>
            <a:off x="-1906079" y="481037"/>
            <a:ext cx="20944448" cy="586312"/>
            <a:chOff x="0" y="0"/>
            <a:chExt cx="8274350" cy="231630"/>
          </a:xfrm>
        </p:grpSpPr>
        <p:sp>
          <p:nvSpPr>
            <p:cNvPr id="9" name="Freeform 9"/>
            <p:cNvSpPr/>
            <p:nvPr/>
          </p:nvSpPr>
          <p:spPr>
            <a:xfrm>
              <a:off x="0" y="0"/>
              <a:ext cx="8274350" cy="231630"/>
            </a:xfrm>
            <a:custGeom>
              <a:avLst/>
              <a:gdLst/>
              <a:ahLst/>
              <a:cxnLst/>
              <a:rect l="l" t="t" r="r" b="b"/>
              <a:pathLst>
                <a:path w="8274350" h="231630">
                  <a:moveTo>
                    <a:pt x="0" y="0"/>
                  </a:moveTo>
                  <a:lnTo>
                    <a:pt x="8274350" y="0"/>
                  </a:lnTo>
                  <a:lnTo>
                    <a:pt x="8274350" y="231630"/>
                  </a:lnTo>
                  <a:lnTo>
                    <a:pt x="0" y="231630"/>
                  </a:lnTo>
                  <a:close/>
                </a:path>
              </a:pathLst>
            </a:custGeom>
            <a:solidFill>
              <a:srgbClr val="295028">
                <a:alpha val="92941"/>
              </a:srgbClr>
            </a:solidFill>
            <a:ln w="28575" cap="sq">
              <a:solidFill>
                <a:srgbClr val="FFFFFF">
                  <a:alpha val="92941"/>
                </a:srgbClr>
              </a:solidFill>
              <a:prstDash val="solid"/>
              <a:miter/>
            </a:ln>
          </p:spPr>
        </p:sp>
        <p:sp>
          <p:nvSpPr>
            <p:cNvPr id="10" name="TextBox 10"/>
            <p:cNvSpPr txBox="1"/>
            <p:nvPr/>
          </p:nvSpPr>
          <p:spPr>
            <a:xfrm>
              <a:off x="0" y="-38100"/>
              <a:ext cx="8274350" cy="269730"/>
            </a:xfrm>
            <a:prstGeom prst="rect">
              <a:avLst/>
            </a:prstGeom>
          </p:spPr>
          <p:txBody>
            <a:bodyPr lIns="33867" tIns="33867" rIns="33867" bIns="33867" rtlCol="0" anchor="ctr"/>
            <a:lstStyle/>
            <a:p>
              <a:pPr algn="ctr">
                <a:lnSpc>
                  <a:spcPts val="1773"/>
                </a:lnSpc>
                <a:spcBef>
                  <a:spcPct val="0"/>
                </a:spcBef>
              </a:pPr>
              <a:endParaRPr sz="1200"/>
            </a:p>
          </p:txBody>
        </p:sp>
      </p:grpSp>
      <p:sp>
        <p:nvSpPr>
          <p:cNvPr id="11" name="Freeform 11"/>
          <p:cNvSpPr/>
          <p:nvPr/>
        </p:nvSpPr>
        <p:spPr>
          <a:xfrm>
            <a:off x="5130438" y="685800"/>
            <a:ext cx="205865" cy="176787"/>
          </a:xfrm>
          <a:custGeom>
            <a:avLst/>
            <a:gdLst/>
            <a:ahLst/>
            <a:cxnLst/>
            <a:rect l="l" t="t" r="r" b="b"/>
            <a:pathLst>
              <a:path w="308797" h="265180">
                <a:moveTo>
                  <a:pt x="0" y="0"/>
                </a:moveTo>
                <a:lnTo>
                  <a:pt x="308798" y="0"/>
                </a:lnTo>
                <a:lnTo>
                  <a:pt x="308798" y="265180"/>
                </a:lnTo>
                <a:lnTo>
                  <a:pt x="0" y="2651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Freeform 12"/>
          <p:cNvSpPr/>
          <p:nvPr/>
        </p:nvSpPr>
        <p:spPr>
          <a:xfrm>
            <a:off x="11370208" y="6276138"/>
            <a:ext cx="271985" cy="271985"/>
          </a:xfrm>
          <a:custGeom>
            <a:avLst/>
            <a:gdLst/>
            <a:ahLst/>
            <a:cxnLst/>
            <a:rect l="l" t="t" r="r" b="b"/>
            <a:pathLst>
              <a:path w="407977" h="407977">
                <a:moveTo>
                  <a:pt x="0" y="0"/>
                </a:moveTo>
                <a:lnTo>
                  <a:pt x="407976" y="0"/>
                </a:lnTo>
                <a:lnTo>
                  <a:pt x="407976" y="407976"/>
                </a:lnTo>
                <a:lnTo>
                  <a:pt x="0" y="4079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3" name="Group 13"/>
          <p:cNvGrpSpPr/>
          <p:nvPr/>
        </p:nvGrpSpPr>
        <p:grpSpPr>
          <a:xfrm>
            <a:off x="11784964" y="2835946"/>
            <a:ext cx="908049" cy="1394884"/>
            <a:chOff x="0" y="0"/>
            <a:chExt cx="358736" cy="551065"/>
          </a:xfrm>
        </p:grpSpPr>
        <p:sp>
          <p:nvSpPr>
            <p:cNvPr id="14" name="Freeform 14"/>
            <p:cNvSpPr/>
            <p:nvPr/>
          </p:nvSpPr>
          <p:spPr>
            <a:xfrm>
              <a:off x="0" y="0"/>
              <a:ext cx="358736" cy="551065"/>
            </a:xfrm>
            <a:custGeom>
              <a:avLst/>
              <a:gdLst/>
              <a:ahLst/>
              <a:cxnLst/>
              <a:rect l="l" t="t" r="r" b="b"/>
              <a:pathLst>
                <a:path w="358736" h="551065">
                  <a:moveTo>
                    <a:pt x="0" y="0"/>
                  </a:moveTo>
                  <a:lnTo>
                    <a:pt x="358736" y="0"/>
                  </a:lnTo>
                  <a:lnTo>
                    <a:pt x="358736" y="551065"/>
                  </a:lnTo>
                  <a:lnTo>
                    <a:pt x="0" y="551065"/>
                  </a:lnTo>
                  <a:close/>
                </a:path>
              </a:pathLst>
            </a:custGeom>
            <a:solidFill>
              <a:srgbClr val="000000">
                <a:alpha val="0"/>
              </a:srgbClr>
            </a:solidFill>
            <a:ln w="47625" cap="sq">
              <a:solidFill>
                <a:srgbClr val="295028"/>
              </a:solidFill>
              <a:prstDash val="solid"/>
              <a:miter/>
            </a:ln>
          </p:spPr>
        </p:sp>
        <p:sp>
          <p:nvSpPr>
            <p:cNvPr id="15" name="TextBox 15"/>
            <p:cNvSpPr txBox="1"/>
            <p:nvPr/>
          </p:nvSpPr>
          <p:spPr>
            <a:xfrm>
              <a:off x="0" y="-38100"/>
              <a:ext cx="358736" cy="589165"/>
            </a:xfrm>
            <a:prstGeom prst="rect">
              <a:avLst/>
            </a:prstGeom>
          </p:spPr>
          <p:txBody>
            <a:bodyPr lIns="33867" tIns="33867" rIns="33867" bIns="33867" rtlCol="0" anchor="ctr"/>
            <a:lstStyle/>
            <a:p>
              <a:pPr algn="ctr">
                <a:lnSpc>
                  <a:spcPts val="1773"/>
                </a:lnSpc>
              </a:pPr>
              <a:endParaRPr sz="1200"/>
            </a:p>
          </p:txBody>
        </p:sp>
      </p:grpSp>
      <p:sp>
        <p:nvSpPr>
          <p:cNvPr id="16" name="Freeform 16"/>
          <p:cNvSpPr/>
          <p:nvPr/>
        </p:nvSpPr>
        <p:spPr>
          <a:xfrm>
            <a:off x="3001776" y="1106443"/>
            <a:ext cx="3979610" cy="5712464"/>
          </a:xfrm>
          <a:custGeom>
            <a:avLst/>
            <a:gdLst/>
            <a:ahLst/>
            <a:cxnLst/>
            <a:rect l="l" t="t" r="r" b="b"/>
            <a:pathLst>
              <a:path w="5969415" h="8568696">
                <a:moveTo>
                  <a:pt x="0" y="0"/>
                </a:moveTo>
                <a:lnTo>
                  <a:pt x="5969415" y="0"/>
                </a:lnTo>
                <a:lnTo>
                  <a:pt x="5969415" y="8568696"/>
                </a:lnTo>
                <a:lnTo>
                  <a:pt x="0" y="8568696"/>
                </a:lnTo>
                <a:lnTo>
                  <a:pt x="0" y="0"/>
                </a:lnTo>
                <a:close/>
              </a:path>
            </a:pathLst>
          </a:custGeom>
          <a:blipFill>
            <a:blip r:embed="rId7"/>
            <a:stretch>
              <a:fillRect t="-1209" b="-3288"/>
            </a:stretch>
          </a:blipFill>
        </p:spPr>
      </p:sp>
      <p:sp>
        <p:nvSpPr>
          <p:cNvPr id="17" name="Freeform 17"/>
          <p:cNvSpPr/>
          <p:nvPr/>
        </p:nvSpPr>
        <p:spPr>
          <a:xfrm>
            <a:off x="7305236" y="1106443"/>
            <a:ext cx="4057453" cy="5751557"/>
          </a:xfrm>
          <a:custGeom>
            <a:avLst/>
            <a:gdLst/>
            <a:ahLst/>
            <a:cxnLst/>
            <a:rect l="l" t="t" r="r" b="b"/>
            <a:pathLst>
              <a:path w="6086180" h="8627336">
                <a:moveTo>
                  <a:pt x="0" y="0"/>
                </a:moveTo>
                <a:lnTo>
                  <a:pt x="6086180" y="0"/>
                </a:lnTo>
                <a:lnTo>
                  <a:pt x="6086180" y="8627336"/>
                </a:lnTo>
                <a:lnTo>
                  <a:pt x="0" y="8627336"/>
                </a:lnTo>
                <a:lnTo>
                  <a:pt x="0" y="0"/>
                </a:lnTo>
                <a:close/>
              </a:path>
            </a:pathLst>
          </a:custGeom>
          <a:blipFill>
            <a:blip r:embed="rId8"/>
            <a:stretch>
              <a:fillRect t="-1124" b="-4693"/>
            </a:stretch>
          </a:blipFill>
        </p:spPr>
      </p:sp>
      <p:sp>
        <p:nvSpPr>
          <p:cNvPr id="18" name="TextBox 18"/>
          <p:cNvSpPr txBox="1"/>
          <p:nvPr/>
        </p:nvSpPr>
        <p:spPr>
          <a:xfrm>
            <a:off x="5557679" y="675484"/>
            <a:ext cx="1304284" cy="189796"/>
          </a:xfrm>
          <a:prstGeom prst="rect">
            <a:avLst/>
          </a:prstGeom>
        </p:spPr>
        <p:txBody>
          <a:bodyPr lIns="0" tIns="0" rIns="0" bIns="0" rtlCol="0" anchor="t">
            <a:spAutoFit/>
          </a:bodyPr>
          <a:lstStyle/>
          <a:p>
            <a:pPr>
              <a:lnSpc>
                <a:spcPts val="1587"/>
              </a:lnSpc>
              <a:spcBef>
                <a:spcPct val="0"/>
              </a:spcBef>
            </a:pPr>
            <a:r>
              <a:rPr lang="en-US" sz="1133">
                <a:solidFill>
                  <a:srgbClr val="FFFFFF"/>
                </a:solidFill>
                <a:latin typeface="Montserrat"/>
                <a:ea typeface="Montserrat"/>
                <a:cs typeface="Montserrat"/>
                <a:sym typeface="Montserrat"/>
              </a:rPr>
              <a:t>SankofaPOWER</a:t>
            </a:r>
          </a:p>
        </p:txBody>
      </p:sp>
      <p:sp>
        <p:nvSpPr>
          <p:cNvPr id="19" name="TextBox 19"/>
          <p:cNvSpPr txBox="1"/>
          <p:nvPr/>
        </p:nvSpPr>
        <p:spPr>
          <a:xfrm rot="5400000">
            <a:off x="11476754" y="3403749"/>
            <a:ext cx="1091765" cy="144848"/>
          </a:xfrm>
          <a:prstGeom prst="rect">
            <a:avLst/>
          </a:prstGeom>
        </p:spPr>
        <p:txBody>
          <a:bodyPr lIns="0" tIns="0" rIns="0" bIns="0" rtlCol="0" anchor="t">
            <a:spAutoFit/>
          </a:bodyPr>
          <a:lstStyle/>
          <a:p>
            <a:pPr algn="ctr">
              <a:lnSpc>
                <a:spcPts val="1218"/>
              </a:lnSpc>
              <a:spcBef>
                <a:spcPct val="0"/>
              </a:spcBef>
            </a:pPr>
            <a:r>
              <a:rPr lang="en-US" sz="870" b="1" spc="17">
                <a:solidFill>
                  <a:srgbClr val="295028"/>
                </a:solidFill>
                <a:latin typeface="Montserrat Bold"/>
                <a:ea typeface="Montserrat Bold"/>
                <a:cs typeface="Montserrat Bold"/>
                <a:sym typeface="Montserrat Bold"/>
              </a:rPr>
              <a:t>PAGE 8</a:t>
            </a:r>
          </a:p>
        </p:txBody>
      </p:sp>
      <p:sp>
        <p:nvSpPr>
          <p:cNvPr id="20" name="TextBox 20"/>
          <p:cNvSpPr txBox="1"/>
          <p:nvPr/>
        </p:nvSpPr>
        <p:spPr>
          <a:xfrm>
            <a:off x="327767" y="6314545"/>
            <a:ext cx="2352037" cy="178126"/>
          </a:xfrm>
          <a:prstGeom prst="rect">
            <a:avLst/>
          </a:prstGeom>
        </p:spPr>
        <p:txBody>
          <a:bodyPr lIns="0" tIns="0" rIns="0" bIns="0" rtlCol="0" anchor="t">
            <a:spAutoFit/>
          </a:bodyPr>
          <a:lstStyle/>
          <a:p>
            <a:pPr algn="ctr">
              <a:lnSpc>
                <a:spcPts val="1493"/>
              </a:lnSpc>
              <a:spcBef>
                <a:spcPct val="0"/>
              </a:spcBef>
            </a:pPr>
            <a:r>
              <a:rPr lang="en-US" sz="1067" spc="50">
                <a:solidFill>
                  <a:srgbClr val="FFFFFF"/>
                </a:solidFill>
                <a:latin typeface="Montserrat"/>
                <a:ea typeface="Montserrat"/>
                <a:cs typeface="Montserrat"/>
                <a:sym typeface="Montserrat"/>
              </a:rPr>
              <a:t>Led by MN 350</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2522" y="605218"/>
            <a:ext cx="5433260" cy="6906690"/>
            <a:chOff x="0" y="0"/>
            <a:chExt cx="2146473" cy="2728569"/>
          </a:xfrm>
        </p:grpSpPr>
        <p:sp>
          <p:nvSpPr>
            <p:cNvPr id="3" name="Freeform 3"/>
            <p:cNvSpPr/>
            <p:nvPr/>
          </p:nvSpPr>
          <p:spPr>
            <a:xfrm>
              <a:off x="0" y="0"/>
              <a:ext cx="2146473" cy="2728569"/>
            </a:xfrm>
            <a:custGeom>
              <a:avLst/>
              <a:gdLst/>
              <a:ahLst/>
              <a:cxnLst/>
              <a:rect l="l" t="t" r="r" b="b"/>
              <a:pathLst>
                <a:path w="2146473" h="2728569">
                  <a:moveTo>
                    <a:pt x="0" y="0"/>
                  </a:moveTo>
                  <a:lnTo>
                    <a:pt x="2146473" y="0"/>
                  </a:lnTo>
                  <a:lnTo>
                    <a:pt x="2146473" y="2728569"/>
                  </a:lnTo>
                  <a:lnTo>
                    <a:pt x="0" y="2728569"/>
                  </a:lnTo>
                  <a:close/>
                </a:path>
              </a:pathLst>
            </a:custGeom>
            <a:solidFill>
              <a:srgbClr val="FBFDE2"/>
            </a:solidFill>
          </p:spPr>
        </p:sp>
        <p:sp>
          <p:nvSpPr>
            <p:cNvPr id="4" name="TextBox 4"/>
            <p:cNvSpPr txBox="1"/>
            <p:nvPr/>
          </p:nvSpPr>
          <p:spPr>
            <a:xfrm>
              <a:off x="0" y="-38100"/>
              <a:ext cx="2146473" cy="2766669"/>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5" name="Group 5"/>
          <p:cNvGrpSpPr/>
          <p:nvPr/>
        </p:nvGrpSpPr>
        <p:grpSpPr>
          <a:xfrm>
            <a:off x="-1906079" y="481037"/>
            <a:ext cx="20944448" cy="586312"/>
            <a:chOff x="0" y="0"/>
            <a:chExt cx="8274350" cy="231630"/>
          </a:xfrm>
        </p:grpSpPr>
        <p:sp>
          <p:nvSpPr>
            <p:cNvPr id="6" name="Freeform 6"/>
            <p:cNvSpPr/>
            <p:nvPr/>
          </p:nvSpPr>
          <p:spPr>
            <a:xfrm>
              <a:off x="0" y="0"/>
              <a:ext cx="8274350" cy="231630"/>
            </a:xfrm>
            <a:custGeom>
              <a:avLst/>
              <a:gdLst/>
              <a:ahLst/>
              <a:cxnLst/>
              <a:rect l="l" t="t" r="r" b="b"/>
              <a:pathLst>
                <a:path w="8274350" h="231630">
                  <a:moveTo>
                    <a:pt x="0" y="0"/>
                  </a:moveTo>
                  <a:lnTo>
                    <a:pt x="8274350" y="0"/>
                  </a:lnTo>
                  <a:lnTo>
                    <a:pt x="8274350" y="231630"/>
                  </a:lnTo>
                  <a:lnTo>
                    <a:pt x="0" y="231630"/>
                  </a:lnTo>
                  <a:close/>
                </a:path>
              </a:pathLst>
            </a:custGeom>
            <a:solidFill>
              <a:srgbClr val="295028">
                <a:alpha val="92941"/>
              </a:srgbClr>
            </a:solidFill>
            <a:ln w="28575" cap="sq">
              <a:solidFill>
                <a:srgbClr val="FFFFFF">
                  <a:alpha val="92941"/>
                </a:srgbClr>
              </a:solidFill>
              <a:prstDash val="solid"/>
              <a:miter/>
            </a:ln>
          </p:spPr>
        </p:sp>
        <p:sp>
          <p:nvSpPr>
            <p:cNvPr id="7" name="TextBox 7"/>
            <p:cNvSpPr txBox="1"/>
            <p:nvPr/>
          </p:nvSpPr>
          <p:spPr>
            <a:xfrm>
              <a:off x="0" y="-38100"/>
              <a:ext cx="8274350" cy="269730"/>
            </a:xfrm>
            <a:prstGeom prst="rect">
              <a:avLst/>
            </a:prstGeom>
          </p:spPr>
          <p:txBody>
            <a:bodyPr lIns="33867" tIns="33867" rIns="33867" bIns="33867" rtlCol="0" anchor="ctr"/>
            <a:lstStyle/>
            <a:p>
              <a:pPr algn="ctr">
                <a:lnSpc>
                  <a:spcPts val="1773"/>
                </a:lnSpc>
                <a:spcBef>
                  <a:spcPct val="0"/>
                </a:spcBef>
              </a:pPr>
              <a:endParaRPr sz="1200"/>
            </a:p>
          </p:txBody>
        </p:sp>
      </p:grpSp>
      <p:sp>
        <p:nvSpPr>
          <p:cNvPr id="8" name="Freeform 8"/>
          <p:cNvSpPr/>
          <p:nvPr/>
        </p:nvSpPr>
        <p:spPr>
          <a:xfrm>
            <a:off x="5130438" y="685800"/>
            <a:ext cx="205865" cy="176787"/>
          </a:xfrm>
          <a:custGeom>
            <a:avLst/>
            <a:gdLst/>
            <a:ahLst/>
            <a:cxnLst/>
            <a:rect l="l" t="t" r="r" b="b"/>
            <a:pathLst>
              <a:path w="308797" h="265180">
                <a:moveTo>
                  <a:pt x="0" y="0"/>
                </a:moveTo>
                <a:lnTo>
                  <a:pt x="308798" y="0"/>
                </a:lnTo>
                <a:lnTo>
                  <a:pt x="308798" y="265180"/>
                </a:lnTo>
                <a:lnTo>
                  <a:pt x="0" y="2651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9" name="Group 9"/>
          <p:cNvGrpSpPr/>
          <p:nvPr/>
        </p:nvGrpSpPr>
        <p:grpSpPr>
          <a:xfrm>
            <a:off x="11784964" y="2835946"/>
            <a:ext cx="908049" cy="1394884"/>
            <a:chOff x="0" y="0"/>
            <a:chExt cx="358736" cy="551065"/>
          </a:xfrm>
        </p:grpSpPr>
        <p:sp>
          <p:nvSpPr>
            <p:cNvPr id="10" name="Freeform 10"/>
            <p:cNvSpPr/>
            <p:nvPr/>
          </p:nvSpPr>
          <p:spPr>
            <a:xfrm>
              <a:off x="0" y="0"/>
              <a:ext cx="358736" cy="551065"/>
            </a:xfrm>
            <a:custGeom>
              <a:avLst/>
              <a:gdLst/>
              <a:ahLst/>
              <a:cxnLst/>
              <a:rect l="l" t="t" r="r" b="b"/>
              <a:pathLst>
                <a:path w="358736" h="551065">
                  <a:moveTo>
                    <a:pt x="0" y="0"/>
                  </a:moveTo>
                  <a:lnTo>
                    <a:pt x="358736" y="0"/>
                  </a:lnTo>
                  <a:lnTo>
                    <a:pt x="358736" y="551065"/>
                  </a:lnTo>
                  <a:lnTo>
                    <a:pt x="0" y="551065"/>
                  </a:lnTo>
                  <a:close/>
                </a:path>
              </a:pathLst>
            </a:custGeom>
            <a:solidFill>
              <a:srgbClr val="295028"/>
            </a:solidFill>
            <a:ln w="47625" cap="sq">
              <a:solidFill>
                <a:srgbClr val="295028"/>
              </a:solidFill>
              <a:prstDash val="solid"/>
              <a:miter/>
            </a:ln>
          </p:spPr>
        </p:sp>
        <p:sp>
          <p:nvSpPr>
            <p:cNvPr id="11" name="TextBox 11"/>
            <p:cNvSpPr txBox="1"/>
            <p:nvPr/>
          </p:nvSpPr>
          <p:spPr>
            <a:xfrm>
              <a:off x="0" y="-38100"/>
              <a:ext cx="358736" cy="589165"/>
            </a:xfrm>
            <a:prstGeom prst="rect">
              <a:avLst/>
            </a:prstGeom>
          </p:spPr>
          <p:txBody>
            <a:bodyPr lIns="33867" tIns="33867" rIns="33867" bIns="33867" rtlCol="0" anchor="ctr"/>
            <a:lstStyle/>
            <a:p>
              <a:pPr algn="ctr">
                <a:lnSpc>
                  <a:spcPts val="1773"/>
                </a:lnSpc>
              </a:pPr>
              <a:endParaRPr sz="1200"/>
            </a:p>
          </p:txBody>
        </p:sp>
      </p:grpSp>
      <p:grpSp>
        <p:nvGrpSpPr>
          <p:cNvPr id="12" name="Group 12"/>
          <p:cNvGrpSpPr/>
          <p:nvPr/>
        </p:nvGrpSpPr>
        <p:grpSpPr>
          <a:xfrm>
            <a:off x="627269" y="2027938"/>
            <a:ext cx="5433260" cy="3236390"/>
            <a:chOff x="0" y="0"/>
            <a:chExt cx="2146473" cy="1278574"/>
          </a:xfrm>
        </p:grpSpPr>
        <p:sp>
          <p:nvSpPr>
            <p:cNvPr id="13" name="Freeform 13"/>
            <p:cNvSpPr/>
            <p:nvPr/>
          </p:nvSpPr>
          <p:spPr>
            <a:xfrm>
              <a:off x="0" y="0"/>
              <a:ext cx="2146473" cy="1278574"/>
            </a:xfrm>
            <a:custGeom>
              <a:avLst/>
              <a:gdLst/>
              <a:ahLst/>
              <a:cxnLst/>
              <a:rect l="l" t="t" r="r" b="b"/>
              <a:pathLst>
                <a:path w="2146473" h="1278574">
                  <a:moveTo>
                    <a:pt x="0" y="0"/>
                  </a:moveTo>
                  <a:lnTo>
                    <a:pt x="2146473" y="0"/>
                  </a:lnTo>
                  <a:lnTo>
                    <a:pt x="2146473" y="1278574"/>
                  </a:lnTo>
                  <a:lnTo>
                    <a:pt x="0" y="1278574"/>
                  </a:lnTo>
                  <a:close/>
                </a:path>
              </a:pathLst>
            </a:custGeom>
            <a:solidFill>
              <a:srgbClr val="295028"/>
            </a:solidFill>
          </p:spPr>
        </p:sp>
        <p:sp>
          <p:nvSpPr>
            <p:cNvPr id="14" name="TextBox 14"/>
            <p:cNvSpPr txBox="1"/>
            <p:nvPr/>
          </p:nvSpPr>
          <p:spPr>
            <a:xfrm>
              <a:off x="0" y="-38100"/>
              <a:ext cx="2146473" cy="1316674"/>
            </a:xfrm>
            <a:prstGeom prst="rect">
              <a:avLst/>
            </a:prstGeom>
          </p:spPr>
          <p:txBody>
            <a:bodyPr lIns="33867" tIns="33867" rIns="33867" bIns="33867" rtlCol="0" anchor="ctr"/>
            <a:lstStyle/>
            <a:p>
              <a:pPr algn="ctr">
                <a:lnSpc>
                  <a:spcPts val="1773"/>
                </a:lnSpc>
                <a:spcBef>
                  <a:spcPct val="0"/>
                </a:spcBef>
              </a:pPr>
              <a:endParaRPr sz="1200"/>
            </a:p>
          </p:txBody>
        </p:sp>
      </p:grpSp>
      <p:sp>
        <p:nvSpPr>
          <p:cNvPr id="15" name="Freeform 15"/>
          <p:cNvSpPr/>
          <p:nvPr/>
        </p:nvSpPr>
        <p:spPr>
          <a:xfrm>
            <a:off x="5557679" y="1349664"/>
            <a:ext cx="5229177" cy="5344780"/>
          </a:xfrm>
          <a:custGeom>
            <a:avLst/>
            <a:gdLst/>
            <a:ahLst/>
            <a:cxnLst/>
            <a:rect l="l" t="t" r="r" b="b"/>
            <a:pathLst>
              <a:path w="7843765" h="8017170">
                <a:moveTo>
                  <a:pt x="0" y="0"/>
                </a:moveTo>
                <a:lnTo>
                  <a:pt x="7843765" y="0"/>
                </a:lnTo>
                <a:lnTo>
                  <a:pt x="7843765" y="8017170"/>
                </a:lnTo>
                <a:lnTo>
                  <a:pt x="0" y="8017170"/>
                </a:lnTo>
                <a:lnTo>
                  <a:pt x="0" y="0"/>
                </a:lnTo>
                <a:close/>
              </a:path>
            </a:pathLst>
          </a:custGeom>
          <a:blipFill>
            <a:blip r:embed="rId4"/>
            <a:stretch>
              <a:fillRect l="-1105" r="-1105"/>
            </a:stretch>
          </a:blipFill>
        </p:spPr>
      </p:sp>
      <p:sp>
        <p:nvSpPr>
          <p:cNvPr id="16" name="TextBox 16"/>
          <p:cNvSpPr txBox="1"/>
          <p:nvPr/>
        </p:nvSpPr>
        <p:spPr>
          <a:xfrm>
            <a:off x="5557679" y="675484"/>
            <a:ext cx="1304284" cy="189796"/>
          </a:xfrm>
          <a:prstGeom prst="rect">
            <a:avLst/>
          </a:prstGeom>
        </p:spPr>
        <p:txBody>
          <a:bodyPr lIns="0" tIns="0" rIns="0" bIns="0" rtlCol="0" anchor="t">
            <a:spAutoFit/>
          </a:bodyPr>
          <a:lstStyle/>
          <a:p>
            <a:pPr>
              <a:lnSpc>
                <a:spcPts val="1587"/>
              </a:lnSpc>
              <a:spcBef>
                <a:spcPct val="0"/>
              </a:spcBef>
            </a:pPr>
            <a:r>
              <a:rPr lang="en-US" sz="1133">
                <a:solidFill>
                  <a:srgbClr val="FFFFFF"/>
                </a:solidFill>
                <a:latin typeface="Montserrat"/>
                <a:ea typeface="Montserrat"/>
                <a:cs typeface="Montserrat"/>
                <a:sym typeface="Montserrat"/>
              </a:rPr>
              <a:t>SankofaPOWER</a:t>
            </a:r>
          </a:p>
        </p:txBody>
      </p:sp>
      <p:sp>
        <p:nvSpPr>
          <p:cNvPr id="17" name="TextBox 17"/>
          <p:cNvSpPr txBox="1"/>
          <p:nvPr/>
        </p:nvSpPr>
        <p:spPr>
          <a:xfrm rot="5400000">
            <a:off x="11476754" y="3403749"/>
            <a:ext cx="1091765" cy="144848"/>
          </a:xfrm>
          <a:prstGeom prst="rect">
            <a:avLst/>
          </a:prstGeom>
        </p:spPr>
        <p:txBody>
          <a:bodyPr lIns="0" tIns="0" rIns="0" bIns="0" rtlCol="0" anchor="t">
            <a:spAutoFit/>
          </a:bodyPr>
          <a:lstStyle/>
          <a:p>
            <a:pPr algn="ctr">
              <a:lnSpc>
                <a:spcPts val="1218"/>
              </a:lnSpc>
              <a:spcBef>
                <a:spcPct val="0"/>
              </a:spcBef>
            </a:pPr>
            <a:r>
              <a:rPr lang="en-US" sz="870" b="1" spc="17">
                <a:solidFill>
                  <a:srgbClr val="FFFFFF"/>
                </a:solidFill>
                <a:latin typeface="Montserrat Bold"/>
                <a:ea typeface="Montserrat Bold"/>
                <a:cs typeface="Montserrat Bold"/>
                <a:sym typeface="Montserrat Bold"/>
              </a:rPr>
              <a:t>PAGE 9</a:t>
            </a:r>
          </a:p>
        </p:txBody>
      </p:sp>
      <p:sp>
        <p:nvSpPr>
          <p:cNvPr id="18" name="TextBox 18"/>
          <p:cNvSpPr txBox="1"/>
          <p:nvPr/>
        </p:nvSpPr>
        <p:spPr>
          <a:xfrm>
            <a:off x="1356822" y="2542575"/>
            <a:ext cx="3238885" cy="1646989"/>
          </a:xfrm>
          <a:prstGeom prst="rect">
            <a:avLst/>
          </a:prstGeom>
        </p:spPr>
        <p:txBody>
          <a:bodyPr lIns="0" tIns="0" rIns="0" bIns="0" rtlCol="0" anchor="t">
            <a:spAutoFit/>
          </a:bodyPr>
          <a:lstStyle/>
          <a:p>
            <a:pPr>
              <a:lnSpc>
                <a:spcPts val="3241"/>
              </a:lnSpc>
            </a:pPr>
            <a:r>
              <a:rPr lang="en-US" sz="3412">
                <a:solidFill>
                  <a:srgbClr val="FFFFFF"/>
                </a:solidFill>
                <a:latin typeface="Montserrat"/>
                <a:ea typeface="Montserrat"/>
                <a:cs typeface="Montserrat"/>
                <a:sym typeface="Montserrat"/>
              </a:rPr>
              <a:t>FOOD ECOSYSTEM AT NORTHSIDE</a:t>
            </a:r>
          </a:p>
        </p:txBody>
      </p:sp>
      <p:sp>
        <p:nvSpPr>
          <p:cNvPr id="19" name="TextBox 19"/>
          <p:cNvSpPr txBox="1"/>
          <p:nvPr/>
        </p:nvSpPr>
        <p:spPr>
          <a:xfrm>
            <a:off x="842507" y="4638901"/>
            <a:ext cx="4493797" cy="314702"/>
          </a:xfrm>
          <a:prstGeom prst="rect">
            <a:avLst/>
          </a:prstGeom>
        </p:spPr>
        <p:txBody>
          <a:bodyPr lIns="0" tIns="0" rIns="0" bIns="0" rtlCol="0" anchor="t">
            <a:spAutoFit/>
          </a:bodyPr>
          <a:lstStyle/>
          <a:p>
            <a:pPr algn="r">
              <a:lnSpc>
                <a:spcPts val="2354"/>
              </a:lnSpc>
            </a:pPr>
            <a:r>
              <a:rPr lang="en-US" sz="2478" b="1">
                <a:solidFill>
                  <a:srgbClr val="FFFFFF"/>
                </a:solidFill>
                <a:latin typeface="Montserrat Bold"/>
                <a:ea typeface="Montserrat Bold"/>
                <a:cs typeface="Montserrat Bold"/>
                <a:sym typeface="Montserrat Bold"/>
              </a:rPr>
              <a:t>MORE TO COME.....</a:t>
            </a:r>
          </a:p>
        </p:txBody>
      </p:sp>
      <p:sp>
        <p:nvSpPr>
          <p:cNvPr id="20" name="TextBox 20"/>
          <p:cNvSpPr txBox="1"/>
          <p:nvPr/>
        </p:nvSpPr>
        <p:spPr>
          <a:xfrm>
            <a:off x="1482296" y="6153150"/>
            <a:ext cx="2352037" cy="178126"/>
          </a:xfrm>
          <a:prstGeom prst="rect">
            <a:avLst/>
          </a:prstGeom>
        </p:spPr>
        <p:txBody>
          <a:bodyPr lIns="0" tIns="0" rIns="0" bIns="0" rtlCol="0" anchor="t">
            <a:spAutoFit/>
          </a:bodyPr>
          <a:lstStyle/>
          <a:p>
            <a:pPr algn="ctr">
              <a:lnSpc>
                <a:spcPts val="1493"/>
              </a:lnSpc>
              <a:spcBef>
                <a:spcPct val="0"/>
              </a:spcBef>
            </a:pPr>
            <a:r>
              <a:rPr lang="en-US" sz="1067" spc="50">
                <a:solidFill>
                  <a:srgbClr val="295028"/>
                </a:solidFill>
                <a:latin typeface="Montserrat"/>
                <a:ea typeface="Montserrat"/>
                <a:cs typeface="Montserrat"/>
                <a:sym typeface="Montserrat"/>
              </a:rPr>
              <a:t>Led by MN 350</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4294967295"/>
          </p:nvPr>
        </p:nvSpPr>
        <p:spPr>
          <a:xfrm>
            <a:off x="11459634" y="6231467"/>
            <a:ext cx="732367" cy="524933"/>
          </a:xfrm>
        </p:spPr>
        <p:txBody>
          <a:bodyPr/>
          <a:lstStyle/>
          <a:p>
            <a:fld id="{00000000-1234-1234-1234-123412341234}" type="slidenum">
              <a:rPr lang="en" smtClean="0"/>
              <a:pPr/>
              <a:t>19</a:t>
            </a:fld>
            <a:endParaRPr lang="en"/>
          </a:p>
        </p:txBody>
      </p:sp>
      <p:sp>
        <p:nvSpPr>
          <p:cNvPr id="2" name="TextBox 1">
            <a:extLst>
              <a:ext uri="{FF2B5EF4-FFF2-40B4-BE49-F238E27FC236}">
                <a16:creationId xmlns:a16="http://schemas.microsoft.com/office/drawing/2014/main" id="{4FDC792F-2E0B-28CE-2AB0-9A9CE8DB8C8A}"/>
              </a:ext>
            </a:extLst>
          </p:cNvPr>
          <p:cNvSpPr txBox="1"/>
          <p:nvPr/>
        </p:nvSpPr>
        <p:spPr>
          <a:xfrm>
            <a:off x="1276142" y="1024932"/>
            <a:ext cx="7898003" cy="5139869"/>
          </a:xfrm>
          <a:prstGeom prst="rect">
            <a:avLst/>
          </a:prstGeom>
          <a:noFill/>
        </p:spPr>
        <p:txBody>
          <a:bodyPr wrap="square" rtlCol="0">
            <a:spAutoFit/>
          </a:bodyPr>
          <a:lstStyle/>
          <a:p>
            <a:r>
              <a:rPr lang="en-US" sz="4400" b="1" dirty="0">
                <a:latin typeface="Papyrus" panose="020B0602040200020303" pitchFamily="34" charset="77"/>
              </a:rPr>
              <a:t>EXAMPLES</a:t>
            </a:r>
          </a:p>
          <a:p>
            <a:endParaRPr lang="en-US" sz="4400" b="1" dirty="0">
              <a:latin typeface="Papyrus" panose="020B0602040200020303" pitchFamily="34" charset="77"/>
            </a:endParaRPr>
          </a:p>
          <a:p>
            <a:r>
              <a:rPr lang="en-US" sz="2800" b="1" dirty="0">
                <a:latin typeface="Papyrus" panose="020B0602040200020303" pitchFamily="34" charset="77"/>
                <a:hlinkClick r:id="rId2"/>
              </a:rPr>
              <a:t>www.findhelp.org</a:t>
            </a:r>
            <a:endParaRPr lang="en-US" sz="2800" b="1" dirty="0">
              <a:latin typeface="Papyrus" panose="020B0602040200020303" pitchFamily="34" charset="77"/>
            </a:endParaRPr>
          </a:p>
          <a:p>
            <a:endParaRPr lang="en-US" sz="2800" b="1" dirty="0">
              <a:latin typeface="Papyrus" panose="020B0602040200020303" pitchFamily="34" charset="77"/>
            </a:endParaRPr>
          </a:p>
          <a:p>
            <a:r>
              <a:rPr lang="en-US" sz="2800" b="1" dirty="0">
                <a:latin typeface="Papyrus" panose="020B0602040200020303" pitchFamily="34" charset="77"/>
                <a:hlinkClick r:id="rId3"/>
              </a:rPr>
              <a:t>https://experience.arcgis.com/experience/802905182bf641f5af83b2136a3f80df/page/BLE-Map?views=Map-layers</a:t>
            </a:r>
            <a:endParaRPr lang="en-US" sz="2800" b="1" dirty="0">
              <a:latin typeface="Papyrus" panose="020B0602040200020303" pitchFamily="34" charset="77"/>
            </a:endParaRPr>
          </a:p>
          <a:p>
            <a:endParaRPr lang="en-US" sz="2800" b="1" dirty="0">
              <a:latin typeface="Papyrus" panose="020B0602040200020303" pitchFamily="34" charset="77"/>
            </a:endParaRPr>
          </a:p>
          <a:p>
            <a:r>
              <a:rPr lang="en-US" sz="2800" b="0" i="0" dirty="0">
                <a:solidFill>
                  <a:srgbClr val="1155CC"/>
                </a:solidFill>
                <a:effectLst/>
                <a:latin typeface="Arial" panose="020B0604020202020204" pitchFamily="34" charset="0"/>
                <a:hlinkClick r:id="rId4"/>
              </a:rPr>
              <a:t>https://aidigital.amamedia.org/cindyxiongai/</a:t>
            </a:r>
            <a:endParaRPr lang="en-US" sz="2800" b="1" dirty="0">
              <a:latin typeface="Papyrus" panose="020B0602040200020303" pitchFamily="34" charset="77"/>
            </a:endParaRPr>
          </a:p>
          <a:p>
            <a:endParaRPr lang="en-US" sz="4400" b="1" dirty="0">
              <a:latin typeface="Papyrus" panose="020B0602040200020303" pitchFamily="34" charset="77"/>
            </a:endParaRPr>
          </a:p>
        </p:txBody>
      </p:sp>
    </p:spTree>
    <p:extLst>
      <p:ext uri="{BB962C8B-B14F-4D97-AF65-F5344CB8AC3E}">
        <p14:creationId xmlns:p14="http://schemas.microsoft.com/office/powerpoint/2010/main" val="2769431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4" name="Picture 3">
            <a:extLst>
              <a:ext uri="{FF2B5EF4-FFF2-40B4-BE49-F238E27FC236}">
                <a16:creationId xmlns:a16="http://schemas.microsoft.com/office/drawing/2014/main" id="{D5169472-76FA-F6AC-4FC8-4B38AD4D72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1826" y="0"/>
            <a:ext cx="6858000" cy="6858000"/>
          </a:xfrm>
          <a:prstGeom prst="rect">
            <a:avLst/>
          </a:prstGeom>
        </p:spPr>
      </p:pic>
    </p:spTree>
    <p:extLst>
      <p:ext uri="{BB962C8B-B14F-4D97-AF65-F5344CB8AC3E}">
        <p14:creationId xmlns:p14="http://schemas.microsoft.com/office/powerpoint/2010/main" val="41059517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3694" b="13596"/>
          <a:stretch/>
        </p:blipFill>
        <p:spPr>
          <a:xfrm rot="5400000">
            <a:off x="6760029" y="1426028"/>
            <a:ext cx="6858000" cy="4005945"/>
          </a:xfrm>
          <a:prstGeom prst="rect">
            <a:avLst/>
          </a:prstGeom>
        </p:spPr>
      </p:pic>
      <p:sp>
        <p:nvSpPr>
          <p:cNvPr id="3" name="TextBox 2">
            <a:extLst>
              <a:ext uri="{FF2B5EF4-FFF2-40B4-BE49-F238E27FC236}">
                <a16:creationId xmlns:a16="http://schemas.microsoft.com/office/drawing/2014/main" id="{085C0625-B829-CEAF-8076-9AB2A506D500}"/>
              </a:ext>
            </a:extLst>
          </p:cNvPr>
          <p:cNvSpPr txBox="1"/>
          <p:nvPr/>
        </p:nvSpPr>
        <p:spPr>
          <a:xfrm>
            <a:off x="862483" y="762836"/>
            <a:ext cx="6760028" cy="4832092"/>
          </a:xfrm>
          <a:prstGeom prst="rect">
            <a:avLst/>
          </a:prstGeom>
          <a:noFill/>
        </p:spPr>
        <p:txBody>
          <a:bodyPr wrap="square" rtlCol="0">
            <a:spAutoFit/>
          </a:bodyPr>
          <a:lstStyle/>
          <a:p>
            <a:r>
              <a:rPr lang="en-US" sz="2800" b="1" dirty="0">
                <a:latin typeface="Papyrus" panose="020B0602040200020303" pitchFamily="34" charset="77"/>
              </a:rPr>
              <a:t>Asian Media Access’ Contacts</a:t>
            </a:r>
          </a:p>
          <a:p>
            <a:endParaRPr lang="en-US" sz="2800" dirty="0">
              <a:latin typeface="Papyrus" panose="020B0602040200020303" pitchFamily="34" charset="77"/>
            </a:endParaRPr>
          </a:p>
          <a:p>
            <a:r>
              <a:rPr lang="en-US" sz="2800" dirty="0">
                <a:latin typeface="Papyrus" panose="020B0602040200020303" pitchFamily="34" charset="77"/>
              </a:rPr>
              <a:t>Ange Hwang at </a:t>
            </a:r>
            <a:r>
              <a:rPr lang="en-US" sz="2800" dirty="0">
                <a:latin typeface="Papyrus" panose="020B0602040200020303" pitchFamily="34" charset="77"/>
                <a:hlinkClick r:id="rId3"/>
              </a:rPr>
              <a:t>angehwang@amamedia.org</a:t>
            </a:r>
            <a:endParaRPr lang="en-US" sz="2800" dirty="0">
              <a:latin typeface="Papyrus" panose="020B0602040200020303" pitchFamily="34" charset="77"/>
            </a:endParaRPr>
          </a:p>
          <a:p>
            <a:endParaRPr lang="en-US" sz="2800" dirty="0">
              <a:latin typeface="Papyrus" panose="020B0602040200020303" pitchFamily="34" charset="77"/>
            </a:endParaRPr>
          </a:p>
          <a:p>
            <a:r>
              <a:rPr lang="en-US" sz="2800" dirty="0">
                <a:latin typeface="Papyrus" panose="020B0602040200020303" pitchFamily="34" charset="77"/>
              </a:rPr>
              <a:t>Stephen Lu at </a:t>
            </a:r>
            <a:r>
              <a:rPr lang="en-US" sz="2800" dirty="0">
                <a:latin typeface="Papyrus" panose="020B0602040200020303" pitchFamily="34" charset="77"/>
                <a:hlinkClick r:id="rId4"/>
              </a:rPr>
              <a:t>stevelu@amamedia.org</a:t>
            </a:r>
            <a:endParaRPr lang="en-US" sz="2800" dirty="0">
              <a:latin typeface="Papyrus" panose="020B0602040200020303" pitchFamily="34" charset="77"/>
            </a:endParaRPr>
          </a:p>
          <a:p>
            <a:endParaRPr lang="en-US" sz="2800" dirty="0">
              <a:latin typeface="Papyrus" panose="020B0602040200020303" pitchFamily="34" charset="77"/>
            </a:endParaRPr>
          </a:p>
          <a:p>
            <a:r>
              <a:rPr lang="en-US" sz="2800" dirty="0">
                <a:latin typeface="Papyrus" panose="020B0602040200020303" pitchFamily="34" charset="77"/>
              </a:rPr>
              <a:t>Maya Park at </a:t>
            </a:r>
            <a:r>
              <a:rPr lang="en-US" sz="2800" dirty="0">
                <a:latin typeface="Papyrus" panose="020B0602040200020303" pitchFamily="34" charset="77"/>
                <a:hlinkClick r:id="rId5"/>
              </a:rPr>
              <a:t>casemanager@amamedia.org</a:t>
            </a:r>
            <a:endParaRPr lang="en-US" sz="2800" dirty="0">
              <a:latin typeface="Papyrus" panose="020B0602040200020303" pitchFamily="34" charset="77"/>
            </a:endParaRPr>
          </a:p>
          <a:p>
            <a:endParaRPr lang="en-US" sz="2800" dirty="0">
              <a:latin typeface="Papyrus" panose="020B0602040200020303" pitchFamily="34" charset="77"/>
            </a:endParaRPr>
          </a:p>
          <a:p>
            <a:r>
              <a:rPr lang="en-US" sz="2800" dirty="0">
                <a:latin typeface="Papyrus" panose="020B0602040200020303" pitchFamily="34" charset="77"/>
              </a:rPr>
              <a:t>612-376-7715</a:t>
            </a:r>
          </a:p>
        </p:txBody>
      </p:sp>
      <p:pic>
        <p:nvPicPr>
          <p:cNvPr id="5" name="Picture 4">
            <a:extLst>
              <a:ext uri="{FF2B5EF4-FFF2-40B4-BE49-F238E27FC236}">
                <a16:creationId xmlns:a16="http://schemas.microsoft.com/office/drawing/2014/main" id="{6E120FE8-5613-A6AB-5E08-040029CEC3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4629" y="4303263"/>
            <a:ext cx="1906813" cy="2080913"/>
          </a:xfrm>
          <a:prstGeom prst="rect">
            <a:avLst/>
          </a:prstGeom>
        </p:spPr>
      </p:pic>
    </p:spTree>
    <p:extLst>
      <p:ext uri="{BB962C8B-B14F-4D97-AF65-F5344CB8AC3E}">
        <p14:creationId xmlns:p14="http://schemas.microsoft.com/office/powerpoint/2010/main" val="24150962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8712" r="42234"/>
          <a:stretch/>
        </p:blipFill>
        <p:spPr>
          <a:xfrm>
            <a:off x="0" y="0"/>
            <a:ext cx="4933950" cy="6858000"/>
          </a:xfrm>
          <a:prstGeom prst="rect">
            <a:avLst/>
          </a:prstGeom>
        </p:spPr>
      </p:pic>
      <p:sp>
        <p:nvSpPr>
          <p:cNvPr id="3" name="TextBox 2">
            <a:extLst>
              <a:ext uri="{FF2B5EF4-FFF2-40B4-BE49-F238E27FC236}">
                <a16:creationId xmlns:a16="http://schemas.microsoft.com/office/drawing/2014/main" id="{448EC02F-FC7B-ECDA-0717-47F93AEC6E6E}"/>
              </a:ext>
            </a:extLst>
          </p:cNvPr>
          <p:cNvSpPr txBox="1"/>
          <p:nvPr/>
        </p:nvSpPr>
        <p:spPr>
          <a:xfrm>
            <a:off x="6260123" y="443567"/>
            <a:ext cx="5255288" cy="5970865"/>
          </a:xfrm>
          <a:prstGeom prst="rect">
            <a:avLst/>
          </a:prstGeom>
          <a:noFill/>
        </p:spPr>
        <p:txBody>
          <a:bodyPr wrap="square" rtlCol="0">
            <a:spAutoFit/>
          </a:bodyPr>
          <a:lstStyle/>
          <a:p>
            <a:r>
              <a:rPr lang="en-US" sz="2800" b="1" dirty="0">
                <a:latin typeface="Papyrus" panose="020B0602040200020303" pitchFamily="34" charset="77"/>
              </a:rPr>
              <a:t>Bring a Positive Mind</a:t>
            </a:r>
          </a:p>
          <a:p>
            <a:endParaRPr lang="en-US" sz="2800" b="1" dirty="0">
              <a:latin typeface="Papyrus" panose="020B0602040200020303" pitchFamily="34" charset="77"/>
            </a:endParaRPr>
          </a:p>
          <a:p>
            <a:r>
              <a:rPr lang="en-US" sz="2800" b="1" dirty="0">
                <a:latin typeface="Papyrus" panose="020B0602040200020303" pitchFamily="34" charset="77"/>
              </a:rPr>
              <a:t>Ask a lot of Questions</a:t>
            </a:r>
          </a:p>
          <a:p>
            <a:endParaRPr lang="en-US" sz="2800" b="1" dirty="0">
              <a:latin typeface="Papyrus" panose="020B0602040200020303" pitchFamily="34" charset="77"/>
            </a:endParaRPr>
          </a:p>
          <a:p>
            <a:r>
              <a:rPr lang="en-US" sz="2800" b="1" dirty="0">
                <a:latin typeface="Papyrus" panose="020B0602040200020303" pitchFamily="34" charset="77"/>
              </a:rPr>
              <a:t>Try Tons of New Things</a:t>
            </a:r>
          </a:p>
          <a:p>
            <a:endParaRPr lang="en-US" sz="2800" b="1" dirty="0">
              <a:latin typeface="Papyrus" panose="020B0602040200020303" pitchFamily="34" charset="77"/>
            </a:endParaRPr>
          </a:p>
          <a:p>
            <a:r>
              <a:rPr lang="en-US" sz="2800" b="1" dirty="0">
                <a:latin typeface="Papyrus" panose="020B0602040200020303" pitchFamily="34" charset="77"/>
              </a:rPr>
              <a:t>Support Your Team </a:t>
            </a:r>
          </a:p>
          <a:p>
            <a:endParaRPr lang="en-US" sz="2800" b="1" dirty="0">
              <a:latin typeface="Papyrus" panose="020B0602040200020303" pitchFamily="34" charset="77"/>
            </a:endParaRPr>
          </a:p>
          <a:p>
            <a:r>
              <a:rPr lang="en-US" sz="2800" b="1" dirty="0">
                <a:latin typeface="Papyrus" panose="020B0602040200020303" pitchFamily="34" charset="77"/>
              </a:rPr>
              <a:t>Have Fun, Be Silly</a:t>
            </a:r>
          </a:p>
          <a:p>
            <a:endParaRPr lang="en-US" sz="2800" b="1" dirty="0">
              <a:latin typeface="Papyrus" panose="020B0602040200020303" pitchFamily="34" charset="77"/>
            </a:endParaRPr>
          </a:p>
          <a:p>
            <a:r>
              <a:rPr lang="en-US" sz="2800" b="1" dirty="0">
                <a:latin typeface="Papyrus" panose="020B0602040200020303" pitchFamily="34" charset="77"/>
              </a:rPr>
              <a:t>Make a lot of Mistakes</a:t>
            </a:r>
          </a:p>
          <a:p>
            <a:endParaRPr lang="en-US" sz="2800" b="1" dirty="0">
              <a:latin typeface="Papyrus" panose="020B0602040200020303" pitchFamily="34" charset="77"/>
            </a:endParaRPr>
          </a:p>
          <a:p>
            <a:r>
              <a:rPr lang="en-US" sz="2800" b="1" dirty="0">
                <a:latin typeface="Papyrus" panose="020B0602040200020303" pitchFamily="34" charset="77"/>
              </a:rPr>
              <a:t>We are here for YOU </a:t>
            </a:r>
            <a:r>
              <a:rPr lang="en-US" sz="2800" b="1" dirty="0">
                <a:latin typeface="Papyrus" panose="020B0602040200020303" pitchFamily="34" charset="77"/>
                <a:sym typeface="Wingdings" pitchFamily="2" charset="2"/>
              </a:rPr>
              <a:t> </a:t>
            </a:r>
            <a:endParaRPr lang="en-US" sz="2800" b="1" dirty="0">
              <a:latin typeface="Papyrus" panose="020B0602040200020303" pitchFamily="34" charset="77"/>
            </a:endParaRPr>
          </a:p>
          <a:p>
            <a:endParaRPr lang="en-US" dirty="0"/>
          </a:p>
        </p:txBody>
      </p:sp>
    </p:spTree>
    <p:extLst>
      <p:ext uri="{BB962C8B-B14F-4D97-AF65-F5344CB8AC3E}">
        <p14:creationId xmlns:p14="http://schemas.microsoft.com/office/powerpoint/2010/main" val="2143048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4294967295"/>
          </p:nvPr>
        </p:nvSpPr>
        <p:spPr>
          <a:xfrm>
            <a:off x="11459634" y="6231467"/>
            <a:ext cx="732367" cy="524933"/>
          </a:xfrm>
        </p:spPr>
        <p:txBody>
          <a:bodyPr/>
          <a:lstStyle/>
          <a:p>
            <a:fld id="{00000000-1234-1234-1234-123412341234}" type="slidenum">
              <a:rPr lang="en" smtClean="0"/>
              <a:pPr/>
              <a:t>22</a:t>
            </a:fld>
            <a:endParaRPr lang="en"/>
          </a:p>
        </p:txBody>
      </p:sp>
      <p:sp>
        <p:nvSpPr>
          <p:cNvPr id="2" name="TextBox 1">
            <a:extLst>
              <a:ext uri="{FF2B5EF4-FFF2-40B4-BE49-F238E27FC236}">
                <a16:creationId xmlns:a16="http://schemas.microsoft.com/office/drawing/2014/main" id="{4FDC792F-2E0B-28CE-2AB0-9A9CE8DB8C8A}"/>
              </a:ext>
            </a:extLst>
          </p:cNvPr>
          <p:cNvSpPr txBox="1"/>
          <p:nvPr/>
        </p:nvSpPr>
        <p:spPr>
          <a:xfrm>
            <a:off x="1276142" y="1024932"/>
            <a:ext cx="7898003" cy="3477875"/>
          </a:xfrm>
          <a:prstGeom prst="rect">
            <a:avLst/>
          </a:prstGeom>
          <a:noFill/>
        </p:spPr>
        <p:txBody>
          <a:bodyPr wrap="square" rtlCol="0">
            <a:spAutoFit/>
          </a:bodyPr>
          <a:lstStyle/>
          <a:p>
            <a:r>
              <a:rPr lang="en-US" sz="4400" b="1" dirty="0">
                <a:latin typeface="Papyrus" panose="020B0602040200020303" pitchFamily="34" charset="77"/>
              </a:rPr>
              <a:t>Juneteenth Day</a:t>
            </a:r>
          </a:p>
          <a:p>
            <a:endParaRPr lang="en-US" sz="4400" b="1" dirty="0">
              <a:latin typeface="Papyrus" panose="020B0602040200020303" pitchFamily="34" charset="77"/>
            </a:endParaRPr>
          </a:p>
          <a:p>
            <a:endParaRPr lang="en-US" sz="4400" b="1" dirty="0">
              <a:latin typeface="Papyrus" panose="020B0602040200020303" pitchFamily="34" charset="77"/>
            </a:endParaRPr>
          </a:p>
          <a:p>
            <a:endParaRPr lang="en-US" sz="4400" b="1" dirty="0">
              <a:latin typeface="Papyrus" panose="020B0602040200020303" pitchFamily="34" charset="77"/>
            </a:endParaRPr>
          </a:p>
          <a:p>
            <a:endParaRPr lang="en-US" sz="4400" b="1" dirty="0">
              <a:latin typeface="Papyrus" panose="020B0602040200020303" pitchFamily="34" charset="77"/>
            </a:endParaRPr>
          </a:p>
        </p:txBody>
      </p:sp>
      <p:pic>
        <p:nvPicPr>
          <p:cNvPr id="5" name="Picture 4">
            <a:extLst>
              <a:ext uri="{FF2B5EF4-FFF2-40B4-BE49-F238E27FC236}">
                <a16:creationId xmlns:a16="http://schemas.microsoft.com/office/drawing/2014/main" id="{D32EABE2-98AE-A82B-FDC7-A51ACAEF8F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6142" y="2016300"/>
            <a:ext cx="6184900" cy="2222500"/>
          </a:xfrm>
          <a:prstGeom prst="rect">
            <a:avLst/>
          </a:prstGeom>
        </p:spPr>
      </p:pic>
      <p:sp>
        <p:nvSpPr>
          <p:cNvPr id="6" name="TextBox 5">
            <a:extLst>
              <a:ext uri="{FF2B5EF4-FFF2-40B4-BE49-F238E27FC236}">
                <a16:creationId xmlns:a16="http://schemas.microsoft.com/office/drawing/2014/main" id="{650E7CFF-6B27-323A-D295-296FE5E1154F}"/>
              </a:ext>
            </a:extLst>
          </p:cNvPr>
          <p:cNvSpPr txBox="1"/>
          <p:nvPr/>
        </p:nvSpPr>
        <p:spPr>
          <a:xfrm>
            <a:off x="2515456" y="4868427"/>
            <a:ext cx="7286547" cy="646331"/>
          </a:xfrm>
          <a:prstGeom prst="rect">
            <a:avLst/>
          </a:prstGeom>
          <a:noFill/>
        </p:spPr>
        <p:txBody>
          <a:bodyPr wrap="none" rtlCol="0">
            <a:spAutoFit/>
          </a:bodyPr>
          <a:lstStyle/>
          <a:p>
            <a:r>
              <a:rPr lang="en-US" sz="3600" b="1" dirty="0"/>
              <a:t>STEVE’s CELL PHONE at 952-451-7960</a:t>
            </a:r>
          </a:p>
        </p:txBody>
      </p:sp>
    </p:spTree>
    <p:extLst>
      <p:ext uri="{BB962C8B-B14F-4D97-AF65-F5344CB8AC3E}">
        <p14:creationId xmlns:p14="http://schemas.microsoft.com/office/powerpoint/2010/main" val="1544185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4294967295"/>
          </p:nvPr>
        </p:nvSpPr>
        <p:spPr>
          <a:xfrm>
            <a:off x="11459634" y="6231467"/>
            <a:ext cx="732367" cy="524933"/>
          </a:xfrm>
        </p:spPr>
        <p:txBody>
          <a:bodyPr/>
          <a:lstStyle/>
          <a:p>
            <a:fld id="{00000000-1234-1234-1234-123412341234}" type="slidenum">
              <a:rPr lang="en" smtClean="0"/>
              <a:pPr/>
              <a:t>23</a:t>
            </a:fld>
            <a:endParaRPr lang="en"/>
          </a:p>
        </p:txBody>
      </p:sp>
      <p:sp>
        <p:nvSpPr>
          <p:cNvPr id="2" name="TextBox 1">
            <a:extLst>
              <a:ext uri="{FF2B5EF4-FFF2-40B4-BE49-F238E27FC236}">
                <a16:creationId xmlns:a16="http://schemas.microsoft.com/office/drawing/2014/main" id="{4FDC792F-2E0B-28CE-2AB0-9A9CE8DB8C8A}"/>
              </a:ext>
            </a:extLst>
          </p:cNvPr>
          <p:cNvSpPr txBox="1"/>
          <p:nvPr/>
        </p:nvSpPr>
        <p:spPr>
          <a:xfrm>
            <a:off x="1276142" y="1024932"/>
            <a:ext cx="7898003" cy="3477875"/>
          </a:xfrm>
          <a:prstGeom prst="rect">
            <a:avLst/>
          </a:prstGeom>
          <a:noFill/>
        </p:spPr>
        <p:txBody>
          <a:bodyPr wrap="square" rtlCol="0">
            <a:spAutoFit/>
          </a:bodyPr>
          <a:lstStyle/>
          <a:p>
            <a:r>
              <a:rPr lang="en-US" sz="4400" b="1" dirty="0">
                <a:latin typeface="Papyrus" panose="020B0602040200020303" pitchFamily="34" charset="77"/>
              </a:rPr>
              <a:t>06/17 Assignments</a:t>
            </a:r>
          </a:p>
          <a:p>
            <a:endParaRPr lang="en-US" sz="4400" b="1" dirty="0">
              <a:latin typeface="Papyrus" panose="020B0602040200020303" pitchFamily="34" charset="77"/>
            </a:endParaRPr>
          </a:p>
          <a:p>
            <a:endParaRPr lang="en-US" sz="4400" b="1" dirty="0">
              <a:latin typeface="Papyrus" panose="020B0602040200020303" pitchFamily="34" charset="77"/>
            </a:endParaRPr>
          </a:p>
          <a:p>
            <a:endParaRPr lang="en-US" sz="4400" b="1" dirty="0">
              <a:latin typeface="Papyrus" panose="020B0602040200020303" pitchFamily="34" charset="77"/>
            </a:endParaRPr>
          </a:p>
          <a:p>
            <a:endParaRPr lang="en-US" sz="4400" b="1" dirty="0">
              <a:latin typeface="Papyrus" panose="020B0602040200020303" pitchFamily="34" charset="77"/>
            </a:endParaRPr>
          </a:p>
        </p:txBody>
      </p:sp>
      <p:sp>
        <p:nvSpPr>
          <p:cNvPr id="6" name="TextBox 5">
            <a:extLst>
              <a:ext uri="{FF2B5EF4-FFF2-40B4-BE49-F238E27FC236}">
                <a16:creationId xmlns:a16="http://schemas.microsoft.com/office/drawing/2014/main" id="{650E7CFF-6B27-323A-D295-296FE5E1154F}"/>
              </a:ext>
            </a:extLst>
          </p:cNvPr>
          <p:cNvSpPr txBox="1"/>
          <p:nvPr/>
        </p:nvSpPr>
        <p:spPr>
          <a:xfrm>
            <a:off x="1276142" y="1835964"/>
            <a:ext cx="8857672" cy="5078313"/>
          </a:xfrm>
          <a:prstGeom prst="rect">
            <a:avLst/>
          </a:prstGeom>
          <a:noFill/>
        </p:spPr>
        <p:txBody>
          <a:bodyPr wrap="square" rtlCol="0">
            <a:spAutoFit/>
          </a:bodyPr>
          <a:lstStyle/>
          <a:p>
            <a:r>
              <a:rPr lang="en-US" sz="3600" b="1" dirty="0"/>
              <a:t>3 images for each food sector you chosen in 55411, 55412, 55407 with diverse ethnicities in the images:</a:t>
            </a:r>
          </a:p>
          <a:p>
            <a:endParaRPr lang="en-US" sz="3600" b="1" dirty="0"/>
          </a:p>
          <a:p>
            <a:r>
              <a:rPr lang="en-US" sz="3600" b="1" dirty="0"/>
              <a:t>One as Cubist and one as Watercolor, and one as Picasso style</a:t>
            </a:r>
            <a:endParaRPr lang="en-US" sz="3600" dirty="0"/>
          </a:p>
          <a:p>
            <a:r>
              <a:rPr lang="en-US" sz="3600" b="1" dirty="0"/>
              <a:t>E-mail to: </a:t>
            </a:r>
            <a:r>
              <a:rPr lang="en-US" sz="3600" dirty="0" err="1"/>
              <a:t>casemanager@amamedia.org</a:t>
            </a:r>
            <a:r>
              <a:rPr lang="en-US" sz="3600" dirty="0"/>
              <a:t> </a:t>
            </a:r>
          </a:p>
          <a:p>
            <a:r>
              <a:rPr lang="en-US" sz="3600" dirty="0">
                <a:hlinkClick r:id="rId2"/>
              </a:rPr>
              <a:t>Sian.xiong@amamedia.org</a:t>
            </a:r>
            <a:endParaRPr lang="en-US" sz="3600" dirty="0"/>
          </a:p>
          <a:p>
            <a:endParaRPr lang="en-US" sz="3600" dirty="0"/>
          </a:p>
        </p:txBody>
      </p:sp>
    </p:spTree>
    <p:extLst>
      <p:ext uri="{BB962C8B-B14F-4D97-AF65-F5344CB8AC3E}">
        <p14:creationId xmlns:p14="http://schemas.microsoft.com/office/powerpoint/2010/main" val="797426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32668" t="212" r="34475" b="-212"/>
          <a:stretch/>
        </p:blipFill>
        <p:spPr>
          <a:xfrm>
            <a:off x="7946571" y="-1"/>
            <a:ext cx="4245429" cy="6858000"/>
          </a:xfrm>
          <a:prstGeom prst="rect">
            <a:avLst/>
          </a:prstGeom>
        </p:spPr>
      </p:pic>
      <p:sp>
        <p:nvSpPr>
          <p:cNvPr id="2" name="TextBox 1">
            <a:extLst>
              <a:ext uri="{FF2B5EF4-FFF2-40B4-BE49-F238E27FC236}">
                <a16:creationId xmlns:a16="http://schemas.microsoft.com/office/drawing/2014/main" id="{CFE77FFF-8369-B130-ADA7-8433C8418B5E}"/>
              </a:ext>
            </a:extLst>
          </p:cNvPr>
          <p:cNvSpPr txBox="1"/>
          <p:nvPr/>
        </p:nvSpPr>
        <p:spPr>
          <a:xfrm>
            <a:off x="457201" y="424543"/>
            <a:ext cx="7282542" cy="6524863"/>
          </a:xfrm>
          <a:prstGeom prst="rect">
            <a:avLst/>
          </a:prstGeom>
          <a:noFill/>
        </p:spPr>
        <p:txBody>
          <a:bodyPr wrap="square" rtlCol="0">
            <a:spAutoFit/>
          </a:bodyPr>
          <a:lstStyle/>
          <a:p>
            <a:r>
              <a:rPr lang="en-US" sz="2800" dirty="0">
                <a:latin typeface="Papyrus" panose="020B0602040200020303" pitchFamily="34" charset="77"/>
              </a:rPr>
              <a:t>Every Day, we will have below schedule for the E-</a:t>
            </a:r>
            <a:r>
              <a:rPr lang="en-US" sz="2800" dirty="0" err="1">
                <a:latin typeface="Papyrus" panose="020B0602040200020303" pitchFamily="34" charset="77"/>
              </a:rPr>
              <a:t>Magine</a:t>
            </a:r>
            <a:r>
              <a:rPr lang="en-US" sz="2800" dirty="0">
                <a:latin typeface="Papyrus" panose="020B0602040200020303" pitchFamily="34" charset="77"/>
              </a:rPr>
              <a:t>!! – Generative AIs and Digital Marketing </a:t>
            </a:r>
          </a:p>
          <a:p>
            <a:endParaRPr lang="en-US" sz="2800" dirty="0">
              <a:latin typeface="Papyrus" panose="020B0602040200020303" pitchFamily="34" charset="77"/>
            </a:endParaRPr>
          </a:p>
          <a:p>
            <a:endParaRPr lang="en-US" sz="2800" dirty="0">
              <a:latin typeface="Papyrus" panose="020B0602040200020303" pitchFamily="34" charset="77"/>
            </a:endParaRPr>
          </a:p>
          <a:p>
            <a:r>
              <a:rPr lang="en-US" sz="2800" dirty="0">
                <a:latin typeface="Papyrus" panose="020B0602040200020303" pitchFamily="34" charset="77"/>
              </a:rPr>
              <a:t>9am - 9:30am  - Checking in </a:t>
            </a:r>
          </a:p>
          <a:p>
            <a:r>
              <a:rPr lang="en-US" sz="2800" dirty="0">
                <a:latin typeface="Papyrus" panose="020B0602040200020303" pitchFamily="34" charset="77"/>
              </a:rPr>
              <a:t> </a:t>
            </a:r>
          </a:p>
          <a:p>
            <a:r>
              <a:rPr lang="en-US" sz="2800" dirty="0">
                <a:latin typeface="Papyrus" panose="020B0602040200020303" pitchFamily="34" charset="77"/>
              </a:rPr>
              <a:t>9:30 - Noon - First Training </a:t>
            </a:r>
          </a:p>
          <a:p>
            <a:r>
              <a:rPr lang="en-US" sz="2800" dirty="0">
                <a:latin typeface="Papyrus" panose="020B0602040200020303" pitchFamily="34" charset="77"/>
              </a:rPr>
              <a:t> </a:t>
            </a:r>
          </a:p>
          <a:p>
            <a:r>
              <a:rPr lang="en-US" sz="2800" dirty="0">
                <a:latin typeface="Papyrus" panose="020B0602040200020303" pitchFamily="34" charset="77"/>
              </a:rPr>
              <a:t>Noon – 12:30pm - Lunch  </a:t>
            </a:r>
          </a:p>
          <a:p>
            <a:endParaRPr lang="en-US" sz="2800" dirty="0">
              <a:latin typeface="Papyrus" panose="020B0602040200020303" pitchFamily="34" charset="77"/>
            </a:endParaRPr>
          </a:p>
          <a:p>
            <a:r>
              <a:rPr lang="en-US" sz="2800" dirty="0">
                <a:latin typeface="Papyrus" panose="020B0602040200020303" pitchFamily="34" charset="77"/>
              </a:rPr>
              <a:t>12:30-2:30pm - 2nd Training </a:t>
            </a:r>
          </a:p>
          <a:p>
            <a:r>
              <a:rPr lang="en-US" sz="2800" dirty="0">
                <a:latin typeface="Papyrus" panose="020B0602040200020303" pitchFamily="34" charset="77"/>
              </a:rPr>
              <a:t> </a:t>
            </a:r>
          </a:p>
          <a:p>
            <a:br>
              <a:rPr lang="en-US" dirty="0"/>
            </a:br>
            <a:endParaRPr lang="en-US" dirty="0"/>
          </a:p>
          <a:p>
            <a:endParaRPr lang="en-US" dirty="0"/>
          </a:p>
        </p:txBody>
      </p:sp>
    </p:spTree>
    <p:extLst>
      <p:ext uri="{BB962C8B-B14F-4D97-AF65-F5344CB8AC3E}">
        <p14:creationId xmlns:p14="http://schemas.microsoft.com/office/powerpoint/2010/main" val="604552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00457" y="0"/>
            <a:ext cx="3091543" cy="6858000"/>
          </a:xfrm>
          <a:prstGeom prst="rect">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68B6100-0151-15F9-B859-9721D65AAAEC}"/>
              </a:ext>
            </a:extLst>
          </p:cNvPr>
          <p:cNvSpPr txBox="1"/>
          <p:nvPr/>
        </p:nvSpPr>
        <p:spPr>
          <a:xfrm>
            <a:off x="9318171" y="1186542"/>
            <a:ext cx="2677886" cy="3785652"/>
          </a:xfrm>
          <a:prstGeom prst="rect">
            <a:avLst/>
          </a:prstGeom>
          <a:noFill/>
        </p:spPr>
        <p:txBody>
          <a:bodyPr wrap="square" rtlCol="0">
            <a:spAutoFit/>
          </a:bodyPr>
          <a:lstStyle/>
          <a:p>
            <a:r>
              <a:rPr lang="en-US" sz="4000" b="1" dirty="0">
                <a:solidFill>
                  <a:schemeClr val="bg1"/>
                </a:solidFill>
                <a:latin typeface="Papyrus" panose="020B0602040200020303" pitchFamily="34" charset="77"/>
              </a:rPr>
              <a:t>Eligibility</a:t>
            </a:r>
          </a:p>
          <a:p>
            <a:endParaRPr lang="en-US" sz="4000" b="1" dirty="0">
              <a:solidFill>
                <a:schemeClr val="bg1"/>
              </a:solidFill>
              <a:latin typeface="Papyrus" panose="020B0602040200020303" pitchFamily="34" charset="77"/>
            </a:endParaRPr>
          </a:p>
          <a:p>
            <a:r>
              <a:rPr lang="en-US" sz="4000" b="1" dirty="0">
                <a:solidFill>
                  <a:schemeClr val="bg1"/>
                </a:solidFill>
                <a:latin typeface="Papyrus" panose="020B0602040200020303" pitchFamily="34" charset="77"/>
              </a:rPr>
              <a:t>You must be the Minnesota residents</a:t>
            </a:r>
          </a:p>
        </p:txBody>
      </p:sp>
      <p:pic>
        <p:nvPicPr>
          <p:cNvPr id="3" name="Picture 2">
            <a:extLst>
              <a:ext uri="{FF2B5EF4-FFF2-40B4-BE49-F238E27FC236}">
                <a16:creationId xmlns:a16="http://schemas.microsoft.com/office/drawing/2014/main" id="{2FA8BC11-AD31-0FE9-2A1F-7A8E0AB33F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4259" y="566057"/>
            <a:ext cx="7166112" cy="5405006"/>
          </a:xfrm>
          <a:prstGeom prst="rect">
            <a:avLst/>
          </a:prstGeom>
        </p:spPr>
      </p:pic>
    </p:spTree>
    <p:extLst>
      <p:ext uri="{BB962C8B-B14F-4D97-AF65-F5344CB8AC3E}">
        <p14:creationId xmlns:p14="http://schemas.microsoft.com/office/powerpoint/2010/main" val="2442594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2" name="TextBox 1">
            <a:extLst>
              <a:ext uri="{FF2B5EF4-FFF2-40B4-BE49-F238E27FC236}">
                <a16:creationId xmlns:a16="http://schemas.microsoft.com/office/drawing/2014/main" id="{20B30BB7-4945-EA14-C94C-2819B300EB44}"/>
              </a:ext>
            </a:extLst>
          </p:cNvPr>
          <p:cNvSpPr txBox="1"/>
          <p:nvPr/>
        </p:nvSpPr>
        <p:spPr>
          <a:xfrm>
            <a:off x="714270" y="893566"/>
            <a:ext cx="9072824" cy="5632311"/>
          </a:xfrm>
          <a:prstGeom prst="rect">
            <a:avLst/>
          </a:prstGeom>
          <a:noFill/>
        </p:spPr>
        <p:txBody>
          <a:bodyPr wrap="square" rtlCol="0">
            <a:spAutoFit/>
          </a:bodyPr>
          <a:lstStyle/>
          <a:p>
            <a:r>
              <a:rPr lang="en-US" sz="4000" dirty="0">
                <a:latin typeface="Papyrus" panose="020B0602040200020303" pitchFamily="34" charset="77"/>
              </a:rPr>
              <a:t>Payment will be made as an $1,000 incentive check (deducting the lunch expenses) to members who completed </a:t>
            </a:r>
            <a:r>
              <a:rPr lang="en-US" sz="4000" b="1" dirty="0">
                <a:solidFill>
                  <a:srgbClr val="FF0000"/>
                </a:solidFill>
                <a:latin typeface="Papyrus" panose="020B0602040200020303" pitchFamily="34" charset="77"/>
              </a:rPr>
              <a:t>60 hours learning and 18 hours internships with required products</a:t>
            </a:r>
          </a:p>
          <a:p>
            <a:endParaRPr lang="en-US" sz="4000" dirty="0">
              <a:latin typeface="Papyrus" panose="020B0602040200020303" pitchFamily="34" charset="77"/>
            </a:endParaRPr>
          </a:p>
          <a:p>
            <a:r>
              <a:rPr lang="en-US" sz="4000" dirty="0">
                <a:latin typeface="Papyrus" panose="020B0602040200020303" pitchFamily="34" charset="77"/>
              </a:rPr>
              <a:t>With 80% attendance rate and all required products to earn the Crown College’s certificates</a:t>
            </a:r>
          </a:p>
        </p:txBody>
      </p:sp>
    </p:spTree>
    <p:extLst>
      <p:ext uri="{BB962C8B-B14F-4D97-AF65-F5344CB8AC3E}">
        <p14:creationId xmlns:p14="http://schemas.microsoft.com/office/powerpoint/2010/main" val="3576369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966FF"/>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5380" r="23674"/>
          <a:stretch/>
        </p:blipFill>
        <p:spPr>
          <a:xfrm>
            <a:off x="6545943" y="0"/>
            <a:ext cx="5646057" cy="6858000"/>
          </a:xfrm>
          <a:prstGeom prst="rect">
            <a:avLst/>
          </a:prstGeom>
        </p:spPr>
      </p:pic>
      <p:pic>
        <p:nvPicPr>
          <p:cNvPr id="3" name="Picture 2">
            <a:extLst>
              <a:ext uri="{FF2B5EF4-FFF2-40B4-BE49-F238E27FC236}">
                <a16:creationId xmlns:a16="http://schemas.microsoft.com/office/drawing/2014/main" id="{08102EC5-A271-B8C2-E642-B49DB3BC92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077" y="457200"/>
            <a:ext cx="7772400" cy="6003712"/>
          </a:xfrm>
          <a:prstGeom prst="rect">
            <a:avLst/>
          </a:prstGeom>
        </p:spPr>
      </p:pic>
    </p:spTree>
    <p:extLst>
      <p:ext uri="{BB962C8B-B14F-4D97-AF65-F5344CB8AC3E}">
        <p14:creationId xmlns:p14="http://schemas.microsoft.com/office/powerpoint/2010/main" val="2577001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8978" r="12120"/>
          <a:stretch/>
        </p:blipFill>
        <p:spPr>
          <a:xfrm>
            <a:off x="0" y="0"/>
            <a:ext cx="5924550" cy="6858000"/>
          </a:xfrm>
          <a:prstGeom prst="rect">
            <a:avLst/>
          </a:prstGeom>
        </p:spPr>
      </p:pic>
      <p:sp>
        <p:nvSpPr>
          <p:cNvPr id="2" name="TextBox 1">
            <a:extLst>
              <a:ext uri="{FF2B5EF4-FFF2-40B4-BE49-F238E27FC236}">
                <a16:creationId xmlns:a16="http://schemas.microsoft.com/office/drawing/2014/main" id="{01191036-A565-67F9-F175-D8CA561D9C66}"/>
              </a:ext>
            </a:extLst>
          </p:cNvPr>
          <p:cNvSpPr txBox="1"/>
          <p:nvPr/>
        </p:nvSpPr>
        <p:spPr>
          <a:xfrm>
            <a:off x="6325023" y="628233"/>
            <a:ext cx="5308249" cy="5909310"/>
          </a:xfrm>
          <a:prstGeom prst="rect">
            <a:avLst/>
          </a:prstGeom>
          <a:noFill/>
        </p:spPr>
        <p:txBody>
          <a:bodyPr wrap="square" rtlCol="0">
            <a:spAutoFit/>
          </a:bodyPr>
          <a:lstStyle/>
          <a:p>
            <a:r>
              <a:rPr lang="en-US" sz="2000" b="1" dirty="0">
                <a:latin typeface="Papyrus" panose="020B0602040200020303" pitchFamily="34" charset="77"/>
              </a:rPr>
              <a:t>E-</a:t>
            </a:r>
            <a:r>
              <a:rPr lang="en-US" sz="2000" b="1" dirty="0" err="1">
                <a:latin typeface="Papyrus" panose="020B0602040200020303" pitchFamily="34" charset="77"/>
              </a:rPr>
              <a:t>Magine</a:t>
            </a:r>
            <a:r>
              <a:rPr lang="en-US" sz="2000" b="1" dirty="0">
                <a:latin typeface="Papyrus" panose="020B0602040200020303" pitchFamily="34" charset="77"/>
              </a:rPr>
              <a:t> Curriculum</a:t>
            </a:r>
          </a:p>
          <a:p>
            <a:endParaRPr lang="en-US" sz="2000" dirty="0">
              <a:latin typeface="Papyrus" panose="020B0602040200020303" pitchFamily="34" charset="77"/>
            </a:endParaRPr>
          </a:p>
          <a:p>
            <a:pPr marL="285750" indent="-285750">
              <a:buFont typeface="Arial" panose="020B0604020202020204" pitchFamily="34" charset="0"/>
              <a:buChar char="•"/>
            </a:pPr>
            <a:r>
              <a:rPr lang="en-US" sz="2000" dirty="0">
                <a:latin typeface="Papyrus" panose="020B0602040200020303" pitchFamily="34" charset="77"/>
              </a:rPr>
              <a:t>Generative AIs – Writings, Images, Pod-castings, Videos</a:t>
            </a:r>
          </a:p>
          <a:p>
            <a:pPr marL="285750" indent="-285750">
              <a:buFont typeface="Arial" panose="020B0604020202020204" pitchFamily="34" charset="0"/>
              <a:buChar char="•"/>
            </a:pPr>
            <a:r>
              <a:rPr lang="en-US" sz="2000" kern="0" dirty="0">
                <a:effectLst/>
                <a:latin typeface="Papyrus" panose="020B0602040200020303" pitchFamily="34" charset="77"/>
                <a:ea typeface="SimSun" panose="02010600030101010101" pitchFamily="2" charset="-122"/>
              </a:rPr>
              <a:t>Spatial Data Science &amp; AI, ex. GIS Mapping</a:t>
            </a:r>
            <a:endParaRPr lang="en-US" sz="2000" dirty="0">
              <a:effectLst/>
              <a:latin typeface="Papyrus" panose="020B0602040200020303" pitchFamily="34" charset="77"/>
            </a:endParaRPr>
          </a:p>
          <a:p>
            <a:pPr marL="285750" indent="-285750">
              <a:buFont typeface="Arial" panose="020B0604020202020204" pitchFamily="34" charset="0"/>
              <a:buChar char="•"/>
            </a:pPr>
            <a:r>
              <a:rPr lang="en-US" sz="2000" dirty="0">
                <a:latin typeface="Papyrus" panose="020B0602040200020303" pitchFamily="34" charset="77"/>
              </a:rPr>
              <a:t>Digital Marketing – Keyword Search, and Google Analytics</a:t>
            </a:r>
          </a:p>
          <a:p>
            <a:pPr marL="285750" indent="-285750">
              <a:buFont typeface="Arial" panose="020B0604020202020204" pitchFamily="34" charset="0"/>
              <a:buChar char="•"/>
            </a:pPr>
            <a:r>
              <a:rPr lang="en-US" sz="2000" dirty="0" err="1">
                <a:latin typeface="Papyrus" panose="020B0602040200020303" pitchFamily="34" charset="77"/>
              </a:rPr>
              <a:t>Wordpress</a:t>
            </a:r>
            <a:r>
              <a:rPr lang="en-US" sz="2000" dirty="0">
                <a:latin typeface="Papyrus" panose="020B0602040200020303" pitchFamily="34" charset="77"/>
              </a:rPr>
              <a:t> Web Design</a:t>
            </a:r>
          </a:p>
          <a:p>
            <a:endParaRPr lang="en-US" sz="2000" dirty="0">
              <a:latin typeface="Papyrus" panose="020B0602040200020303" pitchFamily="34" charset="77"/>
            </a:endParaRPr>
          </a:p>
          <a:p>
            <a:endParaRPr lang="en-US" sz="2000" dirty="0">
              <a:latin typeface="Papyrus" panose="020B0602040200020303" pitchFamily="34" charset="77"/>
            </a:endParaRPr>
          </a:p>
          <a:p>
            <a:r>
              <a:rPr lang="en-US" sz="2000" b="1" dirty="0">
                <a:latin typeface="Papyrus" panose="020B0602040200020303" pitchFamily="34" charset="77"/>
              </a:rPr>
              <a:t>Final Service Learning Project:</a:t>
            </a:r>
          </a:p>
          <a:p>
            <a:pPr marL="342900" marR="0" lvl="0" indent="-342900">
              <a:spcBef>
                <a:spcPts val="0"/>
              </a:spcBef>
              <a:spcAft>
                <a:spcPts val="0"/>
              </a:spcAft>
              <a:buFont typeface="Symbol" pitchFamily="2" charset="2"/>
              <a:buChar char=""/>
            </a:pPr>
            <a:r>
              <a:rPr lang="en-US" sz="2000" dirty="0">
                <a:effectLst/>
                <a:latin typeface="Papyrus" panose="020B0602040200020303" pitchFamily="34" charset="77"/>
                <a:ea typeface="Times New Roman" panose="02020603050405020304" pitchFamily="18" charset="0"/>
              </a:rPr>
              <a:t>Developing 4 GIS Maps</a:t>
            </a:r>
          </a:p>
          <a:p>
            <a:pPr marL="342900" marR="0" lvl="0" indent="-342900">
              <a:spcBef>
                <a:spcPts val="0"/>
              </a:spcBef>
              <a:spcAft>
                <a:spcPts val="0"/>
              </a:spcAft>
              <a:buFont typeface="Symbol" pitchFamily="2" charset="2"/>
              <a:buChar char=""/>
            </a:pPr>
            <a:r>
              <a:rPr lang="en-US" sz="2000" dirty="0">
                <a:effectLst/>
                <a:latin typeface="Papyrus" panose="020B0602040200020303" pitchFamily="34" charset="77"/>
                <a:ea typeface="Times New Roman" panose="02020603050405020304" pitchFamily="18" charset="0"/>
              </a:rPr>
              <a:t>Develop Food Sectors’ related  AI Portfolio – 10 images, 4 postcards, 4 infographics, 2 podcasting, and 2 videos </a:t>
            </a:r>
          </a:p>
          <a:p>
            <a:pPr marL="342900" marR="0" lvl="0" indent="-342900">
              <a:spcBef>
                <a:spcPts val="0"/>
              </a:spcBef>
              <a:spcAft>
                <a:spcPts val="0"/>
              </a:spcAft>
              <a:buFont typeface="Symbol" pitchFamily="2" charset="2"/>
              <a:buChar char=""/>
            </a:pPr>
            <a:r>
              <a:rPr lang="en-US" sz="2000" dirty="0">
                <a:effectLst/>
                <a:latin typeface="Papyrus" panose="020B0602040200020303" pitchFamily="34" charset="77"/>
                <a:ea typeface="Times New Roman" panose="02020603050405020304" pitchFamily="18" charset="0"/>
              </a:rPr>
              <a:t>Developing own AI Portfolio – putting all products into 1 </a:t>
            </a:r>
            <a:r>
              <a:rPr lang="en-US" sz="2000" dirty="0" err="1">
                <a:effectLst/>
                <a:latin typeface="Papyrus" panose="020B0602040200020303" pitchFamily="34" charset="77"/>
                <a:ea typeface="Times New Roman" panose="02020603050405020304" pitchFamily="18" charset="0"/>
              </a:rPr>
              <a:t>eMagazine</a:t>
            </a:r>
            <a:r>
              <a:rPr lang="en-US" sz="2000" dirty="0">
                <a:effectLst/>
                <a:latin typeface="Papyrus" panose="020B0602040200020303" pitchFamily="34" charset="77"/>
                <a:ea typeface="Times New Roman" panose="02020603050405020304" pitchFamily="18" charset="0"/>
              </a:rPr>
              <a:t> and 1 Website</a:t>
            </a:r>
          </a:p>
          <a:p>
            <a:endParaRPr lang="en-US" dirty="0"/>
          </a:p>
        </p:txBody>
      </p:sp>
    </p:spTree>
    <p:extLst>
      <p:ext uri="{BB962C8B-B14F-4D97-AF65-F5344CB8AC3E}">
        <p14:creationId xmlns:p14="http://schemas.microsoft.com/office/powerpoint/2010/main" val="2191680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255657"/>
            <a:ext cx="12191999" cy="602343"/>
          </a:xfrm>
          <a:prstGeom prst="rect">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536873" y="252620"/>
            <a:ext cx="6286500" cy="830997"/>
          </a:xfrm>
          <a:prstGeom prst="rect">
            <a:avLst/>
          </a:prstGeom>
          <a:noFill/>
        </p:spPr>
        <p:txBody>
          <a:bodyPr wrap="square" rtlCol="0">
            <a:spAutoFit/>
          </a:bodyPr>
          <a:lstStyle/>
          <a:p>
            <a:r>
              <a:rPr lang="en-US" sz="4800" dirty="0">
                <a:solidFill>
                  <a:srgbClr val="9966FF"/>
                </a:solidFill>
                <a:latin typeface="Rockwell" panose="02060603020205020403" pitchFamily="18" charset="0"/>
                <a:cs typeface="Aharoni" panose="02010803020104030203" pitchFamily="2" charset="-79"/>
              </a:rPr>
              <a:t>Assessment Tools</a:t>
            </a:r>
          </a:p>
        </p:txBody>
      </p:sp>
      <p:cxnSp>
        <p:nvCxnSpPr>
          <p:cNvPr id="8" name="Straight Connector 7"/>
          <p:cNvCxnSpPr/>
          <p:nvPr/>
        </p:nvCxnSpPr>
        <p:spPr>
          <a:xfrm>
            <a:off x="6287404" y="298942"/>
            <a:ext cx="11796" cy="581383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EA9601A-F9B8-45B6-5A14-5AE118F27E74}"/>
              </a:ext>
            </a:extLst>
          </p:cNvPr>
          <p:cNvSpPr txBox="1"/>
          <p:nvPr/>
        </p:nvSpPr>
        <p:spPr>
          <a:xfrm>
            <a:off x="6536873" y="1290449"/>
            <a:ext cx="4538413" cy="1754326"/>
          </a:xfrm>
          <a:prstGeom prst="rect">
            <a:avLst/>
          </a:prstGeom>
          <a:noFill/>
        </p:spPr>
        <p:txBody>
          <a:bodyPr wrap="square" rtlCol="0">
            <a:spAutoFit/>
          </a:bodyPr>
          <a:lstStyle/>
          <a:p>
            <a:r>
              <a:rPr lang="en-US" dirty="0">
                <a:hlinkClick r:id="rId2"/>
              </a:rPr>
              <a:t>https://www.digitalliteracyassessment.org/#take-assessment</a:t>
            </a:r>
            <a:endParaRPr lang="en-US" dirty="0"/>
          </a:p>
          <a:p>
            <a:endParaRPr lang="en-US" dirty="0"/>
          </a:p>
          <a:p>
            <a:r>
              <a:rPr lang="en-US" dirty="0">
                <a:hlinkClick r:id="rId3"/>
              </a:rPr>
              <a:t>https://edu.gcfglobal.org/en/computerbasics/basic-parts-of-a-computer/1/</a:t>
            </a:r>
            <a:endParaRPr lang="en-US" dirty="0"/>
          </a:p>
          <a:p>
            <a:endParaRPr lang="en-US" dirty="0"/>
          </a:p>
        </p:txBody>
      </p:sp>
      <p:sp>
        <p:nvSpPr>
          <p:cNvPr id="9" name="TextBox 8">
            <a:extLst>
              <a:ext uri="{FF2B5EF4-FFF2-40B4-BE49-F238E27FC236}">
                <a16:creationId xmlns:a16="http://schemas.microsoft.com/office/drawing/2014/main" id="{FCBB5304-F463-DC7F-9924-5DFE3AE4A00B}"/>
              </a:ext>
            </a:extLst>
          </p:cNvPr>
          <p:cNvSpPr txBox="1"/>
          <p:nvPr/>
        </p:nvSpPr>
        <p:spPr>
          <a:xfrm>
            <a:off x="451757" y="252620"/>
            <a:ext cx="6411684" cy="830997"/>
          </a:xfrm>
          <a:prstGeom prst="rect">
            <a:avLst/>
          </a:prstGeom>
          <a:noFill/>
        </p:spPr>
        <p:txBody>
          <a:bodyPr wrap="square">
            <a:spAutoFit/>
          </a:bodyPr>
          <a:lstStyle/>
          <a:p>
            <a:r>
              <a:rPr lang="en-US" sz="4800" dirty="0">
                <a:solidFill>
                  <a:srgbClr val="9966FF"/>
                </a:solidFill>
                <a:latin typeface="Rockwell" panose="02060603020205020403" pitchFamily="18" charset="0"/>
                <a:cs typeface="Aharoni" panose="02010803020104030203" pitchFamily="2" charset="-79"/>
              </a:rPr>
              <a:t>Computer Literacy</a:t>
            </a:r>
          </a:p>
        </p:txBody>
      </p:sp>
      <p:sp>
        <p:nvSpPr>
          <p:cNvPr id="11" name="TextBox 10">
            <a:extLst>
              <a:ext uri="{FF2B5EF4-FFF2-40B4-BE49-F238E27FC236}">
                <a16:creationId xmlns:a16="http://schemas.microsoft.com/office/drawing/2014/main" id="{1CE0BF0B-5E36-CF7C-1A4D-865F308314AE}"/>
              </a:ext>
            </a:extLst>
          </p:cNvPr>
          <p:cNvSpPr txBox="1"/>
          <p:nvPr/>
        </p:nvSpPr>
        <p:spPr>
          <a:xfrm>
            <a:off x="6536873" y="2958382"/>
            <a:ext cx="6411684" cy="830997"/>
          </a:xfrm>
          <a:prstGeom prst="rect">
            <a:avLst/>
          </a:prstGeom>
          <a:noFill/>
        </p:spPr>
        <p:txBody>
          <a:bodyPr wrap="square">
            <a:spAutoFit/>
          </a:bodyPr>
          <a:lstStyle/>
          <a:p>
            <a:r>
              <a:rPr lang="en-US" sz="4800" dirty="0">
                <a:solidFill>
                  <a:srgbClr val="9966FF"/>
                </a:solidFill>
                <a:latin typeface="Rockwell" panose="02060603020205020403" pitchFamily="18" charset="0"/>
                <a:cs typeface="Aharoni" panose="02010803020104030203" pitchFamily="2" charset="-79"/>
              </a:rPr>
              <a:t>Badges</a:t>
            </a:r>
          </a:p>
        </p:txBody>
      </p:sp>
      <p:pic>
        <p:nvPicPr>
          <p:cNvPr id="14" name="Picture 13">
            <a:extLst>
              <a:ext uri="{FF2B5EF4-FFF2-40B4-BE49-F238E27FC236}">
                <a16:creationId xmlns:a16="http://schemas.microsoft.com/office/drawing/2014/main" id="{3850B809-CA0E-AE0E-2773-664604EC48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781" y="1812470"/>
            <a:ext cx="5559816" cy="3233059"/>
          </a:xfrm>
          <a:prstGeom prst="rect">
            <a:avLst/>
          </a:prstGeom>
        </p:spPr>
      </p:pic>
      <p:pic>
        <p:nvPicPr>
          <p:cNvPr id="16" name="Picture 15">
            <a:extLst>
              <a:ext uri="{FF2B5EF4-FFF2-40B4-BE49-F238E27FC236}">
                <a16:creationId xmlns:a16="http://schemas.microsoft.com/office/drawing/2014/main" id="{CC94D0B0-99EA-66BE-9644-F01C8DE919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9200" y="3937090"/>
            <a:ext cx="5916831" cy="2769379"/>
          </a:xfrm>
          <a:prstGeom prst="rect">
            <a:avLst/>
          </a:prstGeom>
        </p:spPr>
      </p:pic>
    </p:spTree>
    <p:extLst>
      <p:ext uri="{BB962C8B-B14F-4D97-AF65-F5344CB8AC3E}">
        <p14:creationId xmlns:p14="http://schemas.microsoft.com/office/powerpoint/2010/main" val="2960862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2BC15F-9579-9599-460D-AE02DB56A7DD}"/>
              </a:ext>
            </a:extLst>
          </p:cNvPr>
          <p:cNvSpPr txBox="1"/>
          <p:nvPr/>
        </p:nvSpPr>
        <p:spPr>
          <a:xfrm>
            <a:off x="524256" y="967912"/>
            <a:ext cx="5888736" cy="4708981"/>
          </a:xfrm>
          <a:prstGeom prst="rect">
            <a:avLst/>
          </a:prstGeom>
          <a:noFill/>
        </p:spPr>
        <p:txBody>
          <a:bodyPr wrap="square" rtlCol="0">
            <a:spAutoFit/>
          </a:bodyPr>
          <a:lstStyle/>
          <a:p>
            <a:r>
              <a:rPr lang="en-US" sz="6000" b="1" dirty="0">
                <a:solidFill>
                  <a:schemeClr val="bg1"/>
                </a:solidFill>
                <a:latin typeface="Papyrus" panose="020B0602040200020303" pitchFamily="34" charset="77"/>
              </a:rPr>
              <a:t>Service Learning Project: </a:t>
            </a:r>
          </a:p>
          <a:p>
            <a:r>
              <a:rPr lang="en-US" sz="6000" b="1" dirty="0">
                <a:solidFill>
                  <a:schemeClr val="bg1"/>
                </a:solidFill>
                <a:latin typeface="Papyrus" panose="020B0602040200020303" pitchFamily="34" charset="77"/>
              </a:rPr>
              <a:t> </a:t>
            </a:r>
          </a:p>
          <a:p>
            <a:r>
              <a:rPr lang="en-US" sz="6000" b="1" dirty="0">
                <a:solidFill>
                  <a:schemeClr val="bg1"/>
                </a:solidFill>
                <a:latin typeface="Papyrus" panose="020B0602040200020303" pitchFamily="34" charset="77"/>
              </a:rPr>
              <a:t>Sankofa Power</a:t>
            </a:r>
          </a:p>
        </p:txBody>
      </p:sp>
      <p:pic>
        <p:nvPicPr>
          <p:cNvPr id="4" name="Picture 3">
            <a:extLst>
              <a:ext uri="{FF2B5EF4-FFF2-40B4-BE49-F238E27FC236}">
                <a16:creationId xmlns:a16="http://schemas.microsoft.com/office/drawing/2014/main" id="{ECE3D112-6CBB-0AED-725F-45DC2CC85E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0944" y="0"/>
            <a:ext cx="5437632" cy="6858000"/>
          </a:xfrm>
          <a:prstGeom prst="rect">
            <a:avLst/>
          </a:prstGeom>
        </p:spPr>
      </p:pic>
    </p:spTree>
    <p:extLst>
      <p:ext uri="{BB962C8B-B14F-4D97-AF65-F5344CB8AC3E}">
        <p14:creationId xmlns:p14="http://schemas.microsoft.com/office/powerpoint/2010/main" val="21192214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78&quot;/&gt;&lt;/object&gt;&lt;object type=&quot;3&quot; unique_id=&quot;10005&quot;&gt;&lt;property id=&quot;20148&quot; value=&quot;5&quot;/&gt;&lt;property id=&quot;20300&quot; value=&quot;Slide 3&quot;/&gt;&lt;property id=&quot;20307&quot; value=&quot;256&quot;/&gt;&lt;/object&gt;&lt;object type=&quot;3&quot; unique_id=&quot;10006&quot;&gt;&lt;property id=&quot;20148&quot; value=&quot;5&quot;/&gt;&lt;property id=&quot;20300&quot; value=&quot;Slide 4&quot;/&gt;&lt;property id=&quot;20307&quot; value=&quot;261&quot;/&gt;&lt;/object&gt;&lt;object type=&quot;3&quot; unique_id=&quot;10007&quot;&gt;&lt;property id=&quot;20148&quot; value=&quot;5&quot;/&gt;&lt;property id=&quot;20300&quot; value=&quot;Slide 5&quot;/&gt;&lt;property id=&quot;20307&quot; value=&quot;262&quot;/&gt;&lt;/object&gt;&lt;object type=&quot;3&quot; unique_id=&quot;10008&quot;&gt;&lt;property id=&quot;20148&quot; value=&quot;5&quot;/&gt;&lt;property id=&quot;20300&quot; value=&quot;Slide 6&quot;/&gt;&lt;property id=&quot;20307&quot; value=&quot;263&quot;/&gt;&lt;/object&gt;&lt;object type=&quot;3&quot; unique_id=&quot;10009&quot;&gt;&lt;property id=&quot;20148&quot; value=&quot;5&quot;/&gt;&lt;property id=&quot;20300&quot; value=&quot;Slide 7&quot;/&gt;&lt;property id=&quot;20307&quot; value=&quot;257&quot;/&gt;&lt;/object&gt;&lt;object type=&quot;3&quot; unique_id=&quot;10010&quot;&gt;&lt;property id=&quot;20148&quot; value=&quot;5&quot;/&gt;&lt;property id=&quot;20300&quot; value=&quot;Slide 8&quot;/&gt;&lt;property id=&quot;20307&quot; value=&quot;276&quot;/&gt;&lt;/object&gt;&lt;object type=&quot;3&quot; unique_id=&quot;10011&quot;&gt;&lt;property id=&quot;20148&quot; value=&quot;5&quot;/&gt;&lt;property id=&quot;20300&quot; value=&quot;Slide 9&quot;/&gt;&lt;property id=&quot;20307&quot; value=&quot;277&quot;/&gt;&lt;/object&gt;&lt;object type=&quot;3&quot; unique_id=&quot;10012&quot;&gt;&lt;property id=&quot;20148&quot; value=&quot;5&quot;/&gt;&lt;property id=&quot;20300&quot; value=&quot;Slide 10&quot;/&gt;&lt;property id=&quot;20307&quot; value=&quot;258&quot;/&gt;&lt;/object&gt;&lt;object type=&quot;3&quot; unique_id=&quot;10013&quot;&gt;&lt;property id=&quot;20148&quot; value=&quot;5&quot;/&gt;&lt;property id=&quot;20300&quot; value=&quot;Slide 11&quot;/&gt;&lt;property id=&quot;20307&quot; value=&quot;282&quot;/&gt;&lt;/object&gt;&lt;object type=&quot;3&quot; unique_id=&quot;10014&quot;&gt;&lt;property id=&quot;20148&quot; value=&quot;5&quot;/&gt;&lt;property id=&quot;20300&quot; value=&quot;Slide 12&quot;/&gt;&lt;property id=&quot;20307&quot; value=&quot;283&quot;/&gt;&lt;/object&gt;&lt;object type=&quot;3&quot; unique_id=&quot;10015&quot;&gt;&lt;property id=&quot;20148&quot; value=&quot;5&quot;/&gt;&lt;property id=&quot;20300&quot; value=&quot;Slide 2&quot;/&gt;&lt;property id=&quot;20307&quot; value=&quot;286&quot;/&gt;&lt;/object&gt;&lt;object type=&quot;3&quot; unique_id=&quot;10016&quot;&gt;&lt;property id=&quot;20148&quot; value=&quot;5&quot;/&gt;&lt;property id=&quot;20300&quot; value=&quot;Slide 13&quot;/&gt;&lt;property id=&quot;20307&quot; value=&quot;284&quot;/&gt;&lt;/object&gt;&lt;object type=&quot;3&quot; unique_id=&quot;10017&quot;&gt;&lt;property id=&quot;20148&quot; value=&quot;5&quot;/&gt;&lt;property id=&quot;20300&quot; value=&quot;Slide 14&quot;/&gt;&lt;property id=&quot;20307&quot; value=&quot;285&quot;/&gt;&lt;/object&gt;&lt;object type=&quot;3&quot; unique_id=&quot;10018&quot;&gt;&lt;property id=&quot;20148&quot; value=&quot;5&quot;/&gt;&lt;property id=&quot;20300&quot; value=&quot;Slide 15&quot;/&gt;&lt;property id=&quot;20307&quot; value=&quot;289&quot;/&gt;&lt;/object&gt;&lt;object type=&quot;3&quot; unique_id=&quot;10019&quot;&gt;&lt;property id=&quot;20148&quot; value=&quot;5&quot;/&gt;&lt;property id=&quot;20300&quot; value=&quot;Slide 16&quot;/&gt;&lt;property id=&quot;20307&quot; value=&quot;287&quot;/&gt;&lt;/object&gt;&lt;object type=&quot;3&quot; unique_id=&quot;10020&quot;&gt;&lt;property id=&quot;20148&quot; value=&quot;5&quot;/&gt;&lt;property id=&quot;20300&quot; value=&quot;Slide 17&quot;/&gt;&lt;property id=&quot;20307&quot; value=&quot;288&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4403</TotalTime>
  <Words>1076</Words>
  <Application>Microsoft Macintosh PowerPoint</Application>
  <PresentationFormat>Widescreen</PresentationFormat>
  <Paragraphs>146</Paragraphs>
  <Slides>23</Slides>
  <Notes>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23</vt:i4>
      </vt:variant>
    </vt:vector>
  </HeadingPairs>
  <TitlesOfParts>
    <vt:vector size="36" baseType="lpstr">
      <vt:lpstr>Canva Sans</vt:lpstr>
      <vt:lpstr>Montserrat Bold</vt:lpstr>
      <vt:lpstr>Montserrat Italics</vt:lpstr>
      <vt:lpstr>Arial</vt:lpstr>
      <vt:lpstr>Arial Black</vt:lpstr>
      <vt:lpstr>Calibri</vt:lpstr>
      <vt:lpstr>Calibri Light</vt:lpstr>
      <vt:lpstr>Lato Light</vt:lpstr>
      <vt:lpstr>Montserrat</vt:lpstr>
      <vt:lpstr>Papyrus</vt:lpstr>
      <vt:lpstr>Rockwell</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Ramsbottom</dc:creator>
  <cp:lastModifiedBy>Ange Hwang</cp:lastModifiedBy>
  <cp:revision>189</cp:revision>
  <dcterms:created xsi:type="dcterms:W3CDTF">2017-08-22T11:49:33Z</dcterms:created>
  <dcterms:modified xsi:type="dcterms:W3CDTF">2025-06-17T22:27:55Z</dcterms:modified>
</cp:coreProperties>
</file>