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90" r:id="rId2"/>
    <p:sldId id="291" r:id="rId3"/>
    <p:sldId id="286" r:id="rId4"/>
    <p:sldId id="261" r:id="rId5"/>
    <p:sldId id="262" r:id="rId6"/>
    <p:sldId id="293" r:id="rId7"/>
    <p:sldId id="256" r:id="rId8"/>
    <p:sldId id="263" r:id="rId9"/>
    <p:sldId id="257" r:id="rId10"/>
    <p:sldId id="295" r:id="rId11"/>
    <p:sldId id="287" r:id="rId12"/>
    <p:sldId id="294"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Ramsbottom" initials="ER" lastIdx="9" clrIdx="0"/>
  <p:cmAuthor id="2" name="Kara Beckman" initials="K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99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41" autoAdjust="0"/>
    <p:restoredTop sz="94660"/>
  </p:normalViewPr>
  <p:slideViewPr>
    <p:cSldViewPr snapToGrid="0">
      <p:cViewPr varScale="1">
        <p:scale>
          <a:sx n="127" d="100"/>
          <a:sy n="127" d="100"/>
        </p:scale>
        <p:origin x="56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AE8BE-D4B8-E44A-85CC-A2C2538DD117}" type="datetimeFigureOut">
              <a:rPr lang="en-US" smtClean="0"/>
              <a:t>6/15/25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A350B7-E447-2345-8A67-1F263053FBFF}" type="slidenum">
              <a:rPr lang="en-US" smtClean="0"/>
              <a:t>‹#›</a:t>
            </a:fld>
            <a:endParaRPr lang="en-US"/>
          </a:p>
        </p:txBody>
      </p:sp>
    </p:spTree>
    <p:extLst>
      <p:ext uri="{BB962C8B-B14F-4D97-AF65-F5344CB8AC3E}">
        <p14:creationId xmlns:p14="http://schemas.microsoft.com/office/powerpoint/2010/main" val="1626000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sz="1100" dirty="0">
                <a:latin typeface="Arial Black"/>
                <a:ea typeface="ＭＳ Ｐゴシック" charset="0"/>
                <a:cs typeface="Arial Black"/>
              </a:rPr>
              <a:t>Most Asian traditional cultures are based on Confucius philosophy and Buddhism.  The traditional view of the human body is as a derivative of the natural world, and need to be in balance between Yin and Yang, and promotes self-sustaining, workout according to seasons, and simple living philosophies. </a:t>
            </a:r>
            <a:br>
              <a:rPr lang="en-US" sz="1100" dirty="0">
                <a:latin typeface="Arial Black"/>
                <a:ea typeface="ＭＳ Ｐゴシック" charset="0"/>
                <a:cs typeface="Arial Black"/>
              </a:rPr>
            </a:br>
            <a:r>
              <a:rPr lang="en-US" sz="1100" dirty="0">
                <a:latin typeface="Arial Black"/>
                <a:ea typeface="ＭＳ Ｐゴシック" charset="0"/>
                <a:cs typeface="Arial Black"/>
              </a:rPr>
              <a:t>Confucian culture also shapes family structure, in which the family relationship is hierarchical in nature. Consequently the male who is head of household has more power than the female, than the children.  Familial decision-making usually includes extended family members, such as grandparents and other significant relatives. Children are expected to obey elders and to put the family</a:t>
            </a:r>
            <a:r>
              <a:rPr lang="ja-JP" altLang="en-US" sz="1100" dirty="0">
                <a:latin typeface="Arial Black"/>
                <a:ea typeface="ＭＳ Ｐゴシック" charset="0"/>
                <a:cs typeface="Arial Black"/>
              </a:rPr>
              <a:t>’</a:t>
            </a:r>
            <a:r>
              <a:rPr lang="en-US" sz="1100" dirty="0">
                <a:latin typeface="Arial Black"/>
                <a:ea typeface="ＭＳ Ｐゴシック" charset="0"/>
                <a:cs typeface="Arial Black"/>
              </a:rPr>
              <a:t>s needs above their own.</a:t>
            </a:r>
            <a:br>
              <a:rPr lang="en-US" sz="1100" dirty="0">
                <a:latin typeface="Arial Black"/>
                <a:ea typeface="ＭＳ Ｐゴシック" charset="0"/>
                <a:cs typeface="Arial Black"/>
              </a:rPr>
            </a:b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77D667-50C7-4267-A5A7-CE6B214009FB}" type="datetimeFigureOut">
              <a:rPr lang="en-US" smtClean="0"/>
              <a:t>6/15/25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16189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6/15/25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279941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6/15/25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43931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2" y="0"/>
            <a:ext cx="5460903" cy="6858000"/>
          </a:xfrm>
          <a:prstGeom prst="rect">
            <a:avLst/>
          </a:prstGeom>
          <a:noFill/>
          <a:ln>
            <a:noFill/>
          </a:ln>
        </p:spPr>
      </p:pic>
      <p:sp>
        <p:nvSpPr>
          <p:cNvPr id="11" name="Shape 11"/>
          <p:cNvSpPr txBox="1">
            <a:spLocks noGrp="1"/>
          </p:cNvSpPr>
          <p:nvPr>
            <p:ph type="ctrTitle"/>
          </p:nvPr>
        </p:nvSpPr>
        <p:spPr>
          <a:xfrm>
            <a:off x="4277500" y="4382967"/>
            <a:ext cx="7000400" cy="1546400"/>
          </a:xfrm>
          <a:prstGeom prst="rect">
            <a:avLst/>
          </a:prstGeom>
        </p:spPr>
        <p:txBody>
          <a:bodyPr wrap="square" lIns="121897" tIns="121897" rIns="121897" bIns="121897" anchor="b" anchorCtr="0"/>
          <a:lstStyle>
            <a:lvl1pPr lvl="0" algn="r">
              <a:spcBef>
                <a:spcPts val="0"/>
              </a:spcBef>
              <a:buClr>
                <a:srgbClr val="FFFFFF"/>
              </a:buClr>
              <a:buSzPct val="100000"/>
              <a:buFont typeface="Lato Light"/>
              <a:defRPr sz="6700">
                <a:solidFill>
                  <a:srgbClr val="FFFFFF"/>
                </a:solidFill>
                <a:latin typeface="Lato Light"/>
                <a:ea typeface="Lato Light"/>
                <a:cs typeface="Lato Light"/>
                <a:sym typeface="Lato Light"/>
              </a:defRPr>
            </a:lvl1pPr>
            <a:lvl2pPr lvl="1" algn="r">
              <a:spcBef>
                <a:spcPts val="0"/>
              </a:spcBef>
              <a:buClr>
                <a:srgbClr val="FFFFFF"/>
              </a:buClr>
              <a:buSzPct val="100000"/>
              <a:buFont typeface="Lato Light"/>
              <a:defRPr sz="6700">
                <a:solidFill>
                  <a:srgbClr val="FFFFFF"/>
                </a:solidFill>
                <a:latin typeface="Lato Light"/>
                <a:ea typeface="Lato Light"/>
                <a:cs typeface="Lato Light"/>
                <a:sym typeface="Lato Light"/>
              </a:defRPr>
            </a:lvl2pPr>
            <a:lvl3pPr lvl="2" algn="r">
              <a:spcBef>
                <a:spcPts val="0"/>
              </a:spcBef>
              <a:buClr>
                <a:srgbClr val="FFFFFF"/>
              </a:buClr>
              <a:buSzPct val="100000"/>
              <a:buFont typeface="Lato Light"/>
              <a:defRPr sz="6700">
                <a:solidFill>
                  <a:srgbClr val="FFFFFF"/>
                </a:solidFill>
                <a:latin typeface="Lato Light"/>
                <a:ea typeface="Lato Light"/>
                <a:cs typeface="Lato Light"/>
                <a:sym typeface="Lato Light"/>
              </a:defRPr>
            </a:lvl3pPr>
            <a:lvl4pPr lvl="3" algn="r">
              <a:spcBef>
                <a:spcPts val="0"/>
              </a:spcBef>
              <a:buClr>
                <a:srgbClr val="FFFFFF"/>
              </a:buClr>
              <a:buSzPct val="100000"/>
              <a:buFont typeface="Lato Light"/>
              <a:defRPr sz="6700">
                <a:solidFill>
                  <a:srgbClr val="FFFFFF"/>
                </a:solidFill>
                <a:latin typeface="Lato Light"/>
                <a:ea typeface="Lato Light"/>
                <a:cs typeface="Lato Light"/>
                <a:sym typeface="Lato Light"/>
              </a:defRPr>
            </a:lvl4pPr>
            <a:lvl5pPr lvl="4" algn="r">
              <a:spcBef>
                <a:spcPts val="0"/>
              </a:spcBef>
              <a:buClr>
                <a:srgbClr val="FFFFFF"/>
              </a:buClr>
              <a:buSzPct val="100000"/>
              <a:buFont typeface="Lato Light"/>
              <a:defRPr sz="6700">
                <a:solidFill>
                  <a:srgbClr val="FFFFFF"/>
                </a:solidFill>
                <a:latin typeface="Lato Light"/>
                <a:ea typeface="Lato Light"/>
                <a:cs typeface="Lato Light"/>
                <a:sym typeface="Lato Light"/>
              </a:defRPr>
            </a:lvl5pPr>
            <a:lvl6pPr lvl="5" algn="r">
              <a:spcBef>
                <a:spcPts val="0"/>
              </a:spcBef>
              <a:buClr>
                <a:srgbClr val="FFFFFF"/>
              </a:buClr>
              <a:buSzPct val="100000"/>
              <a:buFont typeface="Lato Light"/>
              <a:defRPr sz="6700">
                <a:solidFill>
                  <a:srgbClr val="FFFFFF"/>
                </a:solidFill>
                <a:latin typeface="Lato Light"/>
                <a:ea typeface="Lato Light"/>
                <a:cs typeface="Lato Light"/>
                <a:sym typeface="Lato Light"/>
              </a:defRPr>
            </a:lvl6pPr>
            <a:lvl7pPr lvl="6" algn="r">
              <a:spcBef>
                <a:spcPts val="0"/>
              </a:spcBef>
              <a:buClr>
                <a:srgbClr val="FFFFFF"/>
              </a:buClr>
              <a:buSzPct val="100000"/>
              <a:buFont typeface="Lato Light"/>
              <a:defRPr sz="6700">
                <a:solidFill>
                  <a:srgbClr val="FFFFFF"/>
                </a:solidFill>
                <a:latin typeface="Lato Light"/>
                <a:ea typeface="Lato Light"/>
                <a:cs typeface="Lato Light"/>
                <a:sym typeface="Lato Light"/>
              </a:defRPr>
            </a:lvl7pPr>
            <a:lvl8pPr lvl="7" algn="r">
              <a:spcBef>
                <a:spcPts val="0"/>
              </a:spcBef>
              <a:buClr>
                <a:srgbClr val="FFFFFF"/>
              </a:buClr>
              <a:buSzPct val="100000"/>
              <a:buFont typeface="Lato Light"/>
              <a:defRPr sz="6700">
                <a:solidFill>
                  <a:srgbClr val="FFFFFF"/>
                </a:solidFill>
                <a:latin typeface="Lato Light"/>
                <a:ea typeface="Lato Light"/>
                <a:cs typeface="Lato Light"/>
                <a:sym typeface="Lato Light"/>
              </a:defRPr>
            </a:lvl8pPr>
            <a:lvl9pPr lvl="8" algn="r">
              <a:spcBef>
                <a:spcPts val="0"/>
              </a:spcBef>
              <a:buClr>
                <a:srgbClr val="FFFFFF"/>
              </a:buClr>
              <a:buSzPct val="100000"/>
              <a:buFont typeface="Lato Light"/>
              <a:defRPr sz="6700">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3061168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Shape 27"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8" name="Shape 28"/>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609600"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0" name="Shape 30"/>
          <p:cNvSpPr txBox="1">
            <a:spLocks noGrp="1"/>
          </p:cNvSpPr>
          <p:nvPr>
            <p:ph type="body" idx="2"/>
          </p:nvPr>
        </p:nvSpPr>
        <p:spPr>
          <a:xfrm>
            <a:off x="4391208"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1" name="Shape 31"/>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33297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Shape 33"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4" name="Shape 34"/>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5" name="Shape 35"/>
          <p:cNvSpPr txBox="1">
            <a:spLocks noGrp="1"/>
          </p:cNvSpPr>
          <p:nvPr>
            <p:ph type="body" idx="1"/>
          </p:nvPr>
        </p:nvSpPr>
        <p:spPr>
          <a:xfrm>
            <a:off x="653033"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6" name="Shape 36"/>
          <p:cNvSpPr txBox="1">
            <a:spLocks noGrp="1"/>
          </p:cNvSpPr>
          <p:nvPr>
            <p:ph type="body" idx="2"/>
          </p:nvPr>
        </p:nvSpPr>
        <p:spPr>
          <a:xfrm>
            <a:off x="3220181"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7" name="Shape 37"/>
          <p:cNvSpPr txBox="1">
            <a:spLocks noGrp="1"/>
          </p:cNvSpPr>
          <p:nvPr>
            <p:ph type="body" idx="3"/>
          </p:nvPr>
        </p:nvSpPr>
        <p:spPr>
          <a:xfrm>
            <a:off x="5787329"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8" name="Shape 38"/>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65600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6/15/25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28157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77D667-50C7-4267-A5A7-CE6B214009FB}" type="datetimeFigureOut">
              <a:rPr lang="en-US" smtClean="0"/>
              <a:t>6/15/25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415456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77D667-50C7-4267-A5A7-CE6B214009FB}" type="datetimeFigureOut">
              <a:rPr lang="en-US" smtClean="0"/>
              <a:t>6/15/25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1040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77D667-50C7-4267-A5A7-CE6B214009FB}" type="datetimeFigureOut">
              <a:rPr lang="en-US" smtClean="0"/>
              <a:t>6/15/25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91412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77D667-50C7-4267-A5A7-CE6B214009FB}" type="datetimeFigureOut">
              <a:rPr lang="en-US" smtClean="0"/>
              <a:t>6/15/25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27271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7D667-50C7-4267-A5A7-CE6B214009FB}" type="datetimeFigureOut">
              <a:rPr lang="en-US" smtClean="0"/>
              <a:t>6/15/25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51411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6/15/25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57837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6/15/25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02168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7D667-50C7-4267-A5A7-CE6B214009FB}" type="datetimeFigureOut">
              <a:rPr lang="en-US" smtClean="0"/>
              <a:t>6/15/25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50DAE-01CE-4FE2-9ECC-1B36EF47EB84}" type="slidenum">
              <a:rPr lang="en-US" smtClean="0"/>
              <a:t>‹#›</a:t>
            </a:fld>
            <a:endParaRPr lang="en-US"/>
          </a:p>
        </p:txBody>
      </p:sp>
    </p:spTree>
    <p:extLst>
      <p:ext uri="{BB962C8B-B14F-4D97-AF65-F5344CB8AC3E}">
        <p14:creationId xmlns:p14="http://schemas.microsoft.com/office/powerpoint/2010/main" val="3033261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mailto:angehwang@amamedia.org" TargetMode="Externa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mailto:casemanager@amamedia.org" TargetMode="External"/><Relationship Id="rId4" Type="http://schemas.openxmlformats.org/officeDocument/2006/relationships/hyperlink" Target="mailto:stevelu@amamedia.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casemanager@amamedia.org"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edu.gcfglobal.org/en/computerbasics/basic-parts-of-a-computer/1/" TargetMode="External"/><Relationship Id="rId2" Type="http://schemas.openxmlformats.org/officeDocument/2006/relationships/hyperlink" Target="https://www.digitalliteracyassessment.org/#take-assessment"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5" name="Picture 4">
            <a:extLst>
              <a:ext uri="{FF2B5EF4-FFF2-40B4-BE49-F238E27FC236}">
                <a16:creationId xmlns:a16="http://schemas.microsoft.com/office/drawing/2014/main" id="{824408BD-E756-0456-D944-D3A4C906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798" y="339038"/>
            <a:ext cx="3998699" cy="3174045"/>
          </a:xfrm>
          <a:prstGeom prst="rect">
            <a:avLst/>
          </a:prstGeom>
        </p:spPr>
      </p:pic>
      <p:sp>
        <p:nvSpPr>
          <p:cNvPr id="6" name="TextBox 5">
            <a:extLst>
              <a:ext uri="{FF2B5EF4-FFF2-40B4-BE49-F238E27FC236}">
                <a16:creationId xmlns:a16="http://schemas.microsoft.com/office/drawing/2014/main" id="{9C331172-68DF-170F-3021-04CB357C29DD}"/>
              </a:ext>
            </a:extLst>
          </p:cNvPr>
          <p:cNvSpPr txBox="1"/>
          <p:nvPr/>
        </p:nvSpPr>
        <p:spPr>
          <a:xfrm>
            <a:off x="3526827" y="3731172"/>
            <a:ext cx="8530925" cy="1631216"/>
          </a:xfrm>
          <a:prstGeom prst="rect">
            <a:avLst/>
          </a:prstGeom>
          <a:noFill/>
          <a:ln>
            <a:noFill/>
          </a:ln>
        </p:spPr>
        <p:txBody>
          <a:bodyPr wrap="none" rtlCol="0">
            <a:spAutoFit/>
          </a:bodyPr>
          <a:lstStyle/>
          <a:p>
            <a:pPr algn="r"/>
            <a:r>
              <a:rPr lang="en-US" sz="8000" b="1" dirty="0">
                <a:solidFill>
                  <a:schemeClr val="bg1"/>
                </a:solidFill>
              </a:rPr>
              <a:t>e-</a:t>
            </a:r>
            <a:r>
              <a:rPr lang="en-US" sz="8000" b="1" dirty="0" err="1">
                <a:solidFill>
                  <a:schemeClr val="bg1"/>
                </a:solidFill>
              </a:rPr>
              <a:t>Magine</a:t>
            </a:r>
            <a:r>
              <a:rPr lang="en-US" sz="8000" b="1" dirty="0">
                <a:solidFill>
                  <a:schemeClr val="bg1"/>
                </a:solidFill>
              </a:rPr>
              <a:t>! Initiative</a:t>
            </a:r>
          </a:p>
          <a:p>
            <a:pPr algn="r"/>
            <a:r>
              <a:rPr lang="en-US" sz="2000" b="1" dirty="0">
                <a:solidFill>
                  <a:schemeClr val="bg1"/>
                </a:solidFill>
              </a:rPr>
              <a:t>Every Sat 9am – 5pm at FreedomWorks</a:t>
            </a:r>
          </a:p>
        </p:txBody>
      </p:sp>
      <p:pic>
        <p:nvPicPr>
          <p:cNvPr id="8" name="Picture 7">
            <a:extLst>
              <a:ext uri="{FF2B5EF4-FFF2-40B4-BE49-F238E27FC236}">
                <a16:creationId xmlns:a16="http://schemas.microsoft.com/office/drawing/2014/main" id="{85ED575C-330C-11CD-81D3-381F5E72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42" y="2380455"/>
            <a:ext cx="886453" cy="967390"/>
          </a:xfrm>
          <a:prstGeom prst="rect">
            <a:avLst/>
          </a:prstGeom>
        </p:spPr>
      </p:pic>
      <p:pic>
        <p:nvPicPr>
          <p:cNvPr id="10" name="Picture 9">
            <a:extLst>
              <a:ext uri="{FF2B5EF4-FFF2-40B4-BE49-F238E27FC236}">
                <a16:creationId xmlns:a16="http://schemas.microsoft.com/office/drawing/2014/main" id="{6A8DF20F-1B1E-F27E-11E5-F6C747A48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41" y="3460533"/>
            <a:ext cx="1739608" cy="1458310"/>
          </a:xfrm>
          <a:prstGeom prst="rect">
            <a:avLst/>
          </a:prstGeom>
        </p:spPr>
      </p:pic>
      <p:pic>
        <p:nvPicPr>
          <p:cNvPr id="12" name="Picture 11">
            <a:extLst>
              <a:ext uri="{FF2B5EF4-FFF2-40B4-BE49-F238E27FC236}">
                <a16:creationId xmlns:a16="http://schemas.microsoft.com/office/drawing/2014/main" id="{018156EB-10AD-1EE6-822A-BBCBC45CE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275" y="389161"/>
            <a:ext cx="1620980" cy="1620980"/>
          </a:xfrm>
          <a:prstGeom prst="rect">
            <a:avLst/>
          </a:prstGeom>
        </p:spPr>
      </p:pic>
      <p:pic>
        <p:nvPicPr>
          <p:cNvPr id="16" name="Picture 15">
            <a:extLst>
              <a:ext uri="{FF2B5EF4-FFF2-40B4-BE49-F238E27FC236}">
                <a16:creationId xmlns:a16="http://schemas.microsoft.com/office/drawing/2014/main" id="{D42DA03F-AEBF-ACB6-057E-1F998B474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30" y="4571742"/>
            <a:ext cx="1581330" cy="919578"/>
          </a:xfrm>
          <a:prstGeom prst="rect">
            <a:avLst/>
          </a:prstGeom>
        </p:spPr>
      </p:pic>
      <p:pic>
        <p:nvPicPr>
          <p:cNvPr id="2" name="Picture 1">
            <a:extLst>
              <a:ext uri="{FF2B5EF4-FFF2-40B4-BE49-F238E27FC236}">
                <a16:creationId xmlns:a16="http://schemas.microsoft.com/office/drawing/2014/main" id="{60BFB6E9-4BF1-71C7-2D81-30D6033A352F}"/>
              </a:ext>
            </a:extLst>
          </p:cNvPr>
          <p:cNvPicPr>
            <a:picLocks noChangeAspect="1"/>
          </p:cNvPicPr>
          <p:nvPr/>
        </p:nvPicPr>
        <p:blipFill>
          <a:blip r:embed="rId8"/>
          <a:stretch>
            <a:fillRect/>
          </a:stretch>
        </p:blipFill>
        <p:spPr>
          <a:xfrm>
            <a:off x="228841" y="5860231"/>
            <a:ext cx="3416300" cy="762000"/>
          </a:xfrm>
          <a:prstGeom prst="rect">
            <a:avLst/>
          </a:prstGeom>
        </p:spPr>
      </p:pic>
    </p:spTree>
    <p:extLst>
      <p:ext uri="{BB962C8B-B14F-4D97-AF65-F5344CB8AC3E}">
        <p14:creationId xmlns:p14="http://schemas.microsoft.com/office/powerpoint/2010/main" val="376933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_Last_10_Years_(1080x720)">
            <a:hlinkClick r:id="" action="ppaction://media"/>
            <a:extLst>
              <a:ext uri="{FF2B5EF4-FFF2-40B4-BE49-F238E27FC236}">
                <a16:creationId xmlns:a16="http://schemas.microsoft.com/office/drawing/2014/main" id="{60389541-16FD-1FF7-50AA-712C409A2D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6414" y="275120"/>
            <a:ext cx="11464883" cy="6448851"/>
          </a:xfrm>
        </p:spPr>
      </p:pic>
    </p:spTree>
    <p:extLst>
      <p:ext uri="{BB962C8B-B14F-4D97-AF65-F5344CB8AC3E}">
        <p14:creationId xmlns:p14="http://schemas.microsoft.com/office/powerpoint/2010/main" val="353000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694" b="13596"/>
          <a:stretch/>
        </p:blipFill>
        <p:spPr>
          <a:xfrm rot="5400000">
            <a:off x="6760029" y="1426028"/>
            <a:ext cx="6858000" cy="4005945"/>
          </a:xfrm>
          <a:prstGeom prst="rect">
            <a:avLst/>
          </a:prstGeom>
        </p:spPr>
      </p:pic>
      <p:sp>
        <p:nvSpPr>
          <p:cNvPr id="3" name="TextBox 2">
            <a:extLst>
              <a:ext uri="{FF2B5EF4-FFF2-40B4-BE49-F238E27FC236}">
                <a16:creationId xmlns:a16="http://schemas.microsoft.com/office/drawing/2014/main" id="{085C0625-B829-CEAF-8076-9AB2A506D500}"/>
              </a:ext>
            </a:extLst>
          </p:cNvPr>
          <p:cNvSpPr txBox="1"/>
          <p:nvPr/>
        </p:nvSpPr>
        <p:spPr>
          <a:xfrm>
            <a:off x="892629" y="511628"/>
            <a:ext cx="6760028" cy="4832092"/>
          </a:xfrm>
          <a:prstGeom prst="rect">
            <a:avLst/>
          </a:prstGeom>
          <a:noFill/>
        </p:spPr>
        <p:txBody>
          <a:bodyPr wrap="square" rtlCol="0">
            <a:spAutoFit/>
          </a:bodyPr>
          <a:lstStyle/>
          <a:p>
            <a:r>
              <a:rPr lang="en-US" sz="2800" b="1" dirty="0">
                <a:latin typeface="Papyrus" panose="020B0602040200020303" pitchFamily="34" charset="77"/>
              </a:rPr>
              <a:t>Asian Media Access’ Contacts</a:t>
            </a:r>
          </a:p>
          <a:p>
            <a:endParaRPr lang="en-US" sz="2800" dirty="0">
              <a:latin typeface="Papyrus" panose="020B0602040200020303" pitchFamily="34" charset="77"/>
            </a:endParaRPr>
          </a:p>
          <a:p>
            <a:r>
              <a:rPr lang="en-US" sz="2800" dirty="0">
                <a:latin typeface="Papyrus" panose="020B0602040200020303" pitchFamily="34" charset="77"/>
              </a:rPr>
              <a:t>Ange Hwang at </a:t>
            </a:r>
            <a:r>
              <a:rPr lang="en-US" sz="2800" dirty="0">
                <a:latin typeface="Papyrus" panose="020B0602040200020303" pitchFamily="34" charset="77"/>
                <a:hlinkClick r:id="rId3"/>
              </a:rPr>
              <a:t>angehwang@amamedia.org</a:t>
            </a:r>
            <a:endParaRPr lang="en-US" sz="2800" dirty="0">
              <a:latin typeface="Papyrus" panose="020B0602040200020303" pitchFamily="34" charset="77"/>
            </a:endParaRPr>
          </a:p>
          <a:p>
            <a:endParaRPr lang="en-US" sz="2800" dirty="0">
              <a:latin typeface="Papyrus" panose="020B0602040200020303" pitchFamily="34" charset="77"/>
            </a:endParaRPr>
          </a:p>
          <a:p>
            <a:r>
              <a:rPr lang="en-US" sz="2800" dirty="0">
                <a:latin typeface="Papyrus" panose="020B0602040200020303" pitchFamily="34" charset="77"/>
              </a:rPr>
              <a:t>Stephen Lu at </a:t>
            </a:r>
            <a:r>
              <a:rPr lang="en-US" sz="2800" dirty="0">
                <a:latin typeface="Papyrus" panose="020B0602040200020303" pitchFamily="34" charset="77"/>
                <a:hlinkClick r:id="rId4"/>
              </a:rPr>
              <a:t>stevelu@amamedia.org</a:t>
            </a:r>
            <a:endParaRPr lang="en-US" sz="2800" dirty="0">
              <a:latin typeface="Papyrus" panose="020B0602040200020303" pitchFamily="34" charset="77"/>
            </a:endParaRPr>
          </a:p>
          <a:p>
            <a:endParaRPr lang="en-US" sz="2800" dirty="0">
              <a:latin typeface="Papyrus" panose="020B0602040200020303" pitchFamily="34" charset="77"/>
            </a:endParaRPr>
          </a:p>
          <a:p>
            <a:r>
              <a:rPr lang="en-US" sz="2800" dirty="0">
                <a:latin typeface="Papyrus" panose="020B0602040200020303" pitchFamily="34" charset="77"/>
              </a:rPr>
              <a:t>Maya Park at </a:t>
            </a:r>
            <a:r>
              <a:rPr lang="en-US" sz="2800" dirty="0">
                <a:latin typeface="Papyrus" panose="020B0602040200020303" pitchFamily="34" charset="77"/>
                <a:hlinkClick r:id="rId5"/>
              </a:rPr>
              <a:t>casemanager@amamedia.org</a:t>
            </a:r>
            <a:endParaRPr lang="en-US" sz="2800" dirty="0">
              <a:latin typeface="Papyrus" panose="020B0602040200020303" pitchFamily="34" charset="77"/>
            </a:endParaRPr>
          </a:p>
          <a:p>
            <a:endParaRPr lang="en-US" sz="2800" dirty="0">
              <a:latin typeface="Papyrus" panose="020B0602040200020303" pitchFamily="34" charset="77"/>
            </a:endParaRPr>
          </a:p>
          <a:p>
            <a:r>
              <a:rPr lang="en-US" sz="2800" dirty="0">
                <a:latin typeface="Papyrus" panose="020B0602040200020303" pitchFamily="34" charset="77"/>
              </a:rPr>
              <a:t>612-376-7715</a:t>
            </a:r>
          </a:p>
        </p:txBody>
      </p:sp>
      <p:pic>
        <p:nvPicPr>
          <p:cNvPr id="5" name="Picture 4">
            <a:extLst>
              <a:ext uri="{FF2B5EF4-FFF2-40B4-BE49-F238E27FC236}">
                <a16:creationId xmlns:a16="http://schemas.microsoft.com/office/drawing/2014/main" id="{6E120FE8-5613-A6AB-5E08-040029CEC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4629" y="4303263"/>
            <a:ext cx="1906813" cy="2080913"/>
          </a:xfrm>
          <a:prstGeom prst="rect">
            <a:avLst/>
          </a:prstGeom>
        </p:spPr>
      </p:pic>
    </p:spTree>
    <p:extLst>
      <p:ext uri="{BB962C8B-B14F-4D97-AF65-F5344CB8AC3E}">
        <p14:creationId xmlns:p14="http://schemas.microsoft.com/office/powerpoint/2010/main" val="2415096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694" b="13596"/>
          <a:stretch/>
        </p:blipFill>
        <p:spPr>
          <a:xfrm rot="5400000">
            <a:off x="6760029" y="1426028"/>
            <a:ext cx="6858000" cy="4005945"/>
          </a:xfrm>
          <a:prstGeom prst="rect">
            <a:avLst/>
          </a:prstGeom>
        </p:spPr>
      </p:pic>
      <p:sp>
        <p:nvSpPr>
          <p:cNvPr id="3" name="TextBox 2">
            <a:extLst>
              <a:ext uri="{FF2B5EF4-FFF2-40B4-BE49-F238E27FC236}">
                <a16:creationId xmlns:a16="http://schemas.microsoft.com/office/drawing/2014/main" id="{085C0625-B829-CEAF-8076-9AB2A506D500}"/>
              </a:ext>
            </a:extLst>
          </p:cNvPr>
          <p:cNvSpPr txBox="1"/>
          <p:nvPr/>
        </p:nvSpPr>
        <p:spPr>
          <a:xfrm>
            <a:off x="892629" y="511628"/>
            <a:ext cx="5706954" cy="4585871"/>
          </a:xfrm>
          <a:prstGeom prst="rect">
            <a:avLst/>
          </a:prstGeom>
          <a:noFill/>
        </p:spPr>
        <p:txBody>
          <a:bodyPr wrap="square" rtlCol="0">
            <a:spAutoFit/>
          </a:bodyPr>
          <a:lstStyle/>
          <a:p>
            <a:r>
              <a:rPr lang="en-US" sz="6600" dirty="0">
                <a:hlinkClick r:id="rId3"/>
              </a:rPr>
              <a:t>casemanager@amamedia.org</a:t>
            </a:r>
            <a:endParaRPr lang="en-US" sz="6600" dirty="0"/>
          </a:p>
          <a:p>
            <a:endParaRPr lang="en-US" sz="6600" dirty="0"/>
          </a:p>
          <a:p>
            <a:r>
              <a:rPr lang="en-US" sz="6600" dirty="0"/>
              <a:t>612-477-4682</a:t>
            </a:r>
          </a:p>
          <a:p>
            <a:endParaRPr lang="en-US" sz="2800" dirty="0">
              <a:latin typeface="Papyrus" panose="020B0602040200020303" pitchFamily="34" charset="77"/>
            </a:endParaRPr>
          </a:p>
        </p:txBody>
      </p:sp>
      <p:pic>
        <p:nvPicPr>
          <p:cNvPr id="5" name="Picture 4">
            <a:extLst>
              <a:ext uri="{FF2B5EF4-FFF2-40B4-BE49-F238E27FC236}">
                <a16:creationId xmlns:a16="http://schemas.microsoft.com/office/drawing/2014/main" id="{6E120FE8-5613-A6AB-5E08-040029CEC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629" y="4303263"/>
            <a:ext cx="1906813" cy="2080913"/>
          </a:xfrm>
          <a:prstGeom prst="rect">
            <a:avLst/>
          </a:prstGeom>
        </p:spPr>
      </p:pic>
    </p:spTree>
    <p:extLst>
      <p:ext uri="{BB962C8B-B14F-4D97-AF65-F5344CB8AC3E}">
        <p14:creationId xmlns:p14="http://schemas.microsoft.com/office/powerpoint/2010/main" val="1984514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3" name="Picture 2">
            <a:extLst>
              <a:ext uri="{FF2B5EF4-FFF2-40B4-BE49-F238E27FC236}">
                <a16:creationId xmlns:a16="http://schemas.microsoft.com/office/drawing/2014/main" id="{174003FE-48D8-BF99-7D53-145570D1A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15" y="0"/>
            <a:ext cx="6858000" cy="6858000"/>
          </a:xfrm>
          <a:prstGeom prst="rect">
            <a:avLst/>
          </a:prstGeom>
        </p:spPr>
      </p:pic>
    </p:spTree>
    <p:extLst>
      <p:ext uri="{BB962C8B-B14F-4D97-AF65-F5344CB8AC3E}">
        <p14:creationId xmlns:p14="http://schemas.microsoft.com/office/powerpoint/2010/main" val="410595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2668" t="212" r="34475" b="-212"/>
          <a:stretch/>
        </p:blipFill>
        <p:spPr>
          <a:xfrm>
            <a:off x="7946571" y="-1"/>
            <a:ext cx="4245429" cy="6858000"/>
          </a:xfrm>
          <a:prstGeom prst="rect">
            <a:avLst/>
          </a:prstGeom>
        </p:spPr>
      </p:pic>
      <p:sp>
        <p:nvSpPr>
          <p:cNvPr id="2" name="TextBox 1">
            <a:extLst>
              <a:ext uri="{FF2B5EF4-FFF2-40B4-BE49-F238E27FC236}">
                <a16:creationId xmlns:a16="http://schemas.microsoft.com/office/drawing/2014/main" id="{CFE77FFF-8369-B130-ADA7-8433C8418B5E}"/>
              </a:ext>
            </a:extLst>
          </p:cNvPr>
          <p:cNvSpPr txBox="1"/>
          <p:nvPr/>
        </p:nvSpPr>
        <p:spPr>
          <a:xfrm>
            <a:off x="457201" y="424543"/>
            <a:ext cx="7282542" cy="6955750"/>
          </a:xfrm>
          <a:prstGeom prst="rect">
            <a:avLst/>
          </a:prstGeom>
          <a:noFill/>
        </p:spPr>
        <p:txBody>
          <a:bodyPr wrap="square" rtlCol="0">
            <a:spAutoFit/>
          </a:bodyPr>
          <a:lstStyle/>
          <a:p>
            <a:r>
              <a:rPr lang="en-US" sz="2800" dirty="0">
                <a:latin typeface="Papyrus" panose="020B0602040200020303" pitchFamily="34" charset="77"/>
              </a:rPr>
              <a:t>Every Week, we will have below schedule for the E-</a:t>
            </a:r>
            <a:r>
              <a:rPr lang="en-US" sz="2800" dirty="0" err="1">
                <a:latin typeface="Papyrus" panose="020B0602040200020303" pitchFamily="34" charset="77"/>
              </a:rPr>
              <a:t>Magine</a:t>
            </a:r>
            <a:r>
              <a:rPr lang="en-US" sz="2800" dirty="0">
                <a:latin typeface="Papyrus" panose="020B0602040200020303" pitchFamily="34" charset="77"/>
              </a:rPr>
              <a:t>!! – Generative AIs and Digital Marketing </a:t>
            </a:r>
          </a:p>
          <a:p>
            <a:endParaRPr lang="en-US" sz="2800" dirty="0">
              <a:latin typeface="Papyrus" panose="020B0602040200020303" pitchFamily="34" charset="77"/>
            </a:endParaRPr>
          </a:p>
          <a:p>
            <a:r>
              <a:rPr lang="en-US" sz="2800" dirty="0">
                <a:latin typeface="Papyrus" panose="020B0602040200020303" pitchFamily="34" charset="77"/>
              </a:rPr>
              <a:t>9am - 9:30am  - Checking in </a:t>
            </a:r>
          </a:p>
          <a:p>
            <a:r>
              <a:rPr lang="en-US" sz="2800" dirty="0">
                <a:latin typeface="Papyrus" panose="020B0602040200020303" pitchFamily="34" charset="77"/>
              </a:rPr>
              <a:t> </a:t>
            </a:r>
          </a:p>
          <a:p>
            <a:r>
              <a:rPr lang="en-US" sz="2800" dirty="0">
                <a:latin typeface="Papyrus" panose="020B0602040200020303" pitchFamily="34" charset="77"/>
              </a:rPr>
              <a:t>9:30 - Noon - First Training </a:t>
            </a:r>
          </a:p>
          <a:p>
            <a:r>
              <a:rPr lang="en-US" sz="2800" dirty="0">
                <a:latin typeface="Papyrus" panose="020B0602040200020303" pitchFamily="34" charset="77"/>
              </a:rPr>
              <a:t> </a:t>
            </a:r>
          </a:p>
          <a:p>
            <a:r>
              <a:rPr lang="en-US" sz="2800" dirty="0">
                <a:latin typeface="Papyrus" panose="020B0602040200020303" pitchFamily="34" charset="77"/>
              </a:rPr>
              <a:t>Noon - 2pm - Lunch and ”Food Is Medicine" - Rochester Clinic</a:t>
            </a:r>
          </a:p>
          <a:p>
            <a:endParaRPr lang="en-US" sz="2800" dirty="0">
              <a:latin typeface="Papyrus" panose="020B0602040200020303" pitchFamily="34" charset="77"/>
            </a:endParaRPr>
          </a:p>
          <a:p>
            <a:r>
              <a:rPr lang="en-US" sz="2800" dirty="0">
                <a:latin typeface="Papyrus" panose="020B0602040200020303" pitchFamily="34" charset="77"/>
              </a:rPr>
              <a:t>2-4:30pm - 2nd Training </a:t>
            </a:r>
          </a:p>
          <a:p>
            <a:r>
              <a:rPr lang="en-US" sz="2800" dirty="0">
                <a:latin typeface="Papyrus" panose="020B0602040200020303" pitchFamily="34" charset="77"/>
              </a:rPr>
              <a:t> </a:t>
            </a:r>
          </a:p>
          <a:p>
            <a:r>
              <a:rPr lang="en-US" sz="2800" dirty="0">
                <a:latin typeface="Papyrus" panose="020B0602040200020303" pitchFamily="34" charset="77"/>
              </a:rPr>
              <a:t>4:30 - 5pm - Reflections  </a:t>
            </a:r>
          </a:p>
          <a:p>
            <a:br>
              <a:rPr lang="en-US" dirty="0"/>
            </a:br>
            <a:endParaRPr lang="en-US" dirty="0"/>
          </a:p>
          <a:p>
            <a:endParaRPr lang="en-US" dirty="0"/>
          </a:p>
        </p:txBody>
      </p:sp>
    </p:spTree>
    <p:extLst>
      <p:ext uri="{BB962C8B-B14F-4D97-AF65-F5344CB8AC3E}">
        <p14:creationId xmlns:p14="http://schemas.microsoft.com/office/powerpoint/2010/main" val="604552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00457" y="0"/>
            <a:ext cx="3091543" cy="6858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8B6100-0151-15F9-B859-9721D65AAAEC}"/>
              </a:ext>
            </a:extLst>
          </p:cNvPr>
          <p:cNvSpPr txBox="1"/>
          <p:nvPr/>
        </p:nvSpPr>
        <p:spPr>
          <a:xfrm>
            <a:off x="9318171" y="1186542"/>
            <a:ext cx="2677886" cy="4401205"/>
          </a:xfrm>
          <a:prstGeom prst="rect">
            <a:avLst/>
          </a:prstGeom>
          <a:noFill/>
        </p:spPr>
        <p:txBody>
          <a:bodyPr wrap="square" rtlCol="0">
            <a:spAutoFit/>
          </a:bodyPr>
          <a:lstStyle/>
          <a:p>
            <a:r>
              <a:rPr lang="en-US" sz="4000" b="1" dirty="0">
                <a:solidFill>
                  <a:schemeClr val="bg1"/>
                </a:solidFill>
                <a:latin typeface="Papyrus" panose="020B0602040200020303" pitchFamily="34" charset="77"/>
              </a:rPr>
              <a:t>Eligibility</a:t>
            </a:r>
          </a:p>
          <a:p>
            <a:endParaRPr lang="en-US" sz="4000" b="1" dirty="0">
              <a:solidFill>
                <a:schemeClr val="bg1"/>
              </a:solidFill>
              <a:latin typeface="Papyrus" panose="020B0602040200020303" pitchFamily="34" charset="77"/>
            </a:endParaRPr>
          </a:p>
          <a:p>
            <a:r>
              <a:rPr lang="en-US" sz="4000" b="1" dirty="0">
                <a:solidFill>
                  <a:schemeClr val="bg1"/>
                </a:solidFill>
                <a:latin typeface="Papyrus" panose="020B0602040200020303" pitchFamily="34" charset="77"/>
              </a:rPr>
              <a:t>You must be the City of Mpls residents</a:t>
            </a:r>
          </a:p>
        </p:txBody>
      </p:sp>
      <p:pic>
        <p:nvPicPr>
          <p:cNvPr id="3" name="Picture 2">
            <a:extLst>
              <a:ext uri="{FF2B5EF4-FFF2-40B4-BE49-F238E27FC236}">
                <a16:creationId xmlns:a16="http://schemas.microsoft.com/office/drawing/2014/main" id="{2FA8BC11-AD31-0FE9-2A1F-7A8E0AB33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259" y="566057"/>
            <a:ext cx="7166112" cy="5405006"/>
          </a:xfrm>
          <a:prstGeom prst="rect">
            <a:avLst/>
          </a:prstGeom>
        </p:spPr>
      </p:pic>
    </p:spTree>
    <p:extLst>
      <p:ext uri="{BB962C8B-B14F-4D97-AF65-F5344CB8AC3E}">
        <p14:creationId xmlns:p14="http://schemas.microsoft.com/office/powerpoint/2010/main" val="244259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                                                                      Weekly Lesson Plans</a:t>
            </a:r>
          </a:p>
        </p:txBody>
      </p:sp>
      <p:sp>
        <p:nvSpPr>
          <p:cNvPr id="2" name="TextBox 1">
            <a:extLst>
              <a:ext uri="{FF2B5EF4-FFF2-40B4-BE49-F238E27FC236}">
                <a16:creationId xmlns:a16="http://schemas.microsoft.com/office/drawing/2014/main" id="{0D736655-2A42-9DBD-3181-2EDA273A05D4}"/>
              </a:ext>
            </a:extLst>
          </p:cNvPr>
          <p:cNvSpPr txBox="1"/>
          <p:nvPr/>
        </p:nvSpPr>
        <p:spPr>
          <a:xfrm>
            <a:off x="859972" y="435428"/>
            <a:ext cx="5617028" cy="535531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apyrus" panose="020B0602040200020303" pitchFamily="34" charset="77"/>
              </a:rPr>
              <a:t>1st – Computer Literacy 101  </a:t>
            </a:r>
          </a:p>
          <a:p>
            <a:pPr marL="285750" indent="-285750">
              <a:buFont typeface="Arial" panose="020B0604020202020204" pitchFamily="34" charset="0"/>
              <a:buChar char="•"/>
            </a:pPr>
            <a:r>
              <a:rPr lang="en-US" dirty="0">
                <a:latin typeface="Papyrus" panose="020B0602040200020303" pitchFamily="34" charset="77"/>
              </a:rPr>
              <a:t>1st – State of AIs   </a:t>
            </a:r>
          </a:p>
          <a:p>
            <a:pPr marL="285750" indent="-285750">
              <a:buFont typeface="Arial" panose="020B0604020202020204" pitchFamily="34" charset="0"/>
              <a:buChar char="•"/>
            </a:pPr>
            <a:endParaRPr lang="en-US" dirty="0">
              <a:latin typeface="Papyrus" panose="020B0602040200020303" pitchFamily="34" charset="77"/>
            </a:endParaRPr>
          </a:p>
          <a:p>
            <a:pPr marL="285750" indent="-285750">
              <a:buFont typeface="Arial" panose="020B0604020202020204" pitchFamily="34" charset="0"/>
              <a:buChar char="•"/>
            </a:pPr>
            <a:r>
              <a:rPr lang="en-US" dirty="0">
                <a:latin typeface="Papyrus" panose="020B0602040200020303" pitchFamily="34" charset="77"/>
              </a:rPr>
              <a:t>2nd – Generative AIs PART 1 &amp; 2 – Writing, Images</a:t>
            </a:r>
          </a:p>
          <a:p>
            <a:pPr marL="285750" indent="-285750">
              <a:buFont typeface="Arial" panose="020B0604020202020204" pitchFamily="34" charset="0"/>
              <a:buChar char="•"/>
            </a:pPr>
            <a:r>
              <a:rPr lang="en-US" dirty="0">
                <a:latin typeface="Papyrus" panose="020B0602040200020303" pitchFamily="34" charset="77"/>
              </a:rPr>
              <a:t>2nd - Generative AIs PART 3 – Graphic Design</a:t>
            </a:r>
          </a:p>
          <a:p>
            <a:pPr marL="285750" indent="-285750">
              <a:buFont typeface="Arial" panose="020B0604020202020204" pitchFamily="34" charset="0"/>
              <a:buChar char="•"/>
            </a:pPr>
            <a:endParaRPr lang="en-US" dirty="0">
              <a:latin typeface="Papyrus" panose="020B0602040200020303" pitchFamily="34" charset="77"/>
            </a:endParaRPr>
          </a:p>
          <a:p>
            <a:pPr marL="285750" indent="-285750">
              <a:buFont typeface="Arial" panose="020B0604020202020204" pitchFamily="34" charset="0"/>
              <a:buChar char="•"/>
            </a:pPr>
            <a:r>
              <a:rPr lang="en-US" dirty="0">
                <a:latin typeface="Papyrus" panose="020B0602040200020303" pitchFamily="34" charset="77"/>
              </a:rPr>
              <a:t>3rd –  Financial Literacy 101 </a:t>
            </a:r>
          </a:p>
          <a:p>
            <a:pPr marL="285750" indent="-285750">
              <a:buFont typeface="Arial" panose="020B0604020202020204" pitchFamily="34" charset="0"/>
              <a:buChar char="•"/>
            </a:pPr>
            <a:r>
              <a:rPr lang="en-US" dirty="0">
                <a:latin typeface="Papyrus" panose="020B0602040200020303" pitchFamily="34" charset="77"/>
              </a:rPr>
              <a:t>3rd –  Generative AIs, PART 4 – Podcasting/Video Production and Video Enhancement with Davinci</a:t>
            </a:r>
          </a:p>
          <a:p>
            <a:pPr marL="285750" indent="-285750">
              <a:buFont typeface="Arial" panose="020B0604020202020204" pitchFamily="34" charset="0"/>
              <a:buChar char="•"/>
            </a:pPr>
            <a:endParaRPr lang="en-US" dirty="0">
              <a:latin typeface="Papyrus" panose="020B0602040200020303" pitchFamily="34" charset="77"/>
            </a:endParaRPr>
          </a:p>
          <a:p>
            <a:pPr marL="285750" indent="-285750">
              <a:buFont typeface="Arial" panose="020B0604020202020204" pitchFamily="34" charset="0"/>
              <a:buChar char="•"/>
            </a:pPr>
            <a:r>
              <a:rPr lang="en-US" dirty="0">
                <a:latin typeface="Papyrus" panose="020B0602040200020303" pitchFamily="34" charset="77"/>
              </a:rPr>
              <a:t>4th – Project Overview, Interview Skills, and Data Research, Storytelling </a:t>
            </a:r>
          </a:p>
          <a:p>
            <a:pPr marL="285750" indent="-285750">
              <a:buFont typeface="Arial" panose="020B0604020202020204" pitchFamily="34" charset="0"/>
              <a:buChar char="•"/>
            </a:pPr>
            <a:r>
              <a:rPr lang="en-US" dirty="0">
                <a:latin typeface="Papyrus" panose="020B0602040200020303" pitchFamily="34" charset="77"/>
              </a:rPr>
              <a:t>4th – Spatial Data Science, PART 1: Introduction to GIS, Spatial Data Collection </a:t>
            </a:r>
          </a:p>
          <a:p>
            <a:pPr marL="285750" indent="-285750">
              <a:buFont typeface="Arial" panose="020B0604020202020204" pitchFamily="34" charset="0"/>
              <a:buChar char="•"/>
            </a:pPr>
            <a:endParaRPr lang="en-US" dirty="0">
              <a:latin typeface="Papyrus" panose="020B0602040200020303" pitchFamily="34" charset="77"/>
            </a:endParaRPr>
          </a:p>
          <a:p>
            <a:pPr marL="285750" indent="-285750">
              <a:buFont typeface="Arial" panose="020B0604020202020204" pitchFamily="34" charset="0"/>
              <a:buChar char="•"/>
            </a:pPr>
            <a:r>
              <a:rPr lang="en-US" dirty="0">
                <a:latin typeface="Papyrus" panose="020B0602040200020303" pitchFamily="34" charset="77"/>
              </a:rPr>
              <a:t>5th – Spatial Data Science, PART 2: Online Portals  for Spatial Data</a:t>
            </a:r>
          </a:p>
          <a:p>
            <a:pPr marL="285750" indent="-285750">
              <a:buFont typeface="Arial" panose="020B0604020202020204" pitchFamily="34" charset="0"/>
              <a:buChar char="•"/>
            </a:pPr>
            <a:r>
              <a:rPr lang="en-US" dirty="0">
                <a:latin typeface="Papyrus" panose="020B0602040200020303" pitchFamily="34" charset="77"/>
              </a:rPr>
              <a:t>5th Spatial Data Science, PART 3: Spatial Data Management, Visualization, &amp; Analysis  </a:t>
            </a:r>
          </a:p>
        </p:txBody>
      </p:sp>
      <p:sp>
        <p:nvSpPr>
          <p:cNvPr id="3" name="TextBox 2">
            <a:extLst>
              <a:ext uri="{FF2B5EF4-FFF2-40B4-BE49-F238E27FC236}">
                <a16:creationId xmlns:a16="http://schemas.microsoft.com/office/drawing/2014/main" id="{A2A34A49-4E56-6EDF-9F6D-1462B8305FD1}"/>
              </a:ext>
            </a:extLst>
          </p:cNvPr>
          <p:cNvSpPr txBox="1"/>
          <p:nvPr/>
        </p:nvSpPr>
        <p:spPr>
          <a:xfrm>
            <a:off x="6982349" y="675757"/>
            <a:ext cx="5063950" cy="4801314"/>
          </a:xfrm>
          <a:prstGeom prst="rect">
            <a:avLst/>
          </a:prstGeom>
          <a:noFill/>
        </p:spPr>
        <p:txBody>
          <a:bodyPr wrap="none" rtlCol="0">
            <a:spAutoFit/>
          </a:bodyPr>
          <a:lstStyle/>
          <a:p>
            <a:endParaRPr lang="en-US" dirty="0"/>
          </a:p>
          <a:p>
            <a:pPr marL="285750" indent="-285750">
              <a:buFont typeface="Arial" panose="020B0604020202020204" pitchFamily="34" charset="0"/>
              <a:buChar char="•"/>
            </a:pPr>
            <a:r>
              <a:rPr lang="en-US" dirty="0">
                <a:latin typeface="Papyrus" panose="020B0602040200020303" pitchFamily="34" charset="77"/>
              </a:rPr>
              <a:t>6th -  Prep for Field Interview and Production</a:t>
            </a:r>
          </a:p>
          <a:p>
            <a:pPr marL="285750" indent="-285750">
              <a:buFont typeface="Arial" panose="020B0604020202020204" pitchFamily="34" charset="0"/>
              <a:buChar char="•"/>
            </a:pPr>
            <a:r>
              <a:rPr lang="en-US" dirty="0">
                <a:latin typeface="Papyrus" panose="020B0602040200020303" pitchFamily="34" charset="77"/>
              </a:rPr>
              <a:t>6th -  Field Interview and Production</a:t>
            </a:r>
          </a:p>
          <a:p>
            <a:pPr marL="285750" indent="-285750">
              <a:buFont typeface="Arial" panose="020B0604020202020204" pitchFamily="34" charset="0"/>
              <a:buChar char="•"/>
            </a:pPr>
            <a:endParaRPr lang="en-US" dirty="0">
              <a:latin typeface="Papyrus" panose="020B0602040200020303" pitchFamily="34" charset="77"/>
            </a:endParaRPr>
          </a:p>
          <a:p>
            <a:pPr marL="285750" indent="-285750">
              <a:buFont typeface="Arial" panose="020B0604020202020204" pitchFamily="34" charset="0"/>
              <a:buChar char="•"/>
            </a:pPr>
            <a:r>
              <a:rPr lang="en-US" dirty="0">
                <a:latin typeface="Papyrus" panose="020B0602040200020303" pitchFamily="34" charset="77"/>
              </a:rPr>
              <a:t>7th – Digital Marketing, PART 1</a:t>
            </a:r>
          </a:p>
          <a:p>
            <a:pPr marL="285750" indent="-285750">
              <a:buFont typeface="Arial" panose="020B0604020202020204" pitchFamily="34" charset="0"/>
              <a:buChar char="•"/>
            </a:pPr>
            <a:r>
              <a:rPr lang="en-US" dirty="0">
                <a:latin typeface="Papyrus" panose="020B0602040200020303" pitchFamily="34" charset="77"/>
              </a:rPr>
              <a:t>7th – Digital Marketing, PART 2</a:t>
            </a:r>
          </a:p>
          <a:p>
            <a:pPr marL="285750" indent="-285750">
              <a:buFont typeface="Arial" panose="020B0604020202020204" pitchFamily="34" charset="0"/>
              <a:buChar char="•"/>
            </a:pPr>
            <a:endParaRPr lang="en-US" dirty="0">
              <a:latin typeface="Papyrus" panose="020B0602040200020303" pitchFamily="34" charset="77"/>
            </a:endParaRPr>
          </a:p>
          <a:p>
            <a:pPr marL="285750" indent="-285750">
              <a:buFont typeface="Arial" panose="020B0604020202020204" pitchFamily="34" charset="0"/>
              <a:buChar char="•"/>
            </a:pPr>
            <a:r>
              <a:rPr lang="en-US" dirty="0">
                <a:latin typeface="Papyrus" panose="020B0602040200020303" pitchFamily="34" charset="77"/>
              </a:rPr>
              <a:t>8th – Website Development, PART 1</a:t>
            </a:r>
          </a:p>
          <a:p>
            <a:pPr marL="285750" indent="-285750">
              <a:buFont typeface="Arial" panose="020B0604020202020204" pitchFamily="34" charset="0"/>
              <a:buChar char="•"/>
            </a:pPr>
            <a:r>
              <a:rPr lang="en-US" dirty="0">
                <a:latin typeface="Papyrus" panose="020B0602040200020303" pitchFamily="34" charset="77"/>
              </a:rPr>
              <a:t>8th – Website Development, PART 2</a:t>
            </a:r>
          </a:p>
          <a:p>
            <a:pPr marL="285750" indent="-285750">
              <a:buFont typeface="Arial" panose="020B0604020202020204" pitchFamily="34" charset="0"/>
              <a:buChar char="•"/>
            </a:pPr>
            <a:endParaRPr lang="en-US" dirty="0">
              <a:latin typeface="Papyrus" panose="020B0602040200020303" pitchFamily="34" charset="77"/>
            </a:endParaRPr>
          </a:p>
          <a:p>
            <a:pPr marL="285750" indent="-285750">
              <a:buFont typeface="Arial" panose="020B0604020202020204" pitchFamily="34" charset="0"/>
              <a:buChar char="•"/>
            </a:pPr>
            <a:r>
              <a:rPr lang="en-US" dirty="0">
                <a:latin typeface="Papyrus" panose="020B0602040200020303" pitchFamily="34" charset="77"/>
              </a:rPr>
              <a:t>9th –  Internship: Finalizing Products  </a:t>
            </a:r>
          </a:p>
          <a:p>
            <a:pPr marL="285750" indent="-285750">
              <a:buFont typeface="Arial" panose="020B0604020202020204" pitchFamily="34" charset="0"/>
              <a:buChar char="•"/>
            </a:pPr>
            <a:r>
              <a:rPr lang="en-US" dirty="0">
                <a:latin typeface="Papyrus" panose="020B0602040200020303" pitchFamily="34" charset="77"/>
              </a:rPr>
              <a:t>9th –  Internship: Finalizing Products  </a:t>
            </a:r>
          </a:p>
          <a:p>
            <a:pPr marL="285750" indent="-285750">
              <a:buFont typeface="Arial" panose="020B0604020202020204" pitchFamily="34" charset="0"/>
              <a:buChar char="•"/>
            </a:pPr>
            <a:endParaRPr lang="en-US" dirty="0">
              <a:latin typeface="Papyrus" panose="020B0602040200020303" pitchFamily="34" charset="77"/>
            </a:endParaRPr>
          </a:p>
          <a:p>
            <a:pPr marL="285750" indent="-285750">
              <a:buFont typeface="Arial" panose="020B0604020202020204" pitchFamily="34" charset="0"/>
              <a:buChar char="•"/>
            </a:pPr>
            <a:r>
              <a:rPr lang="en-US" dirty="0">
                <a:latin typeface="Papyrus" panose="020B0602040200020303" pitchFamily="34" charset="77"/>
              </a:rPr>
              <a:t>10th-  Internship: Finalizing Products  </a:t>
            </a:r>
          </a:p>
          <a:p>
            <a:pPr marL="285750" indent="-285750">
              <a:buFont typeface="Arial" panose="020B0604020202020204" pitchFamily="34" charset="0"/>
              <a:buChar char="•"/>
            </a:pPr>
            <a:r>
              <a:rPr lang="en-US" dirty="0">
                <a:latin typeface="Papyrus" panose="020B0602040200020303" pitchFamily="34" charset="77"/>
              </a:rPr>
              <a:t>10th-  Internship: Finalizing Products  </a:t>
            </a:r>
          </a:p>
          <a:p>
            <a:endParaRPr lang="en-US" dirty="0"/>
          </a:p>
          <a:p>
            <a:endParaRPr lang="en-US" dirty="0"/>
          </a:p>
        </p:txBody>
      </p:sp>
    </p:spTree>
    <p:extLst>
      <p:ext uri="{BB962C8B-B14F-4D97-AF65-F5344CB8AC3E}">
        <p14:creationId xmlns:p14="http://schemas.microsoft.com/office/powerpoint/2010/main" val="3568514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extBox 1">
            <a:extLst>
              <a:ext uri="{FF2B5EF4-FFF2-40B4-BE49-F238E27FC236}">
                <a16:creationId xmlns:a16="http://schemas.microsoft.com/office/drawing/2014/main" id="{20B30BB7-4945-EA14-C94C-2819B300EB44}"/>
              </a:ext>
            </a:extLst>
          </p:cNvPr>
          <p:cNvSpPr txBox="1"/>
          <p:nvPr/>
        </p:nvSpPr>
        <p:spPr>
          <a:xfrm>
            <a:off x="664029" y="582067"/>
            <a:ext cx="7761513" cy="5970865"/>
          </a:xfrm>
          <a:prstGeom prst="rect">
            <a:avLst/>
          </a:prstGeom>
          <a:noFill/>
        </p:spPr>
        <p:txBody>
          <a:bodyPr wrap="square" rtlCol="0">
            <a:spAutoFit/>
          </a:bodyPr>
          <a:lstStyle/>
          <a:p>
            <a:r>
              <a:rPr lang="en-US" sz="2800" dirty="0">
                <a:latin typeface="Papyrus" panose="020B0602040200020303" pitchFamily="34" charset="77"/>
              </a:rPr>
              <a:t>Payment will be as Monthly Wages with timesheets – to build track work records for everyone</a:t>
            </a:r>
          </a:p>
          <a:p>
            <a:endParaRPr lang="en-US" dirty="0">
              <a:latin typeface="Papyrus" panose="020B0602040200020303" pitchFamily="34" charset="77"/>
            </a:endParaRPr>
          </a:p>
          <a:p>
            <a:endParaRPr lang="en-US" sz="2800" dirty="0">
              <a:latin typeface="Papyrus" panose="020B0602040200020303" pitchFamily="34" charset="77"/>
            </a:endParaRPr>
          </a:p>
          <a:p>
            <a:r>
              <a:rPr lang="en-US" sz="2800" dirty="0">
                <a:latin typeface="Papyrus" panose="020B0602040200020303" pitchFamily="34" charset="77"/>
              </a:rPr>
              <a:t>Hourly Rate at $16.50 per hour for 60 hours, with volunteer 20 internship hours</a:t>
            </a:r>
          </a:p>
          <a:p>
            <a:endParaRPr lang="en-US" sz="2800" dirty="0">
              <a:latin typeface="Papyrus" panose="020B0602040200020303" pitchFamily="34" charset="77"/>
            </a:endParaRPr>
          </a:p>
          <a:p>
            <a:r>
              <a:rPr lang="en-US" sz="2800" dirty="0">
                <a:latin typeface="Papyrus" panose="020B0602040200020303" pitchFamily="34" charset="77"/>
              </a:rPr>
              <a:t>7.5 hours per week for 8 weeks = 60 hours, then the last 2 weeks would be volunteering to create your own stories</a:t>
            </a:r>
          </a:p>
          <a:p>
            <a:endParaRPr lang="en-US" sz="2800" dirty="0">
              <a:latin typeface="Papyrus" panose="020B0602040200020303" pitchFamily="34" charset="77"/>
            </a:endParaRPr>
          </a:p>
          <a:p>
            <a:r>
              <a:rPr lang="en-US" sz="2800" dirty="0">
                <a:latin typeface="Papyrus" panose="020B0602040200020303" pitchFamily="34" charset="77"/>
              </a:rPr>
              <a:t>With all products to earn the Crown College’s certificates</a:t>
            </a:r>
          </a:p>
        </p:txBody>
      </p:sp>
    </p:spTree>
    <p:extLst>
      <p:ext uri="{BB962C8B-B14F-4D97-AF65-F5344CB8AC3E}">
        <p14:creationId xmlns:p14="http://schemas.microsoft.com/office/powerpoint/2010/main" val="3576369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66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380" r="23674"/>
          <a:stretch/>
        </p:blipFill>
        <p:spPr>
          <a:xfrm>
            <a:off x="6545943" y="0"/>
            <a:ext cx="5646057" cy="6858000"/>
          </a:xfrm>
          <a:prstGeom prst="rect">
            <a:avLst/>
          </a:prstGeom>
        </p:spPr>
      </p:pic>
      <p:pic>
        <p:nvPicPr>
          <p:cNvPr id="3" name="Picture 2">
            <a:extLst>
              <a:ext uri="{FF2B5EF4-FFF2-40B4-BE49-F238E27FC236}">
                <a16:creationId xmlns:a16="http://schemas.microsoft.com/office/drawing/2014/main" id="{08102EC5-A271-B8C2-E642-B49DB3BC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77" y="457200"/>
            <a:ext cx="7772400" cy="6003712"/>
          </a:xfrm>
          <a:prstGeom prst="rect">
            <a:avLst/>
          </a:prstGeom>
        </p:spPr>
      </p:pic>
    </p:spTree>
    <p:extLst>
      <p:ext uri="{BB962C8B-B14F-4D97-AF65-F5344CB8AC3E}">
        <p14:creationId xmlns:p14="http://schemas.microsoft.com/office/powerpoint/2010/main" val="257700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36873" y="252620"/>
            <a:ext cx="6286500" cy="830997"/>
          </a:xfrm>
          <a:prstGeom prst="rect">
            <a:avLst/>
          </a:prstGeom>
          <a:noFill/>
        </p:spPr>
        <p:txBody>
          <a:bodyPr wrap="square" rtlCol="0">
            <a:spAutoFit/>
          </a:bodyPr>
          <a:lstStyle/>
          <a:p>
            <a:r>
              <a:rPr lang="en-US" sz="4800" dirty="0">
                <a:solidFill>
                  <a:srgbClr val="9966FF"/>
                </a:solidFill>
                <a:latin typeface="Rockwell" panose="02060603020205020403" pitchFamily="18" charset="0"/>
                <a:cs typeface="Aharoni" panose="02010803020104030203" pitchFamily="2" charset="-79"/>
              </a:rPr>
              <a:t>Assessment Tools</a:t>
            </a:r>
          </a:p>
        </p:txBody>
      </p:sp>
      <p:cxnSp>
        <p:nvCxnSpPr>
          <p:cNvPr id="8" name="Straight Connector 7"/>
          <p:cNvCxnSpPr/>
          <p:nvPr/>
        </p:nvCxnSpPr>
        <p:spPr>
          <a:xfrm>
            <a:off x="6287404" y="298942"/>
            <a:ext cx="11796" cy="581383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EA9601A-F9B8-45B6-5A14-5AE118F27E74}"/>
              </a:ext>
            </a:extLst>
          </p:cNvPr>
          <p:cNvSpPr txBox="1"/>
          <p:nvPr/>
        </p:nvSpPr>
        <p:spPr>
          <a:xfrm>
            <a:off x="6536873" y="1290449"/>
            <a:ext cx="4538413" cy="1754326"/>
          </a:xfrm>
          <a:prstGeom prst="rect">
            <a:avLst/>
          </a:prstGeom>
          <a:noFill/>
        </p:spPr>
        <p:txBody>
          <a:bodyPr wrap="square" rtlCol="0">
            <a:spAutoFit/>
          </a:bodyPr>
          <a:lstStyle/>
          <a:p>
            <a:r>
              <a:rPr lang="en-US" dirty="0">
                <a:hlinkClick r:id="rId2"/>
              </a:rPr>
              <a:t>https://www.digitalliteracyassessment.org/#take-assessment</a:t>
            </a:r>
            <a:endParaRPr lang="en-US" dirty="0"/>
          </a:p>
          <a:p>
            <a:endParaRPr lang="en-US" dirty="0"/>
          </a:p>
          <a:p>
            <a:r>
              <a:rPr lang="en-US" dirty="0">
                <a:hlinkClick r:id="rId3"/>
              </a:rPr>
              <a:t>https://edu.gcfglobal.org/en/computerbasics/basic-parts-of-a-computer/1/</a:t>
            </a:r>
            <a:endParaRPr lang="en-US" dirty="0"/>
          </a:p>
          <a:p>
            <a:endParaRPr lang="en-US" dirty="0"/>
          </a:p>
        </p:txBody>
      </p:sp>
      <p:sp>
        <p:nvSpPr>
          <p:cNvPr id="9" name="TextBox 8">
            <a:extLst>
              <a:ext uri="{FF2B5EF4-FFF2-40B4-BE49-F238E27FC236}">
                <a16:creationId xmlns:a16="http://schemas.microsoft.com/office/drawing/2014/main" id="{FCBB5304-F463-DC7F-9924-5DFE3AE4A00B}"/>
              </a:ext>
            </a:extLst>
          </p:cNvPr>
          <p:cNvSpPr txBox="1"/>
          <p:nvPr/>
        </p:nvSpPr>
        <p:spPr>
          <a:xfrm>
            <a:off x="451757" y="252620"/>
            <a:ext cx="6411684" cy="830997"/>
          </a:xfrm>
          <a:prstGeom prst="rect">
            <a:avLst/>
          </a:prstGeom>
          <a:noFill/>
        </p:spPr>
        <p:txBody>
          <a:bodyPr wrap="square">
            <a:spAutoFit/>
          </a:bodyPr>
          <a:lstStyle/>
          <a:p>
            <a:r>
              <a:rPr lang="en-US" sz="4800" dirty="0">
                <a:solidFill>
                  <a:srgbClr val="9966FF"/>
                </a:solidFill>
                <a:latin typeface="Rockwell" panose="02060603020205020403" pitchFamily="18" charset="0"/>
                <a:cs typeface="Aharoni" panose="02010803020104030203" pitchFamily="2" charset="-79"/>
              </a:rPr>
              <a:t>Computer Literacy</a:t>
            </a:r>
          </a:p>
        </p:txBody>
      </p:sp>
      <p:sp>
        <p:nvSpPr>
          <p:cNvPr id="11" name="TextBox 10">
            <a:extLst>
              <a:ext uri="{FF2B5EF4-FFF2-40B4-BE49-F238E27FC236}">
                <a16:creationId xmlns:a16="http://schemas.microsoft.com/office/drawing/2014/main" id="{1CE0BF0B-5E36-CF7C-1A4D-865F308314AE}"/>
              </a:ext>
            </a:extLst>
          </p:cNvPr>
          <p:cNvSpPr txBox="1"/>
          <p:nvPr/>
        </p:nvSpPr>
        <p:spPr>
          <a:xfrm>
            <a:off x="6536873" y="2958382"/>
            <a:ext cx="6411684" cy="830997"/>
          </a:xfrm>
          <a:prstGeom prst="rect">
            <a:avLst/>
          </a:prstGeom>
          <a:noFill/>
        </p:spPr>
        <p:txBody>
          <a:bodyPr wrap="square">
            <a:spAutoFit/>
          </a:bodyPr>
          <a:lstStyle/>
          <a:p>
            <a:r>
              <a:rPr lang="en-US" sz="4800" dirty="0">
                <a:solidFill>
                  <a:srgbClr val="9966FF"/>
                </a:solidFill>
                <a:latin typeface="Rockwell" panose="02060603020205020403" pitchFamily="18" charset="0"/>
                <a:cs typeface="Aharoni" panose="02010803020104030203" pitchFamily="2" charset="-79"/>
              </a:rPr>
              <a:t>Badges</a:t>
            </a:r>
          </a:p>
        </p:txBody>
      </p:sp>
      <p:pic>
        <p:nvPicPr>
          <p:cNvPr id="14" name="Picture 13">
            <a:extLst>
              <a:ext uri="{FF2B5EF4-FFF2-40B4-BE49-F238E27FC236}">
                <a16:creationId xmlns:a16="http://schemas.microsoft.com/office/drawing/2014/main" id="{3850B809-CA0E-AE0E-2773-664604EC4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81" y="1812470"/>
            <a:ext cx="5559816" cy="3233059"/>
          </a:xfrm>
          <a:prstGeom prst="rect">
            <a:avLst/>
          </a:prstGeom>
        </p:spPr>
      </p:pic>
      <p:pic>
        <p:nvPicPr>
          <p:cNvPr id="16" name="Picture 15">
            <a:extLst>
              <a:ext uri="{FF2B5EF4-FFF2-40B4-BE49-F238E27FC236}">
                <a16:creationId xmlns:a16="http://schemas.microsoft.com/office/drawing/2014/main" id="{CC94D0B0-99EA-66BE-9644-F01C8DE91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200" y="3937090"/>
            <a:ext cx="5916831" cy="2769379"/>
          </a:xfrm>
          <a:prstGeom prst="rect">
            <a:avLst/>
          </a:prstGeom>
        </p:spPr>
      </p:pic>
    </p:spTree>
    <p:extLst>
      <p:ext uri="{BB962C8B-B14F-4D97-AF65-F5344CB8AC3E}">
        <p14:creationId xmlns:p14="http://schemas.microsoft.com/office/powerpoint/2010/main" val="2960862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9792" r="5417"/>
          <a:stretch/>
        </p:blipFill>
        <p:spPr>
          <a:xfrm>
            <a:off x="0" y="136634"/>
            <a:ext cx="5924550" cy="6858000"/>
          </a:xfrm>
          <a:prstGeom prst="rect">
            <a:avLst/>
          </a:prstGeom>
        </p:spPr>
      </p:pic>
      <p:sp>
        <p:nvSpPr>
          <p:cNvPr id="2" name="TextBox 1">
            <a:extLst>
              <a:ext uri="{FF2B5EF4-FFF2-40B4-BE49-F238E27FC236}">
                <a16:creationId xmlns:a16="http://schemas.microsoft.com/office/drawing/2014/main" id="{3F2BC15F-9579-9599-460D-AE02DB56A7DD}"/>
              </a:ext>
            </a:extLst>
          </p:cNvPr>
          <p:cNvSpPr txBox="1"/>
          <p:nvPr/>
        </p:nvSpPr>
        <p:spPr>
          <a:xfrm>
            <a:off x="6955971" y="1110342"/>
            <a:ext cx="4659086" cy="4154984"/>
          </a:xfrm>
          <a:prstGeom prst="rect">
            <a:avLst/>
          </a:prstGeom>
          <a:noFill/>
        </p:spPr>
        <p:txBody>
          <a:bodyPr wrap="square" rtlCol="0">
            <a:spAutoFit/>
          </a:bodyPr>
          <a:lstStyle/>
          <a:p>
            <a:r>
              <a:rPr lang="en-US" sz="4400" dirty="0">
                <a:solidFill>
                  <a:schemeClr val="bg1"/>
                </a:solidFill>
                <a:latin typeface="Papyrus" panose="020B0602040200020303" pitchFamily="34" charset="77"/>
              </a:rPr>
              <a:t>Bicultural Healthy Living with substance free, active and healthy eating lifestyle</a:t>
            </a:r>
          </a:p>
        </p:txBody>
      </p:sp>
    </p:spTree>
    <p:extLst>
      <p:ext uri="{BB962C8B-B14F-4D97-AF65-F5344CB8AC3E}">
        <p14:creationId xmlns:p14="http://schemas.microsoft.com/office/powerpoint/2010/main" val="2119221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8&quot;/&gt;&lt;/object&gt;&lt;object type=&quot;3&quot; unique_id=&quot;10005&quot;&gt;&lt;property id=&quot;20148&quot; value=&quot;5&quot;/&gt;&lt;property id=&quot;20300&quot; value=&quot;Slide 3&quot;/&gt;&lt;property id=&quot;20307&quot; value=&quot;256&quot;/&gt;&lt;/object&gt;&lt;object type=&quot;3&quot; unique_id=&quot;10006&quot;&gt;&lt;property id=&quot;20148&quot; value=&quot;5&quot;/&gt;&lt;property id=&quot;20300&quot; value=&quot;Slide 4&quot;/&gt;&lt;property id=&quot;20307&quot; value=&quot;261&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5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7&quot;/&gt;&lt;/object&gt;&lt;object type=&quot;3&quot; unique_id=&quot;10012&quot;&gt;&lt;property id=&quot;20148&quot; value=&quot;5&quot;/&gt;&lt;property id=&quot;20300&quot; value=&quot;Slide 10&quot;/&gt;&lt;property id=&quot;20307&quot; value=&quot;258&quot;/&gt;&lt;/object&gt;&lt;object type=&quot;3&quot; unique_id=&quot;10013&quot;&gt;&lt;property id=&quot;20148&quot; value=&quot;5&quot;/&gt;&lt;property id=&quot;20300&quot; value=&quot;Slide 11&quot;/&gt;&lt;property id=&quot;20307&quot; value=&quot;282&quot;/&gt;&lt;/object&gt;&lt;object type=&quot;3&quot; unique_id=&quot;10014&quot;&gt;&lt;property id=&quot;20148&quot; value=&quot;5&quot;/&gt;&lt;property id=&quot;20300&quot; value=&quot;Slide 12&quot;/&gt;&lt;property id=&quot;20307&quot; value=&quot;283&quot;/&gt;&lt;/object&gt;&lt;object type=&quot;3&quot; unique_id=&quot;10015&quot;&gt;&lt;property id=&quot;20148&quot; value=&quot;5&quot;/&gt;&lt;property id=&quot;20300&quot; value=&quot;Slide 2&quot;/&gt;&lt;property id=&quot;20307&quot; value=&quot;286&quot;/&gt;&lt;/object&gt;&lt;object type=&quot;3&quot; unique_id=&quot;10016&quot;&gt;&lt;property id=&quot;20148&quot; value=&quot;5&quot;/&gt;&lt;property id=&quot;20300&quot; value=&quot;Slide 13&quot;/&gt;&lt;property id=&quot;20307&quot; value=&quot;284&quot;/&gt;&lt;/object&gt;&lt;object type=&quot;3&quot; unique_id=&quot;10017&quot;&gt;&lt;property id=&quot;20148&quot; value=&quot;5&quot;/&gt;&lt;property id=&quot;20300&quot; value=&quot;Slide 14&quot;/&gt;&lt;property id=&quot;20307&quot; value=&quot;285&quot;/&gt;&lt;/object&gt;&lt;object type=&quot;3&quot; unique_id=&quot;10018&quot;&gt;&lt;property id=&quot;20148&quot; value=&quot;5&quot;/&gt;&lt;property id=&quot;20300&quot; value=&quot;Slide 15&quot;/&gt;&lt;property id=&quot;20307&quot; value=&quot;289&quot;/&gt;&lt;/object&gt;&lt;object type=&quot;3&quot; unique_id=&quot;10019&quot;&gt;&lt;property id=&quot;20148&quot; value=&quot;5&quot;/&gt;&lt;property id=&quot;20300&quot; value=&quot;Slide 16&quot;/&gt;&lt;property id=&quot;20307&quot; value=&quot;287&quot;/&gt;&lt;/object&gt;&lt;object type=&quot;3&quot; unique_id=&quot;10020&quot;&gt;&lt;property id=&quot;20148&quot; value=&quot;5&quot;/&gt;&lt;property id=&quot;20300&quot; value=&quot;Slide 17&quot;/&gt;&lt;property id=&quot;20307&quot; value=&quot;28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2941</TotalTime>
  <Words>523</Words>
  <Application>Microsoft Macintosh PowerPoint</Application>
  <PresentationFormat>Widescreen</PresentationFormat>
  <Paragraphs>75</Paragraphs>
  <Slides>12</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 Black</vt:lpstr>
      <vt:lpstr>Calibri</vt:lpstr>
      <vt:lpstr>Calibri Light</vt:lpstr>
      <vt:lpstr>Lato Light</vt:lpstr>
      <vt:lpstr>Papyrus</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Ramsbottom</dc:creator>
  <cp:lastModifiedBy>Ange Hwang</cp:lastModifiedBy>
  <cp:revision>178</cp:revision>
  <dcterms:created xsi:type="dcterms:W3CDTF">2017-08-22T11:49:33Z</dcterms:created>
  <dcterms:modified xsi:type="dcterms:W3CDTF">2025-06-16T00:20:53Z</dcterms:modified>
</cp:coreProperties>
</file>