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Calibri (MS) Bold" charset="1" panose="020F0702030404030204"/>
      <p:regular r:id="rId21"/>
    </p:embeddedFont>
    <p:embeddedFont>
      <p:font typeface="Open Sauce Bold" charset="1" panose="00000800000000000000"/>
      <p:regular r:id="rId22"/>
    </p:embeddedFont>
    <p:embeddedFont>
      <p:font typeface="Open Sauce" charset="1" panose="00000500000000000000"/>
      <p:regular r:id="rId23"/>
    </p:embeddedFont>
    <p:embeddedFont>
      <p:font typeface="Aileron Bold" charset="1" panose="00000800000000000000"/>
      <p:regular r:id="rId24"/>
    </p:embeddedFont>
    <p:embeddedFont>
      <p:font typeface="Aileron" charset="1" panose="00000500000000000000"/>
      <p:regular r:id="rId25"/>
    </p:embeddedFont>
    <p:embeddedFont>
      <p:font typeface="Poppins Bold" charset="1" panose="000008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jpeg" Type="http://schemas.openxmlformats.org/officeDocument/2006/relationships/image"/><Relationship Id="rId4" Target="../media/image2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jpeg" Type="http://schemas.openxmlformats.org/officeDocument/2006/relationships/image"/><Relationship Id="rId4" Target="../media/image2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jpeg" Type="http://schemas.openxmlformats.org/officeDocument/2006/relationships/image"/><Relationship Id="rId4" Target="../media/image3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jpeg" Type="http://schemas.openxmlformats.org/officeDocument/2006/relationships/image"/><Relationship Id="rId4" Target="../media/image3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jpeg" Type="http://schemas.openxmlformats.org/officeDocument/2006/relationships/image"/><Relationship Id="rId4" Target="../media/image3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 Id="rId9" Target="../media/image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jpe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1.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descr="paint_transparent1.png"/>
          <p:cNvSpPr/>
          <p:nvPr/>
        </p:nvSpPr>
        <p:spPr>
          <a:xfrm flipH="false" flipV="false" rot="0">
            <a:off x="3" y="0"/>
            <a:ext cx="8191354" cy="10287000"/>
          </a:xfrm>
          <a:custGeom>
            <a:avLst/>
            <a:gdLst/>
            <a:ahLst/>
            <a:cxnLst/>
            <a:rect r="r" b="b" t="t" l="l"/>
            <a:pathLst>
              <a:path h="10287000" w="8191354">
                <a:moveTo>
                  <a:pt x="0" y="0"/>
                </a:moveTo>
                <a:lnTo>
                  <a:pt x="8191354" y="0"/>
                </a:lnTo>
                <a:lnTo>
                  <a:pt x="8191354" y="10287000"/>
                </a:lnTo>
                <a:lnTo>
                  <a:pt x="0" y="10287000"/>
                </a:lnTo>
                <a:lnTo>
                  <a:pt x="0" y="0"/>
                </a:lnTo>
                <a:close/>
              </a:path>
            </a:pathLst>
          </a:custGeom>
          <a:blipFill>
            <a:blip r:embed="rId3"/>
            <a:stretch>
              <a:fillRect l="-123269" t="0" r="0" b="-4"/>
            </a:stretch>
          </a:blipFill>
        </p:spPr>
      </p:sp>
      <p:sp>
        <p:nvSpPr>
          <p:cNvPr name="Freeform 4" id="4"/>
          <p:cNvSpPr/>
          <p:nvPr/>
        </p:nvSpPr>
        <p:spPr>
          <a:xfrm flipH="false" flipV="false" rot="0">
            <a:off x="9838197" y="508557"/>
            <a:ext cx="5998048" cy="4761068"/>
          </a:xfrm>
          <a:custGeom>
            <a:avLst/>
            <a:gdLst/>
            <a:ahLst/>
            <a:cxnLst/>
            <a:rect r="r" b="b" t="t" l="l"/>
            <a:pathLst>
              <a:path h="4761068" w="5998048">
                <a:moveTo>
                  <a:pt x="0" y="0"/>
                </a:moveTo>
                <a:lnTo>
                  <a:pt x="5998048" y="0"/>
                </a:lnTo>
                <a:lnTo>
                  <a:pt x="5998048" y="4761067"/>
                </a:lnTo>
                <a:lnTo>
                  <a:pt x="0" y="4761067"/>
                </a:lnTo>
                <a:lnTo>
                  <a:pt x="0" y="0"/>
                </a:lnTo>
                <a:close/>
              </a:path>
            </a:pathLst>
          </a:custGeom>
          <a:blipFill>
            <a:blip r:embed="rId4"/>
            <a:stretch>
              <a:fillRect l="0" t="0" r="0" b="0"/>
            </a:stretch>
          </a:blipFill>
        </p:spPr>
      </p:sp>
      <p:grpSp>
        <p:nvGrpSpPr>
          <p:cNvPr name="Group 5" id="5"/>
          <p:cNvGrpSpPr/>
          <p:nvPr/>
        </p:nvGrpSpPr>
        <p:grpSpPr>
          <a:xfrm rot="0">
            <a:off x="5290240" y="5596758"/>
            <a:ext cx="12796388" cy="2446824"/>
            <a:chOff x="0" y="0"/>
            <a:chExt cx="17061850" cy="3262432"/>
          </a:xfrm>
        </p:grpSpPr>
        <p:sp>
          <p:nvSpPr>
            <p:cNvPr name="Freeform 6" id="6"/>
            <p:cNvSpPr/>
            <p:nvPr/>
          </p:nvSpPr>
          <p:spPr>
            <a:xfrm flipH="false" flipV="false" rot="0">
              <a:off x="0" y="0"/>
              <a:ext cx="17061850" cy="3262432"/>
            </a:xfrm>
            <a:custGeom>
              <a:avLst/>
              <a:gdLst/>
              <a:ahLst/>
              <a:cxnLst/>
              <a:rect r="r" b="b" t="t" l="l"/>
              <a:pathLst>
                <a:path h="3262432" w="17061850">
                  <a:moveTo>
                    <a:pt x="0" y="0"/>
                  </a:moveTo>
                  <a:lnTo>
                    <a:pt x="17061850" y="0"/>
                  </a:lnTo>
                  <a:lnTo>
                    <a:pt x="17061850" y="3262432"/>
                  </a:lnTo>
                  <a:lnTo>
                    <a:pt x="0" y="3262432"/>
                  </a:lnTo>
                  <a:close/>
                </a:path>
              </a:pathLst>
            </a:custGeom>
            <a:solidFill>
              <a:srgbClr val="000000">
                <a:alpha val="0"/>
              </a:srgbClr>
            </a:solidFill>
          </p:spPr>
        </p:sp>
        <p:sp>
          <p:nvSpPr>
            <p:cNvPr name="TextBox 7" id="7"/>
            <p:cNvSpPr txBox="true"/>
            <p:nvPr/>
          </p:nvSpPr>
          <p:spPr>
            <a:xfrm>
              <a:off x="0" y="-247650"/>
              <a:ext cx="17061850" cy="3510082"/>
            </a:xfrm>
            <a:prstGeom prst="rect">
              <a:avLst/>
            </a:prstGeom>
          </p:spPr>
          <p:txBody>
            <a:bodyPr anchor="t" rtlCol="false" tIns="0" lIns="0" bIns="0" rIns="0"/>
            <a:lstStyle/>
            <a:p>
              <a:pPr algn="r">
                <a:lnSpc>
                  <a:spcPts val="14400"/>
                </a:lnSpc>
              </a:pPr>
              <a:r>
                <a:rPr lang="en-US" sz="12000" b="true">
                  <a:solidFill>
                    <a:srgbClr val="FFFFFF"/>
                  </a:solidFill>
                  <a:latin typeface="Calibri (MS) Bold"/>
                  <a:ea typeface="Calibri (MS) Bold"/>
                  <a:cs typeface="Calibri (MS) Bold"/>
                  <a:sym typeface="Calibri (MS) Bold"/>
                </a:rPr>
                <a:t>e-Magine! Initiative</a:t>
              </a:r>
            </a:p>
            <a:p>
              <a:pPr algn="r">
                <a:lnSpc>
                  <a:spcPts val="3600"/>
                </a:lnSpc>
              </a:pPr>
              <a:r>
                <a:rPr lang="en-US" sz="3000" b="true">
                  <a:solidFill>
                    <a:srgbClr val="FFFFFF"/>
                  </a:solidFill>
                  <a:latin typeface="Calibri (MS) Bold"/>
                  <a:ea typeface="Calibri (MS) Bold"/>
                  <a:cs typeface="Calibri (MS) Bold"/>
                  <a:sym typeface="Calibri (MS) Bold"/>
                </a:rPr>
                <a:t>Every Mon/Tue 5:30 – 8:30pm</a:t>
              </a:r>
            </a:p>
          </p:txBody>
        </p:sp>
      </p:grpSp>
      <p:sp>
        <p:nvSpPr>
          <p:cNvPr name="Freeform 8" id="8"/>
          <p:cNvSpPr/>
          <p:nvPr/>
        </p:nvSpPr>
        <p:spPr>
          <a:xfrm flipH="false" flipV="false" rot="0">
            <a:off x="500913" y="3570682"/>
            <a:ext cx="1329680" cy="1451085"/>
          </a:xfrm>
          <a:custGeom>
            <a:avLst/>
            <a:gdLst/>
            <a:ahLst/>
            <a:cxnLst/>
            <a:rect r="r" b="b" t="t" l="l"/>
            <a:pathLst>
              <a:path h="1451085" w="1329680">
                <a:moveTo>
                  <a:pt x="0" y="0"/>
                </a:moveTo>
                <a:lnTo>
                  <a:pt x="1329679" y="0"/>
                </a:lnTo>
                <a:lnTo>
                  <a:pt x="1329679" y="1451085"/>
                </a:lnTo>
                <a:lnTo>
                  <a:pt x="0" y="1451085"/>
                </a:lnTo>
                <a:lnTo>
                  <a:pt x="0" y="0"/>
                </a:lnTo>
                <a:close/>
              </a:path>
            </a:pathLst>
          </a:custGeom>
          <a:blipFill>
            <a:blip r:embed="rId5"/>
            <a:stretch>
              <a:fillRect l="-78" t="0" r="-78" b="0"/>
            </a:stretch>
          </a:blipFill>
        </p:spPr>
      </p:sp>
      <p:sp>
        <p:nvSpPr>
          <p:cNvPr name="Freeform 9" id="9"/>
          <p:cNvSpPr/>
          <p:nvPr/>
        </p:nvSpPr>
        <p:spPr>
          <a:xfrm flipH="false" flipV="false" rot="0">
            <a:off x="343262" y="5190799"/>
            <a:ext cx="2609412" cy="2187465"/>
          </a:xfrm>
          <a:custGeom>
            <a:avLst/>
            <a:gdLst/>
            <a:ahLst/>
            <a:cxnLst/>
            <a:rect r="r" b="b" t="t" l="l"/>
            <a:pathLst>
              <a:path h="2187465" w="2609412">
                <a:moveTo>
                  <a:pt x="0" y="0"/>
                </a:moveTo>
                <a:lnTo>
                  <a:pt x="2609412" y="0"/>
                </a:lnTo>
                <a:lnTo>
                  <a:pt x="2609412" y="2187465"/>
                </a:lnTo>
                <a:lnTo>
                  <a:pt x="0" y="2187465"/>
                </a:lnTo>
                <a:lnTo>
                  <a:pt x="0" y="0"/>
                </a:lnTo>
                <a:close/>
              </a:path>
            </a:pathLst>
          </a:custGeom>
          <a:blipFill>
            <a:blip r:embed="rId6"/>
            <a:stretch>
              <a:fillRect l="0" t="0" r="0" b="0"/>
            </a:stretch>
          </a:blipFill>
        </p:spPr>
      </p:sp>
      <p:sp>
        <p:nvSpPr>
          <p:cNvPr name="Freeform 10" id="10"/>
          <p:cNvSpPr/>
          <p:nvPr/>
        </p:nvSpPr>
        <p:spPr>
          <a:xfrm flipH="false" flipV="false" rot="0">
            <a:off x="1005413" y="583742"/>
            <a:ext cx="2431470" cy="2431470"/>
          </a:xfrm>
          <a:custGeom>
            <a:avLst/>
            <a:gdLst/>
            <a:ahLst/>
            <a:cxnLst/>
            <a:rect r="r" b="b" t="t" l="l"/>
            <a:pathLst>
              <a:path h="2431470" w="2431470">
                <a:moveTo>
                  <a:pt x="0" y="0"/>
                </a:moveTo>
                <a:lnTo>
                  <a:pt x="2431469" y="0"/>
                </a:lnTo>
                <a:lnTo>
                  <a:pt x="2431469" y="2431470"/>
                </a:lnTo>
                <a:lnTo>
                  <a:pt x="0" y="2431470"/>
                </a:lnTo>
                <a:lnTo>
                  <a:pt x="0" y="0"/>
                </a:lnTo>
                <a:close/>
              </a:path>
            </a:pathLst>
          </a:custGeom>
          <a:blipFill>
            <a:blip r:embed="rId7"/>
            <a:stretch>
              <a:fillRect l="0" t="0" r="0" b="0"/>
            </a:stretch>
          </a:blipFill>
        </p:spPr>
      </p:sp>
      <p:sp>
        <p:nvSpPr>
          <p:cNvPr name="Freeform 11" id="11"/>
          <p:cNvSpPr/>
          <p:nvPr/>
        </p:nvSpPr>
        <p:spPr>
          <a:xfrm flipH="false" flipV="false" rot="0">
            <a:off x="460448" y="7129290"/>
            <a:ext cx="2375039" cy="836013"/>
          </a:xfrm>
          <a:custGeom>
            <a:avLst/>
            <a:gdLst/>
            <a:ahLst/>
            <a:cxnLst/>
            <a:rect r="r" b="b" t="t" l="l"/>
            <a:pathLst>
              <a:path h="836013" w="2375039">
                <a:moveTo>
                  <a:pt x="0" y="0"/>
                </a:moveTo>
                <a:lnTo>
                  <a:pt x="2375038" y="0"/>
                </a:lnTo>
                <a:lnTo>
                  <a:pt x="2375038" y="836013"/>
                </a:lnTo>
                <a:lnTo>
                  <a:pt x="0" y="836013"/>
                </a:lnTo>
                <a:lnTo>
                  <a:pt x="0" y="0"/>
                </a:lnTo>
                <a:close/>
              </a:path>
            </a:pathLst>
          </a:custGeom>
          <a:blipFill>
            <a:blip r:embed="rId8"/>
            <a:stretch>
              <a:fillRect l="0" t="0" r="0" b="0"/>
            </a:stretch>
          </a:blipFill>
        </p:spPr>
      </p:sp>
      <p:sp>
        <p:nvSpPr>
          <p:cNvPr name="Freeform 12" id="12"/>
          <p:cNvSpPr/>
          <p:nvPr/>
        </p:nvSpPr>
        <p:spPr>
          <a:xfrm flipH="false" flipV="false" rot="0">
            <a:off x="554620" y="8174485"/>
            <a:ext cx="2371995" cy="1379367"/>
          </a:xfrm>
          <a:custGeom>
            <a:avLst/>
            <a:gdLst/>
            <a:ahLst/>
            <a:cxnLst/>
            <a:rect r="r" b="b" t="t" l="l"/>
            <a:pathLst>
              <a:path h="1379367" w="2371995">
                <a:moveTo>
                  <a:pt x="0" y="0"/>
                </a:moveTo>
                <a:lnTo>
                  <a:pt x="2371995" y="0"/>
                </a:lnTo>
                <a:lnTo>
                  <a:pt x="2371995" y="1379367"/>
                </a:lnTo>
                <a:lnTo>
                  <a:pt x="0" y="1379367"/>
                </a:lnTo>
                <a:lnTo>
                  <a:pt x="0" y="0"/>
                </a:lnTo>
                <a:close/>
              </a:path>
            </a:pathLst>
          </a:custGeom>
          <a:blipFill>
            <a:blip r:embed="rId9"/>
            <a:stretch>
              <a:fillRect l="-68" t="0" r="-68"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339839" cy="10287000"/>
          </a:xfrm>
          <a:custGeom>
            <a:avLst/>
            <a:gdLst/>
            <a:ahLst/>
            <a:cxnLst/>
            <a:rect r="r" b="b" t="t" l="l"/>
            <a:pathLst>
              <a:path h="10287000" w="7339839">
                <a:moveTo>
                  <a:pt x="0" y="0"/>
                </a:moveTo>
                <a:lnTo>
                  <a:pt x="7339839" y="0"/>
                </a:lnTo>
                <a:lnTo>
                  <a:pt x="7339839" y="10287000"/>
                </a:lnTo>
                <a:lnTo>
                  <a:pt x="0" y="10287000"/>
                </a:lnTo>
                <a:lnTo>
                  <a:pt x="0" y="0"/>
                </a:lnTo>
                <a:close/>
              </a:path>
            </a:pathLst>
          </a:custGeom>
          <a:blipFill>
            <a:blip r:embed="rId2"/>
            <a:stretch>
              <a:fillRect l="-54983" t="0" r="-54983"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Freeform 7" id="7"/>
          <p:cNvSpPr/>
          <p:nvPr/>
        </p:nvSpPr>
        <p:spPr>
          <a:xfrm flipH="false" flipV="false" rot="0">
            <a:off x="9392055" y="3129540"/>
            <a:ext cx="6938168" cy="6022715"/>
          </a:xfrm>
          <a:custGeom>
            <a:avLst/>
            <a:gdLst/>
            <a:ahLst/>
            <a:cxnLst/>
            <a:rect r="r" b="b" t="t" l="l"/>
            <a:pathLst>
              <a:path h="6022715" w="6938168">
                <a:moveTo>
                  <a:pt x="0" y="0"/>
                </a:moveTo>
                <a:lnTo>
                  <a:pt x="6938168" y="0"/>
                </a:lnTo>
                <a:lnTo>
                  <a:pt x="6938168" y="6022715"/>
                </a:lnTo>
                <a:lnTo>
                  <a:pt x="0" y="6022715"/>
                </a:lnTo>
                <a:lnTo>
                  <a:pt x="0" y="0"/>
                </a:lnTo>
                <a:close/>
              </a:path>
            </a:pathLst>
          </a:custGeom>
          <a:blipFill>
            <a:blip r:embed="rId4"/>
            <a:stretch>
              <a:fillRect l="0" t="0" r="0" b="0"/>
            </a:stretch>
          </a:blipFill>
        </p:spPr>
      </p:sp>
      <p:sp>
        <p:nvSpPr>
          <p:cNvPr name="TextBox 8" id="8"/>
          <p:cNvSpPr txBox="true"/>
          <p:nvPr/>
        </p:nvSpPr>
        <p:spPr>
          <a:xfrm rot="0">
            <a:off x="8462979" y="981075"/>
            <a:ext cx="4884286" cy="405765"/>
          </a:xfrm>
          <a:prstGeom prst="rect">
            <a:avLst/>
          </a:prstGeom>
        </p:spPr>
        <p:txBody>
          <a:bodyPr anchor="t" rtlCol="false" tIns="0" lIns="0" bIns="0" rIns="0">
            <a:spAutoFit/>
          </a:bodyPr>
          <a:lstStyle/>
          <a:p>
            <a:pPr algn="l">
              <a:lnSpc>
                <a:spcPts val="3359"/>
              </a:lnSpc>
            </a:pPr>
            <a:r>
              <a:rPr lang="en-US" sz="2400">
                <a:solidFill>
                  <a:srgbClr val="000000"/>
                </a:solidFill>
                <a:latin typeface="Open Sauce"/>
                <a:ea typeface="Open Sauce"/>
                <a:cs typeface="Open Sauce"/>
                <a:sym typeface="Open Sauce"/>
              </a:rPr>
              <a:t>Another Web Editor - Elementor</a:t>
            </a:r>
          </a:p>
        </p:txBody>
      </p:sp>
      <p:sp>
        <p:nvSpPr>
          <p:cNvPr name="TextBox 9" id="9"/>
          <p:cNvSpPr txBox="true"/>
          <p:nvPr/>
        </p:nvSpPr>
        <p:spPr>
          <a:xfrm rot="0">
            <a:off x="8462979" y="1580571"/>
            <a:ext cx="8796321" cy="12439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A popular drag-and-drop WordPress website builder plugin that allows users to create and customize websites visually, without needing extensive coding knowledge</a:t>
            </a:r>
          </a:p>
        </p:txBody>
      </p:sp>
      <p:sp>
        <p:nvSpPr>
          <p:cNvPr name="TextBox 10" id="10"/>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Plugins recommendations</a:t>
            </a:r>
          </a:p>
        </p:txBody>
      </p:sp>
      <p:sp>
        <p:nvSpPr>
          <p:cNvPr name="TextBox 11" id="11"/>
          <p:cNvSpPr txBox="true"/>
          <p:nvPr/>
        </p:nvSpPr>
        <p:spPr>
          <a:xfrm rot="0">
            <a:off x="8462979" y="9229725"/>
            <a:ext cx="8796321" cy="240665"/>
          </a:xfrm>
          <a:prstGeom prst="rect">
            <a:avLst/>
          </a:prstGeom>
        </p:spPr>
        <p:txBody>
          <a:bodyPr anchor="t" rtlCol="false" tIns="0" lIns="0" bIns="0" rIns="0">
            <a:spAutoFit/>
          </a:bodyPr>
          <a:lstStyle/>
          <a:p>
            <a:pPr algn="ctr">
              <a:lnSpc>
                <a:spcPts val="1960"/>
              </a:lnSpc>
            </a:pPr>
            <a:r>
              <a:rPr lang="en-US" sz="1400">
                <a:solidFill>
                  <a:srgbClr val="545454"/>
                </a:solidFill>
                <a:latin typeface="Open Sauce"/>
                <a:ea typeface="Open Sauce"/>
                <a:cs typeface="Open Sauce"/>
                <a:sym typeface="Open Sauce"/>
              </a:rPr>
              <a:t>Photo Courtesy: elementor.com/blog/what-is-elementor-for-wordpress/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339839" cy="10287000"/>
          </a:xfrm>
          <a:custGeom>
            <a:avLst/>
            <a:gdLst/>
            <a:ahLst/>
            <a:cxnLst/>
            <a:rect r="r" b="b" t="t" l="l"/>
            <a:pathLst>
              <a:path h="10287000" w="7339839">
                <a:moveTo>
                  <a:pt x="0" y="0"/>
                </a:moveTo>
                <a:lnTo>
                  <a:pt x="7339839" y="0"/>
                </a:lnTo>
                <a:lnTo>
                  <a:pt x="7339839" y="10287000"/>
                </a:lnTo>
                <a:lnTo>
                  <a:pt x="0" y="10287000"/>
                </a:lnTo>
                <a:lnTo>
                  <a:pt x="0" y="0"/>
                </a:lnTo>
                <a:close/>
              </a:path>
            </a:pathLst>
          </a:custGeom>
          <a:blipFill>
            <a:blip r:embed="rId2"/>
            <a:stretch>
              <a:fillRect l="-54983" t="0" r="-54983"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Freeform 7" id="7"/>
          <p:cNvSpPr/>
          <p:nvPr/>
        </p:nvSpPr>
        <p:spPr>
          <a:xfrm flipH="false" flipV="false" rot="0">
            <a:off x="8462979" y="3523273"/>
            <a:ext cx="8688381" cy="4213865"/>
          </a:xfrm>
          <a:custGeom>
            <a:avLst/>
            <a:gdLst/>
            <a:ahLst/>
            <a:cxnLst/>
            <a:rect r="r" b="b" t="t" l="l"/>
            <a:pathLst>
              <a:path h="4213865" w="8688381">
                <a:moveTo>
                  <a:pt x="0" y="0"/>
                </a:moveTo>
                <a:lnTo>
                  <a:pt x="8688381" y="0"/>
                </a:lnTo>
                <a:lnTo>
                  <a:pt x="8688381" y="4213865"/>
                </a:lnTo>
                <a:lnTo>
                  <a:pt x="0" y="4213865"/>
                </a:lnTo>
                <a:lnTo>
                  <a:pt x="0" y="0"/>
                </a:lnTo>
                <a:close/>
              </a:path>
            </a:pathLst>
          </a:custGeom>
          <a:blipFill>
            <a:blip r:embed="rId4"/>
            <a:stretch>
              <a:fillRect l="0" t="0" r="0" b="0"/>
            </a:stretch>
          </a:blipFill>
        </p:spPr>
      </p:sp>
      <p:sp>
        <p:nvSpPr>
          <p:cNvPr name="TextBox 8" id="8"/>
          <p:cNvSpPr txBox="true"/>
          <p:nvPr/>
        </p:nvSpPr>
        <p:spPr>
          <a:xfrm rot="0">
            <a:off x="8462979" y="981075"/>
            <a:ext cx="6860148" cy="405765"/>
          </a:xfrm>
          <a:prstGeom prst="rect">
            <a:avLst/>
          </a:prstGeom>
        </p:spPr>
        <p:txBody>
          <a:bodyPr anchor="t" rtlCol="false" tIns="0" lIns="0" bIns="0" rIns="0">
            <a:spAutoFit/>
          </a:bodyPr>
          <a:lstStyle/>
          <a:p>
            <a:pPr algn="l">
              <a:lnSpc>
                <a:spcPts val="3359"/>
              </a:lnSpc>
            </a:pPr>
            <a:r>
              <a:rPr lang="en-US" sz="2400">
                <a:solidFill>
                  <a:srgbClr val="000000"/>
                </a:solidFill>
                <a:latin typeface="Open Sauce"/>
                <a:ea typeface="Open Sauce"/>
                <a:cs typeface="Open Sauce"/>
                <a:sym typeface="Open Sauce"/>
              </a:rPr>
              <a:t>All the help you need for SEO - Yoast SEO</a:t>
            </a:r>
          </a:p>
        </p:txBody>
      </p:sp>
      <p:sp>
        <p:nvSpPr>
          <p:cNvPr name="TextBox 9" id="9"/>
          <p:cNvSpPr txBox="true"/>
          <p:nvPr/>
        </p:nvSpPr>
        <p:spPr>
          <a:xfrm rot="0">
            <a:off x="8462979" y="1580571"/>
            <a:ext cx="8796321" cy="12439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Whether you run a small business, a webshop, or a blog, Yoast SEO Premium ensures your website competes in the search results.</a:t>
            </a:r>
          </a:p>
        </p:txBody>
      </p:sp>
      <p:sp>
        <p:nvSpPr>
          <p:cNvPr name="TextBox 10" id="10"/>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Plugins recommendations</a:t>
            </a:r>
          </a:p>
        </p:txBody>
      </p:sp>
      <p:sp>
        <p:nvSpPr>
          <p:cNvPr name="TextBox 11" id="11"/>
          <p:cNvSpPr txBox="true"/>
          <p:nvPr/>
        </p:nvSpPr>
        <p:spPr>
          <a:xfrm rot="0">
            <a:off x="8462979" y="7708563"/>
            <a:ext cx="8796321" cy="240665"/>
          </a:xfrm>
          <a:prstGeom prst="rect">
            <a:avLst/>
          </a:prstGeom>
        </p:spPr>
        <p:txBody>
          <a:bodyPr anchor="t" rtlCol="false" tIns="0" lIns="0" bIns="0" rIns="0">
            <a:spAutoFit/>
          </a:bodyPr>
          <a:lstStyle/>
          <a:p>
            <a:pPr algn="ctr">
              <a:lnSpc>
                <a:spcPts val="1960"/>
              </a:lnSpc>
            </a:pPr>
            <a:r>
              <a:rPr lang="en-US" sz="1400">
                <a:solidFill>
                  <a:srgbClr val="545454"/>
                </a:solidFill>
                <a:latin typeface="Open Sauce"/>
                <a:ea typeface="Open Sauce"/>
                <a:cs typeface="Open Sauce"/>
                <a:sym typeface="Open Sauce"/>
              </a:rPr>
              <a:t>Photo Courtesy: yoast.com/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339839" cy="10287000"/>
          </a:xfrm>
          <a:custGeom>
            <a:avLst/>
            <a:gdLst/>
            <a:ahLst/>
            <a:cxnLst/>
            <a:rect r="r" b="b" t="t" l="l"/>
            <a:pathLst>
              <a:path h="10287000" w="7339839">
                <a:moveTo>
                  <a:pt x="0" y="0"/>
                </a:moveTo>
                <a:lnTo>
                  <a:pt x="7339839" y="0"/>
                </a:lnTo>
                <a:lnTo>
                  <a:pt x="7339839" y="10287000"/>
                </a:lnTo>
                <a:lnTo>
                  <a:pt x="0" y="10287000"/>
                </a:lnTo>
                <a:lnTo>
                  <a:pt x="0" y="0"/>
                </a:lnTo>
                <a:close/>
              </a:path>
            </a:pathLst>
          </a:custGeom>
          <a:blipFill>
            <a:blip r:embed="rId2"/>
            <a:stretch>
              <a:fillRect l="-54983" t="0" r="-54983"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Freeform 7" id="7"/>
          <p:cNvSpPr/>
          <p:nvPr/>
        </p:nvSpPr>
        <p:spPr>
          <a:xfrm flipH="false" flipV="false" rot="0">
            <a:off x="9248380" y="5025322"/>
            <a:ext cx="6938884" cy="4145983"/>
          </a:xfrm>
          <a:custGeom>
            <a:avLst/>
            <a:gdLst/>
            <a:ahLst/>
            <a:cxnLst/>
            <a:rect r="r" b="b" t="t" l="l"/>
            <a:pathLst>
              <a:path h="4145983" w="6938884">
                <a:moveTo>
                  <a:pt x="0" y="0"/>
                </a:moveTo>
                <a:lnTo>
                  <a:pt x="6938884" y="0"/>
                </a:lnTo>
                <a:lnTo>
                  <a:pt x="6938884" y="4145983"/>
                </a:lnTo>
                <a:lnTo>
                  <a:pt x="0" y="4145983"/>
                </a:lnTo>
                <a:lnTo>
                  <a:pt x="0" y="0"/>
                </a:lnTo>
                <a:close/>
              </a:path>
            </a:pathLst>
          </a:custGeom>
          <a:blipFill>
            <a:blip r:embed="rId4"/>
            <a:stretch>
              <a:fillRect l="0" t="0" r="0" b="0"/>
            </a:stretch>
          </a:blipFill>
        </p:spPr>
      </p:sp>
      <p:sp>
        <p:nvSpPr>
          <p:cNvPr name="TextBox 8" id="8"/>
          <p:cNvSpPr txBox="true"/>
          <p:nvPr/>
        </p:nvSpPr>
        <p:spPr>
          <a:xfrm rot="0">
            <a:off x="8462979" y="981075"/>
            <a:ext cx="8796321" cy="824865"/>
          </a:xfrm>
          <a:prstGeom prst="rect">
            <a:avLst/>
          </a:prstGeom>
        </p:spPr>
        <p:txBody>
          <a:bodyPr anchor="t" rtlCol="false" tIns="0" lIns="0" bIns="0" rIns="0">
            <a:spAutoFit/>
          </a:bodyPr>
          <a:lstStyle/>
          <a:p>
            <a:pPr algn="l">
              <a:lnSpc>
                <a:spcPts val="3359"/>
              </a:lnSpc>
            </a:pPr>
            <a:r>
              <a:rPr lang="en-US" sz="2400">
                <a:solidFill>
                  <a:srgbClr val="000000"/>
                </a:solidFill>
                <a:latin typeface="Open Sauce"/>
                <a:ea typeface="Open Sauce"/>
                <a:cs typeface="Open Sauce"/>
                <a:sym typeface="Open Sauce"/>
              </a:rPr>
              <a:t>Analytics, Search Console, AdSense, Speed - Site Kit by Google</a:t>
            </a:r>
          </a:p>
        </p:txBody>
      </p:sp>
      <p:sp>
        <p:nvSpPr>
          <p:cNvPr name="TextBox 9" id="9"/>
          <p:cNvSpPr txBox="true"/>
          <p:nvPr/>
        </p:nvSpPr>
        <p:spPr>
          <a:xfrm rot="0">
            <a:off x="8462979" y="1998133"/>
            <a:ext cx="8796321" cy="29203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Site Kit is the official WordPress plugin from Google for insights about how people find and use your site. Site Kit is the one-stop solution to deploy, manage, and get insights from critical Google tools to make the site successful on the web. It provides authoritative, up-to-date insights from multiple Google products directly on the WordPress dashboard for easy access, all for free.</a:t>
            </a:r>
          </a:p>
        </p:txBody>
      </p:sp>
      <p:sp>
        <p:nvSpPr>
          <p:cNvPr name="TextBox 10" id="10"/>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Plugins recommendations</a:t>
            </a:r>
          </a:p>
        </p:txBody>
      </p:sp>
      <p:sp>
        <p:nvSpPr>
          <p:cNvPr name="TextBox 11" id="11"/>
          <p:cNvSpPr txBox="true"/>
          <p:nvPr/>
        </p:nvSpPr>
        <p:spPr>
          <a:xfrm rot="0">
            <a:off x="8462979" y="9247505"/>
            <a:ext cx="8796321" cy="488315"/>
          </a:xfrm>
          <a:prstGeom prst="rect">
            <a:avLst/>
          </a:prstGeom>
        </p:spPr>
        <p:txBody>
          <a:bodyPr anchor="t" rtlCol="false" tIns="0" lIns="0" bIns="0" rIns="0">
            <a:spAutoFit/>
          </a:bodyPr>
          <a:lstStyle/>
          <a:p>
            <a:pPr algn="ctr">
              <a:lnSpc>
                <a:spcPts val="1960"/>
              </a:lnSpc>
            </a:pPr>
            <a:r>
              <a:rPr lang="en-US" sz="1400">
                <a:solidFill>
                  <a:srgbClr val="545454"/>
                </a:solidFill>
                <a:latin typeface="Open Sauce"/>
                <a:ea typeface="Open Sauce"/>
                <a:cs typeface="Open Sauce"/>
                <a:sym typeface="Open Sauce"/>
              </a:rPr>
              <a:t>Photo Courtesy: www.webfulcreations.com/site-kit-by-google-analytics-search-console-adsense-speed-for-wordpress/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339839" cy="10287000"/>
          </a:xfrm>
          <a:custGeom>
            <a:avLst/>
            <a:gdLst/>
            <a:ahLst/>
            <a:cxnLst/>
            <a:rect r="r" b="b" t="t" l="l"/>
            <a:pathLst>
              <a:path h="10287000" w="7339839">
                <a:moveTo>
                  <a:pt x="0" y="0"/>
                </a:moveTo>
                <a:lnTo>
                  <a:pt x="7339839" y="0"/>
                </a:lnTo>
                <a:lnTo>
                  <a:pt x="7339839" y="10287000"/>
                </a:lnTo>
                <a:lnTo>
                  <a:pt x="0" y="10287000"/>
                </a:lnTo>
                <a:lnTo>
                  <a:pt x="0" y="0"/>
                </a:lnTo>
                <a:close/>
              </a:path>
            </a:pathLst>
          </a:custGeom>
          <a:blipFill>
            <a:blip r:embed="rId2"/>
            <a:stretch>
              <a:fillRect l="-54983" t="0" r="-54983"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Freeform 7" id="7"/>
          <p:cNvSpPr/>
          <p:nvPr/>
        </p:nvSpPr>
        <p:spPr>
          <a:xfrm flipH="false" flipV="false" rot="0">
            <a:off x="8540372" y="4528773"/>
            <a:ext cx="8718928" cy="3635122"/>
          </a:xfrm>
          <a:custGeom>
            <a:avLst/>
            <a:gdLst/>
            <a:ahLst/>
            <a:cxnLst/>
            <a:rect r="r" b="b" t="t" l="l"/>
            <a:pathLst>
              <a:path h="3635122" w="8718928">
                <a:moveTo>
                  <a:pt x="0" y="0"/>
                </a:moveTo>
                <a:lnTo>
                  <a:pt x="8718928" y="0"/>
                </a:lnTo>
                <a:lnTo>
                  <a:pt x="8718928" y="3635122"/>
                </a:lnTo>
                <a:lnTo>
                  <a:pt x="0" y="3635122"/>
                </a:lnTo>
                <a:lnTo>
                  <a:pt x="0" y="0"/>
                </a:lnTo>
                <a:close/>
              </a:path>
            </a:pathLst>
          </a:custGeom>
          <a:blipFill>
            <a:blip r:embed="rId4"/>
            <a:stretch>
              <a:fillRect l="0" t="0" r="0" b="0"/>
            </a:stretch>
          </a:blipFill>
        </p:spPr>
      </p:sp>
      <p:sp>
        <p:nvSpPr>
          <p:cNvPr name="TextBox 8" id="8"/>
          <p:cNvSpPr txBox="true"/>
          <p:nvPr/>
        </p:nvSpPr>
        <p:spPr>
          <a:xfrm rot="0">
            <a:off x="8462979" y="981075"/>
            <a:ext cx="8271479" cy="405765"/>
          </a:xfrm>
          <a:prstGeom prst="rect">
            <a:avLst/>
          </a:prstGeom>
        </p:spPr>
        <p:txBody>
          <a:bodyPr anchor="t" rtlCol="false" tIns="0" lIns="0" bIns="0" rIns="0">
            <a:spAutoFit/>
          </a:bodyPr>
          <a:lstStyle/>
          <a:p>
            <a:pPr algn="l">
              <a:lnSpc>
                <a:spcPts val="3359"/>
              </a:lnSpc>
            </a:pPr>
            <a:r>
              <a:rPr lang="en-US" sz="2400">
                <a:solidFill>
                  <a:srgbClr val="000000"/>
                </a:solidFill>
                <a:latin typeface="Open Sauce"/>
                <a:ea typeface="Open Sauce"/>
                <a:cs typeface="Open Sauce"/>
                <a:sym typeface="Open Sauce"/>
              </a:rPr>
              <a:t>Forget cookie-cutter ecommerce - WooCommerce</a:t>
            </a:r>
          </a:p>
        </p:txBody>
      </p:sp>
      <p:sp>
        <p:nvSpPr>
          <p:cNvPr name="TextBox 9" id="9"/>
          <p:cNvSpPr txBox="true"/>
          <p:nvPr/>
        </p:nvSpPr>
        <p:spPr>
          <a:xfrm rot="0">
            <a:off x="8462979" y="1580571"/>
            <a:ext cx="8796321" cy="25012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WooCommerce turns your site into a fully-functional online store, allowing you to sell anything, including digital files, memberships, and physical products. Installing WooCommerce automatically creates everything you need for your store, including product pages, shopping carts, and the checkout process. </a:t>
            </a:r>
          </a:p>
        </p:txBody>
      </p:sp>
      <p:sp>
        <p:nvSpPr>
          <p:cNvPr name="TextBox 10" id="10"/>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Plugins recommendations</a:t>
            </a:r>
          </a:p>
        </p:txBody>
      </p:sp>
      <p:sp>
        <p:nvSpPr>
          <p:cNvPr name="TextBox 11" id="11"/>
          <p:cNvSpPr txBox="true"/>
          <p:nvPr/>
        </p:nvSpPr>
        <p:spPr>
          <a:xfrm rot="0">
            <a:off x="8501675" y="8373445"/>
            <a:ext cx="8796321" cy="240665"/>
          </a:xfrm>
          <a:prstGeom prst="rect">
            <a:avLst/>
          </a:prstGeom>
        </p:spPr>
        <p:txBody>
          <a:bodyPr anchor="t" rtlCol="false" tIns="0" lIns="0" bIns="0" rIns="0">
            <a:spAutoFit/>
          </a:bodyPr>
          <a:lstStyle/>
          <a:p>
            <a:pPr algn="ctr">
              <a:lnSpc>
                <a:spcPts val="1960"/>
              </a:lnSpc>
            </a:pPr>
            <a:r>
              <a:rPr lang="en-US" sz="1400">
                <a:solidFill>
                  <a:srgbClr val="545454"/>
                </a:solidFill>
                <a:latin typeface="Open Sauce"/>
                <a:ea typeface="Open Sauce"/>
                <a:cs typeface="Open Sauce"/>
                <a:sym typeface="Open Sauce"/>
              </a:rPr>
              <a:t>Photo Courtesy: woocommerce.com/posts/woocommerce-has-arrived/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339839" cy="10287000"/>
          </a:xfrm>
          <a:custGeom>
            <a:avLst/>
            <a:gdLst/>
            <a:ahLst/>
            <a:cxnLst/>
            <a:rect r="r" b="b" t="t" l="l"/>
            <a:pathLst>
              <a:path h="10287000" w="7339839">
                <a:moveTo>
                  <a:pt x="0" y="0"/>
                </a:moveTo>
                <a:lnTo>
                  <a:pt x="7339839" y="0"/>
                </a:lnTo>
                <a:lnTo>
                  <a:pt x="7339839" y="10287000"/>
                </a:lnTo>
                <a:lnTo>
                  <a:pt x="0" y="10287000"/>
                </a:lnTo>
                <a:lnTo>
                  <a:pt x="0" y="0"/>
                </a:lnTo>
                <a:close/>
              </a:path>
            </a:pathLst>
          </a:custGeom>
          <a:blipFill>
            <a:blip r:embed="rId2"/>
            <a:stretch>
              <a:fillRect l="-54983" t="0" r="-54983"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Freeform 7" id="7"/>
          <p:cNvSpPr/>
          <p:nvPr/>
        </p:nvSpPr>
        <p:spPr>
          <a:xfrm flipH="false" flipV="false" rot="0">
            <a:off x="8972769" y="3892962"/>
            <a:ext cx="7776742" cy="4772975"/>
          </a:xfrm>
          <a:custGeom>
            <a:avLst/>
            <a:gdLst/>
            <a:ahLst/>
            <a:cxnLst/>
            <a:rect r="r" b="b" t="t" l="l"/>
            <a:pathLst>
              <a:path h="4772975" w="7776742">
                <a:moveTo>
                  <a:pt x="0" y="0"/>
                </a:moveTo>
                <a:lnTo>
                  <a:pt x="7776741" y="0"/>
                </a:lnTo>
                <a:lnTo>
                  <a:pt x="7776741" y="4772976"/>
                </a:lnTo>
                <a:lnTo>
                  <a:pt x="0" y="4772976"/>
                </a:lnTo>
                <a:lnTo>
                  <a:pt x="0" y="0"/>
                </a:lnTo>
                <a:close/>
              </a:path>
            </a:pathLst>
          </a:custGeom>
          <a:blipFill>
            <a:blip r:embed="rId4"/>
            <a:stretch>
              <a:fillRect l="0" t="0" r="0" b="0"/>
            </a:stretch>
          </a:blipFill>
        </p:spPr>
      </p:sp>
      <p:sp>
        <p:nvSpPr>
          <p:cNvPr name="TextBox 8" id="8"/>
          <p:cNvSpPr txBox="true"/>
          <p:nvPr/>
        </p:nvSpPr>
        <p:spPr>
          <a:xfrm rot="0">
            <a:off x="8462979" y="981075"/>
            <a:ext cx="5746765" cy="405765"/>
          </a:xfrm>
          <a:prstGeom prst="rect">
            <a:avLst/>
          </a:prstGeom>
        </p:spPr>
        <p:txBody>
          <a:bodyPr anchor="t" rtlCol="false" tIns="0" lIns="0" bIns="0" rIns="0">
            <a:spAutoFit/>
          </a:bodyPr>
          <a:lstStyle/>
          <a:p>
            <a:pPr algn="l">
              <a:lnSpc>
                <a:spcPts val="3359"/>
              </a:lnSpc>
            </a:pPr>
            <a:r>
              <a:rPr lang="en-US" sz="2400">
                <a:solidFill>
                  <a:srgbClr val="000000"/>
                </a:solidFill>
                <a:latin typeface="Open Sauce"/>
                <a:ea typeface="Open Sauce"/>
                <a:cs typeface="Open Sauce"/>
                <a:sym typeface="Open Sauce"/>
              </a:rPr>
              <a:t>All-in-One WP Migration and Backup</a:t>
            </a:r>
          </a:p>
        </p:txBody>
      </p:sp>
      <p:sp>
        <p:nvSpPr>
          <p:cNvPr name="TextBox 9" id="9"/>
          <p:cNvSpPr txBox="true"/>
          <p:nvPr/>
        </p:nvSpPr>
        <p:spPr>
          <a:xfrm rot="0">
            <a:off x="8462979" y="1572672"/>
            <a:ext cx="8796321" cy="20821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All-in-One WP Migration is the gold standard for WordPress site migration, used by over 60 million websites worldwide – from small blogs to Fortune 500 companies and government agencies. Our plugin offers enterprise-grade reliability with beginner-friendly simplicity.</a:t>
            </a:r>
          </a:p>
        </p:txBody>
      </p:sp>
      <p:sp>
        <p:nvSpPr>
          <p:cNvPr name="TextBox 10" id="10"/>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Plugins recommendations</a:t>
            </a:r>
          </a:p>
        </p:txBody>
      </p:sp>
      <p:sp>
        <p:nvSpPr>
          <p:cNvPr name="TextBox 11" id="11"/>
          <p:cNvSpPr txBox="true"/>
          <p:nvPr/>
        </p:nvSpPr>
        <p:spPr>
          <a:xfrm rot="0">
            <a:off x="8462979" y="8875488"/>
            <a:ext cx="8796321" cy="240665"/>
          </a:xfrm>
          <a:prstGeom prst="rect">
            <a:avLst/>
          </a:prstGeom>
        </p:spPr>
        <p:txBody>
          <a:bodyPr anchor="t" rtlCol="false" tIns="0" lIns="0" bIns="0" rIns="0">
            <a:spAutoFit/>
          </a:bodyPr>
          <a:lstStyle/>
          <a:p>
            <a:pPr algn="ctr">
              <a:lnSpc>
                <a:spcPts val="1960"/>
              </a:lnSpc>
            </a:pPr>
            <a:r>
              <a:rPr lang="en-US" sz="1400">
                <a:solidFill>
                  <a:srgbClr val="545454"/>
                </a:solidFill>
                <a:latin typeface="Open Sauce"/>
                <a:ea typeface="Open Sauce"/>
                <a:cs typeface="Open Sauce"/>
                <a:sym typeface="Open Sauce"/>
              </a:rPr>
              <a:t>Photo Courtesy: wordpress.org/plugins/all-in-one-wp-migration/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descr="paint_transparent1.png"/>
          <p:cNvSpPr/>
          <p:nvPr/>
        </p:nvSpPr>
        <p:spPr>
          <a:xfrm flipH="false" flipV="false" rot="0">
            <a:off x="3" y="0"/>
            <a:ext cx="8191354" cy="10287000"/>
          </a:xfrm>
          <a:custGeom>
            <a:avLst/>
            <a:gdLst/>
            <a:ahLst/>
            <a:cxnLst/>
            <a:rect r="r" b="b" t="t" l="l"/>
            <a:pathLst>
              <a:path h="10287000" w="8191354">
                <a:moveTo>
                  <a:pt x="0" y="0"/>
                </a:moveTo>
                <a:lnTo>
                  <a:pt x="8191354" y="0"/>
                </a:lnTo>
                <a:lnTo>
                  <a:pt x="8191354" y="10287000"/>
                </a:lnTo>
                <a:lnTo>
                  <a:pt x="0" y="10287000"/>
                </a:lnTo>
                <a:lnTo>
                  <a:pt x="0" y="0"/>
                </a:lnTo>
                <a:close/>
              </a:path>
            </a:pathLst>
          </a:custGeom>
          <a:blipFill>
            <a:blip r:embed="rId3"/>
            <a:stretch>
              <a:fillRect l="-123269" t="0" r="0" b="-4"/>
            </a:stretch>
          </a:blipFill>
        </p:spPr>
      </p:sp>
      <p:sp>
        <p:nvSpPr>
          <p:cNvPr name="Freeform 4" id="4"/>
          <p:cNvSpPr/>
          <p:nvPr/>
        </p:nvSpPr>
        <p:spPr>
          <a:xfrm flipH="false" flipV="false" rot="0">
            <a:off x="9838197" y="508557"/>
            <a:ext cx="5998048" cy="4761068"/>
          </a:xfrm>
          <a:custGeom>
            <a:avLst/>
            <a:gdLst/>
            <a:ahLst/>
            <a:cxnLst/>
            <a:rect r="r" b="b" t="t" l="l"/>
            <a:pathLst>
              <a:path h="4761068" w="5998048">
                <a:moveTo>
                  <a:pt x="0" y="0"/>
                </a:moveTo>
                <a:lnTo>
                  <a:pt x="5998048" y="0"/>
                </a:lnTo>
                <a:lnTo>
                  <a:pt x="5998048" y="4761067"/>
                </a:lnTo>
                <a:lnTo>
                  <a:pt x="0" y="4761067"/>
                </a:lnTo>
                <a:lnTo>
                  <a:pt x="0" y="0"/>
                </a:lnTo>
                <a:close/>
              </a:path>
            </a:pathLst>
          </a:custGeom>
          <a:blipFill>
            <a:blip r:embed="rId4"/>
            <a:stretch>
              <a:fillRect l="0" t="0" r="0" b="0"/>
            </a:stretch>
          </a:blipFill>
        </p:spPr>
      </p:sp>
      <p:grpSp>
        <p:nvGrpSpPr>
          <p:cNvPr name="Group 5" id="5"/>
          <p:cNvGrpSpPr/>
          <p:nvPr/>
        </p:nvGrpSpPr>
        <p:grpSpPr>
          <a:xfrm rot="0">
            <a:off x="5290240" y="5596758"/>
            <a:ext cx="12796388" cy="2655745"/>
            <a:chOff x="0" y="0"/>
            <a:chExt cx="17061850" cy="3540993"/>
          </a:xfrm>
        </p:grpSpPr>
        <p:sp>
          <p:nvSpPr>
            <p:cNvPr name="Freeform 6" id="6"/>
            <p:cNvSpPr/>
            <p:nvPr/>
          </p:nvSpPr>
          <p:spPr>
            <a:xfrm flipH="false" flipV="false" rot="0">
              <a:off x="0" y="0"/>
              <a:ext cx="17061850" cy="3540993"/>
            </a:xfrm>
            <a:custGeom>
              <a:avLst/>
              <a:gdLst/>
              <a:ahLst/>
              <a:cxnLst/>
              <a:rect r="r" b="b" t="t" l="l"/>
              <a:pathLst>
                <a:path h="3540993" w="17061850">
                  <a:moveTo>
                    <a:pt x="0" y="0"/>
                  </a:moveTo>
                  <a:lnTo>
                    <a:pt x="17061850" y="0"/>
                  </a:lnTo>
                  <a:lnTo>
                    <a:pt x="17061850" y="3540993"/>
                  </a:lnTo>
                  <a:lnTo>
                    <a:pt x="0" y="3540993"/>
                  </a:lnTo>
                  <a:close/>
                </a:path>
              </a:pathLst>
            </a:custGeom>
            <a:solidFill>
              <a:srgbClr val="000000">
                <a:alpha val="0"/>
              </a:srgbClr>
            </a:solidFill>
          </p:spPr>
        </p:sp>
        <p:sp>
          <p:nvSpPr>
            <p:cNvPr name="TextBox 7" id="7"/>
            <p:cNvSpPr txBox="true"/>
            <p:nvPr/>
          </p:nvSpPr>
          <p:spPr>
            <a:xfrm>
              <a:off x="0" y="-247650"/>
              <a:ext cx="17061850" cy="3788643"/>
            </a:xfrm>
            <a:prstGeom prst="rect">
              <a:avLst/>
            </a:prstGeom>
          </p:spPr>
          <p:txBody>
            <a:bodyPr anchor="t" rtlCol="false" tIns="0" lIns="0" bIns="0" rIns="0"/>
            <a:lstStyle/>
            <a:p>
              <a:pPr algn="r">
                <a:lnSpc>
                  <a:spcPts val="14400"/>
                </a:lnSpc>
              </a:pPr>
              <a:r>
                <a:rPr lang="en-US" sz="12000" b="true">
                  <a:solidFill>
                    <a:srgbClr val="FFFFFF"/>
                  </a:solidFill>
                  <a:latin typeface="Calibri (MS) Bold"/>
                  <a:ea typeface="Calibri (MS) Bold"/>
                  <a:cs typeface="Calibri (MS) Bold"/>
                  <a:sym typeface="Calibri (MS) Bold"/>
                </a:rPr>
                <a:t>e-Magine! Initiative</a:t>
              </a:r>
            </a:p>
            <a:p>
              <a:pPr algn="r">
                <a:lnSpc>
                  <a:spcPts val="3600"/>
                </a:lnSpc>
              </a:pPr>
              <a:r>
                <a:rPr lang="en-US" sz="3000" b="true">
                  <a:solidFill>
                    <a:srgbClr val="FFFFFF"/>
                  </a:solidFill>
                  <a:latin typeface="Calibri (MS) Bold"/>
                  <a:ea typeface="Calibri (MS) Bold"/>
                  <a:cs typeface="Calibri (MS) Bold"/>
                  <a:sym typeface="Calibri (MS) Bold"/>
                </a:rPr>
                <a:t>Every Mon/Tue 5:30 – 8:30pm</a:t>
              </a:r>
            </a:p>
          </p:txBody>
        </p:sp>
      </p:grpSp>
      <p:sp>
        <p:nvSpPr>
          <p:cNvPr name="Freeform 8" id="8"/>
          <p:cNvSpPr/>
          <p:nvPr/>
        </p:nvSpPr>
        <p:spPr>
          <a:xfrm flipH="false" flipV="false" rot="0">
            <a:off x="500913" y="3570682"/>
            <a:ext cx="1329680" cy="1451085"/>
          </a:xfrm>
          <a:custGeom>
            <a:avLst/>
            <a:gdLst/>
            <a:ahLst/>
            <a:cxnLst/>
            <a:rect r="r" b="b" t="t" l="l"/>
            <a:pathLst>
              <a:path h="1451085" w="1329680">
                <a:moveTo>
                  <a:pt x="0" y="0"/>
                </a:moveTo>
                <a:lnTo>
                  <a:pt x="1329679" y="0"/>
                </a:lnTo>
                <a:lnTo>
                  <a:pt x="1329679" y="1451085"/>
                </a:lnTo>
                <a:lnTo>
                  <a:pt x="0" y="1451085"/>
                </a:lnTo>
                <a:lnTo>
                  <a:pt x="0" y="0"/>
                </a:lnTo>
                <a:close/>
              </a:path>
            </a:pathLst>
          </a:custGeom>
          <a:blipFill>
            <a:blip r:embed="rId5"/>
            <a:stretch>
              <a:fillRect l="-78" t="0" r="-78" b="0"/>
            </a:stretch>
          </a:blipFill>
        </p:spPr>
      </p:sp>
      <p:sp>
        <p:nvSpPr>
          <p:cNvPr name="Freeform 9" id="9"/>
          <p:cNvSpPr/>
          <p:nvPr/>
        </p:nvSpPr>
        <p:spPr>
          <a:xfrm flipH="false" flipV="false" rot="0">
            <a:off x="343262" y="5190799"/>
            <a:ext cx="2609412" cy="2187465"/>
          </a:xfrm>
          <a:custGeom>
            <a:avLst/>
            <a:gdLst/>
            <a:ahLst/>
            <a:cxnLst/>
            <a:rect r="r" b="b" t="t" l="l"/>
            <a:pathLst>
              <a:path h="2187465" w="2609412">
                <a:moveTo>
                  <a:pt x="0" y="0"/>
                </a:moveTo>
                <a:lnTo>
                  <a:pt x="2609412" y="0"/>
                </a:lnTo>
                <a:lnTo>
                  <a:pt x="2609412" y="2187465"/>
                </a:lnTo>
                <a:lnTo>
                  <a:pt x="0" y="2187465"/>
                </a:lnTo>
                <a:lnTo>
                  <a:pt x="0" y="0"/>
                </a:lnTo>
                <a:close/>
              </a:path>
            </a:pathLst>
          </a:custGeom>
          <a:blipFill>
            <a:blip r:embed="rId6"/>
            <a:stretch>
              <a:fillRect l="0" t="0" r="0" b="0"/>
            </a:stretch>
          </a:blipFill>
        </p:spPr>
      </p:sp>
      <p:sp>
        <p:nvSpPr>
          <p:cNvPr name="Freeform 10" id="10"/>
          <p:cNvSpPr/>
          <p:nvPr/>
        </p:nvSpPr>
        <p:spPr>
          <a:xfrm flipH="false" flipV="false" rot="0">
            <a:off x="1005413" y="583742"/>
            <a:ext cx="2431470" cy="2431470"/>
          </a:xfrm>
          <a:custGeom>
            <a:avLst/>
            <a:gdLst/>
            <a:ahLst/>
            <a:cxnLst/>
            <a:rect r="r" b="b" t="t" l="l"/>
            <a:pathLst>
              <a:path h="2431470" w="2431470">
                <a:moveTo>
                  <a:pt x="0" y="0"/>
                </a:moveTo>
                <a:lnTo>
                  <a:pt x="2431469" y="0"/>
                </a:lnTo>
                <a:lnTo>
                  <a:pt x="2431469" y="2431470"/>
                </a:lnTo>
                <a:lnTo>
                  <a:pt x="0" y="2431470"/>
                </a:lnTo>
                <a:lnTo>
                  <a:pt x="0" y="0"/>
                </a:lnTo>
                <a:close/>
              </a:path>
            </a:pathLst>
          </a:custGeom>
          <a:blipFill>
            <a:blip r:embed="rId7"/>
            <a:stretch>
              <a:fillRect l="0" t="0" r="0" b="0"/>
            </a:stretch>
          </a:blipFill>
        </p:spPr>
      </p:sp>
      <p:sp>
        <p:nvSpPr>
          <p:cNvPr name="Freeform 11" id="11"/>
          <p:cNvSpPr/>
          <p:nvPr/>
        </p:nvSpPr>
        <p:spPr>
          <a:xfrm flipH="false" flipV="false" rot="0">
            <a:off x="460448" y="7129290"/>
            <a:ext cx="2375039" cy="836013"/>
          </a:xfrm>
          <a:custGeom>
            <a:avLst/>
            <a:gdLst/>
            <a:ahLst/>
            <a:cxnLst/>
            <a:rect r="r" b="b" t="t" l="l"/>
            <a:pathLst>
              <a:path h="836013" w="2375039">
                <a:moveTo>
                  <a:pt x="0" y="0"/>
                </a:moveTo>
                <a:lnTo>
                  <a:pt x="2375038" y="0"/>
                </a:lnTo>
                <a:lnTo>
                  <a:pt x="2375038" y="836013"/>
                </a:lnTo>
                <a:lnTo>
                  <a:pt x="0" y="836013"/>
                </a:lnTo>
                <a:lnTo>
                  <a:pt x="0" y="0"/>
                </a:lnTo>
                <a:close/>
              </a:path>
            </a:pathLst>
          </a:custGeom>
          <a:blipFill>
            <a:blip r:embed="rId8"/>
            <a:stretch>
              <a:fillRect l="0" t="0" r="0" b="0"/>
            </a:stretch>
          </a:blipFill>
        </p:spPr>
      </p:sp>
      <p:sp>
        <p:nvSpPr>
          <p:cNvPr name="Freeform 12" id="12"/>
          <p:cNvSpPr/>
          <p:nvPr/>
        </p:nvSpPr>
        <p:spPr>
          <a:xfrm flipH="false" flipV="false" rot="0">
            <a:off x="554620" y="8174485"/>
            <a:ext cx="2371995" cy="1379367"/>
          </a:xfrm>
          <a:custGeom>
            <a:avLst/>
            <a:gdLst/>
            <a:ahLst/>
            <a:cxnLst/>
            <a:rect r="r" b="b" t="t" l="l"/>
            <a:pathLst>
              <a:path h="1379367" w="2371995">
                <a:moveTo>
                  <a:pt x="0" y="0"/>
                </a:moveTo>
                <a:lnTo>
                  <a:pt x="2371995" y="0"/>
                </a:lnTo>
                <a:lnTo>
                  <a:pt x="2371995" y="1379367"/>
                </a:lnTo>
                <a:lnTo>
                  <a:pt x="0" y="1379367"/>
                </a:lnTo>
                <a:lnTo>
                  <a:pt x="0" y="0"/>
                </a:lnTo>
                <a:close/>
              </a:path>
            </a:pathLst>
          </a:custGeom>
          <a:blipFill>
            <a:blip r:embed="rId9"/>
            <a:stretch>
              <a:fillRect l="-68" t="0" r="-68"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6853714" cy="10287000"/>
          </a:xfrm>
          <a:custGeom>
            <a:avLst/>
            <a:gdLst/>
            <a:ahLst/>
            <a:cxnLst/>
            <a:rect r="r" b="b" t="t" l="l"/>
            <a:pathLst>
              <a:path h="10287000" w="6853714">
                <a:moveTo>
                  <a:pt x="0" y="0"/>
                </a:moveTo>
                <a:lnTo>
                  <a:pt x="6853714" y="0"/>
                </a:lnTo>
                <a:lnTo>
                  <a:pt x="6853714" y="10287000"/>
                </a:lnTo>
                <a:lnTo>
                  <a:pt x="0" y="10287000"/>
                </a:lnTo>
                <a:lnTo>
                  <a:pt x="0" y="0"/>
                </a:lnTo>
                <a:close/>
              </a:path>
            </a:pathLst>
          </a:custGeom>
          <a:blipFill>
            <a:blip r:embed="rId2"/>
            <a:stretch>
              <a:fillRect l="-92269" t="0" r="-92269" b="0"/>
            </a:stretch>
          </a:blipFill>
        </p:spPr>
      </p:sp>
      <p:grpSp>
        <p:nvGrpSpPr>
          <p:cNvPr name="Group 3" id="3"/>
          <p:cNvGrpSpPr/>
          <p:nvPr/>
        </p:nvGrpSpPr>
        <p:grpSpPr>
          <a:xfrm rot="0">
            <a:off x="0" y="0"/>
            <a:ext cx="6853714" cy="10287000"/>
            <a:chOff x="0" y="0"/>
            <a:chExt cx="1805093" cy="2709333"/>
          </a:xfrm>
        </p:grpSpPr>
        <p:sp>
          <p:nvSpPr>
            <p:cNvPr name="Freeform 4" id="4"/>
            <p:cNvSpPr/>
            <p:nvPr/>
          </p:nvSpPr>
          <p:spPr>
            <a:xfrm flipH="false" flipV="false" rot="0">
              <a:off x="0" y="0"/>
              <a:ext cx="1805093" cy="2709333"/>
            </a:xfrm>
            <a:custGeom>
              <a:avLst/>
              <a:gdLst/>
              <a:ahLst/>
              <a:cxnLst/>
              <a:rect r="r" b="b" t="t" l="l"/>
              <a:pathLst>
                <a:path h="2709333" w="1805093">
                  <a:moveTo>
                    <a:pt x="0" y="0"/>
                  </a:moveTo>
                  <a:lnTo>
                    <a:pt x="1805093" y="0"/>
                  </a:lnTo>
                  <a:lnTo>
                    <a:pt x="1805093" y="2709333"/>
                  </a:lnTo>
                  <a:lnTo>
                    <a:pt x="0" y="2709333"/>
                  </a:lnTo>
                  <a:close/>
                </a:path>
              </a:pathLst>
            </a:custGeom>
            <a:gradFill rotWithShape="true">
              <a:gsLst>
                <a:gs pos="0">
                  <a:srgbClr val="FFFFFF">
                    <a:alpha val="30000"/>
                  </a:srgbClr>
                </a:gs>
                <a:gs pos="100000">
                  <a:srgbClr val="9B9B9B">
                    <a:alpha val="30000"/>
                  </a:srgbClr>
                </a:gs>
              </a:gsLst>
              <a:path path="circle">
                <a:fillToRect l="0" r="100000" t="0" b="100000"/>
              </a:path>
              <a:tileRect r="0" l="-100000" b="0" t="-100000"/>
            </a:gradFill>
          </p:spPr>
        </p:sp>
        <p:sp>
          <p:nvSpPr>
            <p:cNvPr name="TextBox 5" id="5"/>
            <p:cNvSpPr txBox="true"/>
            <p:nvPr/>
          </p:nvSpPr>
          <p:spPr>
            <a:xfrm>
              <a:off x="0" y="-47625"/>
              <a:ext cx="1805093" cy="2756958"/>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0" y="-1805408"/>
            <a:ext cx="1028700" cy="3086100"/>
            <a:chOff x="0" y="0"/>
            <a:chExt cx="270933" cy="812800"/>
          </a:xfrm>
        </p:grpSpPr>
        <p:sp>
          <p:nvSpPr>
            <p:cNvPr name="Freeform 7" id="7"/>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8" id="8"/>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9" id="9"/>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TextBox 10" id="10"/>
          <p:cNvSpPr txBox="true"/>
          <p:nvPr/>
        </p:nvSpPr>
        <p:spPr>
          <a:xfrm rot="0">
            <a:off x="1425167" y="459141"/>
            <a:ext cx="3653250"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Today’s Agenda</a:t>
            </a:r>
          </a:p>
        </p:txBody>
      </p:sp>
      <p:sp>
        <p:nvSpPr>
          <p:cNvPr name="TextBox 11" id="11"/>
          <p:cNvSpPr txBox="true"/>
          <p:nvPr/>
        </p:nvSpPr>
        <p:spPr>
          <a:xfrm rot="0">
            <a:off x="8494996" y="4400565"/>
            <a:ext cx="5010112"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WordPress Backend</a:t>
            </a:r>
          </a:p>
        </p:txBody>
      </p:sp>
      <p:sp>
        <p:nvSpPr>
          <p:cNvPr name="TextBox 12" id="12"/>
          <p:cNvSpPr txBox="true"/>
          <p:nvPr/>
        </p:nvSpPr>
        <p:spPr>
          <a:xfrm rot="0">
            <a:off x="8494996" y="6258131"/>
            <a:ext cx="5010112"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Introduction to Gutenberg</a:t>
            </a:r>
          </a:p>
        </p:txBody>
      </p:sp>
      <p:sp>
        <p:nvSpPr>
          <p:cNvPr name="TextBox 13" id="13"/>
          <p:cNvSpPr txBox="true"/>
          <p:nvPr/>
        </p:nvSpPr>
        <p:spPr>
          <a:xfrm rot="0">
            <a:off x="8494996" y="3471560"/>
            <a:ext cx="7985349"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Typical WordPress development process</a:t>
            </a:r>
          </a:p>
        </p:txBody>
      </p:sp>
      <p:sp>
        <p:nvSpPr>
          <p:cNvPr name="TextBox 14" id="14"/>
          <p:cNvSpPr txBox="true"/>
          <p:nvPr/>
        </p:nvSpPr>
        <p:spPr>
          <a:xfrm rot="0">
            <a:off x="8494996" y="7187136"/>
            <a:ext cx="6698760"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Plugins recommendations</a:t>
            </a:r>
          </a:p>
        </p:txBody>
      </p:sp>
      <p:sp>
        <p:nvSpPr>
          <p:cNvPr name="TextBox 15" id="15"/>
          <p:cNvSpPr txBox="true"/>
          <p:nvPr/>
        </p:nvSpPr>
        <p:spPr>
          <a:xfrm rot="0">
            <a:off x="8494996" y="8115920"/>
            <a:ext cx="5010112"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Q&amp;A</a:t>
            </a:r>
          </a:p>
        </p:txBody>
      </p:sp>
      <p:sp>
        <p:nvSpPr>
          <p:cNvPr name="TextBox 16" id="16"/>
          <p:cNvSpPr txBox="true"/>
          <p:nvPr/>
        </p:nvSpPr>
        <p:spPr>
          <a:xfrm rot="0">
            <a:off x="8494996" y="1613550"/>
            <a:ext cx="7985349"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What is WordPress</a:t>
            </a:r>
          </a:p>
        </p:txBody>
      </p:sp>
      <p:sp>
        <p:nvSpPr>
          <p:cNvPr name="TextBox 17" id="17"/>
          <p:cNvSpPr txBox="true"/>
          <p:nvPr/>
        </p:nvSpPr>
        <p:spPr>
          <a:xfrm rot="0">
            <a:off x="8494996" y="2542555"/>
            <a:ext cx="7985349"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WordPress.com vs WordPress.org</a:t>
            </a:r>
          </a:p>
        </p:txBody>
      </p:sp>
      <p:sp>
        <p:nvSpPr>
          <p:cNvPr name="TextBox 18" id="18"/>
          <p:cNvSpPr txBox="true"/>
          <p:nvPr/>
        </p:nvSpPr>
        <p:spPr>
          <a:xfrm rot="0">
            <a:off x="8494996" y="5329570"/>
            <a:ext cx="7985349" cy="490855"/>
          </a:xfrm>
          <a:prstGeom prst="rect">
            <a:avLst/>
          </a:prstGeom>
        </p:spPr>
        <p:txBody>
          <a:bodyPr anchor="t" rtlCol="false" tIns="0" lIns="0" bIns="0" rIns="0">
            <a:spAutoFit/>
          </a:bodyPr>
          <a:lstStyle/>
          <a:p>
            <a:pPr algn="l">
              <a:lnSpc>
                <a:spcPts val="3919"/>
              </a:lnSpc>
            </a:pPr>
            <a:r>
              <a:rPr lang="en-US" sz="2799">
                <a:solidFill>
                  <a:srgbClr val="000000"/>
                </a:solidFill>
                <a:latin typeface="Open Sauce"/>
                <a:ea typeface="Open Sauce"/>
                <a:cs typeface="Open Sauce"/>
                <a:sym typeface="Open Sauce"/>
              </a:rPr>
              <a:t>Creating your WordPress website</a:t>
            </a:r>
          </a:p>
        </p:txBody>
      </p:sp>
      <p:sp>
        <p:nvSpPr>
          <p:cNvPr name="Freeform 19" id="19"/>
          <p:cNvSpPr/>
          <p:nvPr/>
        </p:nvSpPr>
        <p:spPr>
          <a:xfrm flipH="false" flipV="false" rot="0">
            <a:off x="15234220" y="887270"/>
            <a:ext cx="9160160" cy="9160160"/>
          </a:xfrm>
          <a:custGeom>
            <a:avLst/>
            <a:gdLst/>
            <a:ahLst/>
            <a:cxnLst/>
            <a:rect r="r" b="b" t="t" l="l"/>
            <a:pathLst>
              <a:path h="9160160" w="9160160">
                <a:moveTo>
                  <a:pt x="0" y="0"/>
                </a:moveTo>
                <a:lnTo>
                  <a:pt x="9160160" y="0"/>
                </a:lnTo>
                <a:lnTo>
                  <a:pt x="9160160" y="9160160"/>
                </a:lnTo>
                <a:lnTo>
                  <a:pt x="0" y="91601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6853714" cy="10287000"/>
          </a:xfrm>
          <a:custGeom>
            <a:avLst/>
            <a:gdLst/>
            <a:ahLst/>
            <a:cxnLst/>
            <a:rect r="r" b="b" t="t" l="l"/>
            <a:pathLst>
              <a:path h="10287000" w="6853714">
                <a:moveTo>
                  <a:pt x="0" y="0"/>
                </a:moveTo>
                <a:lnTo>
                  <a:pt x="6853714" y="0"/>
                </a:lnTo>
                <a:lnTo>
                  <a:pt x="6853714" y="10287000"/>
                </a:lnTo>
                <a:lnTo>
                  <a:pt x="0" y="10287000"/>
                </a:lnTo>
                <a:lnTo>
                  <a:pt x="0" y="0"/>
                </a:lnTo>
                <a:close/>
              </a:path>
            </a:pathLst>
          </a:custGeom>
          <a:blipFill>
            <a:blip r:embed="rId2"/>
            <a:stretch>
              <a:fillRect l="-56729" t="0" r="-68552"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grpSp>
        <p:nvGrpSpPr>
          <p:cNvPr name="Group 6" id="6"/>
          <p:cNvGrpSpPr/>
          <p:nvPr/>
        </p:nvGrpSpPr>
        <p:grpSpPr>
          <a:xfrm rot="0">
            <a:off x="0" y="0"/>
            <a:ext cx="6853714" cy="10287000"/>
            <a:chOff x="0" y="0"/>
            <a:chExt cx="1805093" cy="2709333"/>
          </a:xfrm>
        </p:grpSpPr>
        <p:sp>
          <p:nvSpPr>
            <p:cNvPr name="Freeform 7" id="7"/>
            <p:cNvSpPr/>
            <p:nvPr/>
          </p:nvSpPr>
          <p:spPr>
            <a:xfrm flipH="false" flipV="false" rot="0">
              <a:off x="0" y="0"/>
              <a:ext cx="1805093" cy="2709333"/>
            </a:xfrm>
            <a:custGeom>
              <a:avLst/>
              <a:gdLst/>
              <a:ahLst/>
              <a:cxnLst/>
              <a:rect r="r" b="b" t="t" l="l"/>
              <a:pathLst>
                <a:path h="2709333" w="1805093">
                  <a:moveTo>
                    <a:pt x="0" y="0"/>
                  </a:moveTo>
                  <a:lnTo>
                    <a:pt x="1805093" y="0"/>
                  </a:lnTo>
                  <a:lnTo>
                    <a:pt x="1805093" y="2709333"/>
                  </a:lnTo>
                  <a:lnTo>
                    <a:pt x="0" y="2709333"/>
                  </a:lnTo>
                  <a:close/>
                </a:path>
              </a:pathLst>
            </a:custGeom>
            <a:gradFill rotWithShape="true">
              <a:gsLst>
                <a:gs pos="0">
                  <a:srgbClr val="FFFFFF">
                    <a:alpha val="47000"/>
                  </a:srgbClr>
                </a:gs>
                <a:gs pos="100000">
                  <a:srgbClr val="9B9B9B">
                    <a:alpha val="47000"/>
                  </a:srgbClr>
                </a:gs>
              </a:gsLst>
              <a:path path="circle">
                <a:fillToRect l="0" r="100000" t="0" b="100000"/>
              </a:path>
              <a:tileRect r="0" l="-100000" b="0" t="-100000"/>
            </a:gradFill>
          </p:spPr>
        </p:sp>
        <p:sp>
          <p:nvSpPr>
            <p:cNvPr name="TextBox 8" id="8"/>
            <p:cNvSpPr txBox="true"/>
            <p:nvPr/>
          </p:nvSpPr>
          <p:spPr>
            <a:xfrm>
              <a:off x="0" y="-47625"/>
              <a:ext cx="1805093" cy="2756958"/>
            </a:xfrm>
            <a:prstGeom prst="rect">
              <a:avLst/>
            </a:prstGeom>
          </p:spPr>
          <p:txBody>
            <a:bodyPr anchor="ctr" rtlCol="false" tIns="50800" lIns="50800" bIns="50800" rIns="50800"/>
            <a:lstStyle/>
            <a:p>
              <a:pPr algn="ctr">
                <a:lnSpc>
                  <a:spcPts val="3359"/>
                </a:lnSpc>
              </a:pPr>
            </a:p>
          </p:txBody>
        </p:sp>
      </p:grpSp>
      <p:sp>
        <p:nvSpPr>
          <p:cNvPr name="Freeform 9" id="9"/>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Freeform 10" id="10"/>
          <p:cNvSpPr/>
          <p:nvPr/>
        </p:nvSpPr>
        <p:spPr>
          <a:xfrm flipH="false" flipV="false" rot="0">
            <a:off x="15234220" y="887270"/>
            <a:ext cx="9160160" cy="9160160"/>
          </a:xfrm>
          <a:custGeom>
            <a:avLst/>
            <a:gdLst/>
            <a:ahLst/>
            <a:cxnLst/>
            <a:rect r="r" b="b" t="t" l="l"/>
            <a:pathLst>
              <a:path h="9160160" w="9160160">
                <a:moveTo>
                  <a:pt x="0" y="0"/>
                </a:moveTo>
                <a:lnTo>
                  <a:pt x="9160160" y="0"/>
                </a:lnTo>
                <a:lnTo>
                  <a:pt x="9160160" y="9160160"/>
                </a:lnTo>
                <a:lnTo>
                  <a:pt x="0" y="91601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8462979" y="981075"/>
            <a:ext cx="8796321" cy="20821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WordPress is a free, open-source content management system (CMS) that allows users to easily create and manage websites, originally designed for blogging but now used for a wide variety of website types, including blogs, portfolios, and e-commerce stores. </a:t>
            </a:r>
          </a:p>
        </p:txBody>
      </p:sp>
      <p:sp>
        <p:nvSpPr>
          <p:cNvPr name="TextBox 12" id="12"/>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What is WordPress</a:t>
            </a:r>
          </a:p>
        </p:txBody>
      </p:sp>
      <p:sp>
        <p:nvSpPr>
          <p:cNvPr name="Freeform 13" id="13"/>
          <p:cNvSpPr/>
          <p:nvPr/>
        </p:nvSpPr>
        <p:spPr>
          <a:xfrm flipH="false" flipV="false" rot="0">
            <a:off x="8727066" y="3420081"/>
            <a:ext cx="8268148" cy="5271479"/>
          </a:xfrm>
          <a:custGeom>
            <a:avLst/>
            <a:gdLst/>
            <a:ahLst/>
            <a:cxnLst/>
            <a:rect r="r" b="b" t="t" l="l"/>
            <a:pathLst>
              <a:path h="5271479" w="8268148">
                <a:moveTo>
                  <a:pt x="0" y="0"/>
                </a:moveTo>
                <a:lnTo>
                  <a:pt x="8268147" y="0"/>
                </a:lnTo>
                <a:lnTo>
                  <a:pt x="8268147" y="5271479"/>
                </a:lnTo>
                <a:lnTo>
                  <a:pt x="0" y="5271479"/>
                </a:lnTo>
                <a:lnTo>
                  <a:pt x="0" y="0"/>
                </a:lnTo>
                <a:close/>
              </a:path>
            </a:pathLst>
          </a:custGeom>
          <a:blipFill>
            <a:blip r:embed="rId6"/>
            <a:stretch>
              <a:fillRect l="0" t="-2229" r="0" b="-2229"/>
            </a:stretch>
          </a:blipFill>
        </p:spPr>
      </p:sp>
      <p:sp>
        <p:nvSpPr>
          <p:cNvPr name="TextBox 14" id="14"/>
          <p:cNvSpPr txBox="true"/>
          <p:nvPr/>
        </p:nvSpPr>
        <p:spPr>
          <a:xfrm rot="0">
            <a:off x="8462979" y="8815385"/>
            <a:ext cx="8796321" cy="240665"/>
          </a:xfrm>
          <a:prstGeom prst="rect">
            <a:avLst/>
          </a:prstGeom>
        </p:spPr>
        <p:txBody>
          <a:bodyPr anchor="t" rtlCol="false" tIns="0" lIns="0" bIns="0" rIns="0">
            <a:spAutoFit/>
          </a:bodyPr>
          <a:lstStyle/>
          <a:p>
            <a:pPr algn="ctr">
              <a:lnSpc>
                <a:spcPts val="1960"/>
              </a:lnSpc>
            </a:pPr>
            <a:r>
              <a:rPr lang="en-US" sz="1400">
                <a:solidFill>
                  <a:srgbClr val="545454"/>
                </a:solidFill>
                <a:latin typeface="Open Sauce"/>
                <a:ea typeface="Open Sauce"/>
                <a:cs typeface="Open Sauce"/>
                <a:sym typeface="Open Sauce"/>
              </a:rPr>
              <a:t>Photo Courtesy: wordpress.org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80692"/>
          </a:xfrm>
          <a:custGeom>
            <a:avLst/>
            <a:gdLst/>
            <a:ahLst/>
            <a:cxnLst/>
            <a:rect r="r" b="b" t="t" l="l"/>
            <a:pathLst>
              <a:path h="1280692" w="18288000">
                <a:moveTo>
                  <a:pt x="0" y="0"/>
                </a:moveTo>
                <a:lnTo>
                  <a:pt x="18288000" y="0"/>
                </a:lnTo>
                <a:lnTo>
                  <a:pt x="18288000" y="1280692"/>
                </a:lnTo>
                <a:lnTo>
                  <a:pt x="0" y="1280692"/>
                </a:lnTo>
                <a:lnTo>
                  <a:pt x="0" y="0"/>
                </a:lnTo>
                <a:close/>
              </a:path>
            </a:pathLst>
          </a:custGeom>
          <a:blipFill>
            <a:blip r:embed="rId2"/>
            <a:stretch>
              <a:fillRect l="0" t="-225502" r="0" b="-1817803"/>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TextBox 7" id="7"/>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FFFFFF"/>
                </a:solidFill>
                <a:latin typeface="Open Sauce Bold"/>
                <a:ea typeface="Open Sauce Bold"/>
                <a:cs typeface="Open Sauce Bold"/>
                <a:sym typeface="Open Sauce Bold"/>
              </a:rPr>
              <a:t>WordPree.com vs WordPress.org</a:t>
            </a:r>
          </a:p>
        </p:txBody>
      </p:sp>
      <p:graphicFrame>
        <p:nvGraphicFramePr>
          <p:cNvPr name="Table 8" id="8"/>
          <p:cNvGraphicFramePr>
            <a:graphicFrameLocks noGrp="true"/>
          </p:cNvGraphicFramePr>
          <p:nvPr/>
        </p:nvGraphicFramePr>
        <p:xfrm>
          <a:off x="0" y="1280692"/>
          <a:ext cx="18254662" cy="8847785"/>
        </p:xfrm>
        <a:graphic>
          <a:graphicData uri="http://schemas.openxmlformats.org/drawingml/2006/table">
            <a:tbl>
              <a:tblPr/>
              <a:tblGrid>
                <a:gridCol w="4710934"/>
                <a:gridCol w="6771864"/>
                <a:gridCol w="6771864"/>
              </a:tblGrid>
              <a:tr h="1503412">
                <a:tc>
                  <a:txBody>
                    <a:bodyPr anchor="t" rtlCol="false"/>
                    <a:lstStyle/>
                    <a:p>
                      <a:pPr algn="ctr">
                        <a:lnSpc>
                          <a:spcPts val="3380"/>
                        </a:lnSpc>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78DDE4"/>
                    </a:solidFill>
                  </a:tcPr>
                </a:tc>
                <a:tc>
                  <a:txBody>
                    <a:bodyPr anchor="t" rtlCol="false"/>
                    <a:lstStyle/>
                    <a:p>
                      <a:pPr algn="ctr">
                        <a:lnSpc>
                          <a:spcPts val="3380"/>
                        </a:lnSpc>
                        <a:defRPr/>
                      </a:pPr>
                      <a:r>
                        <a:rPr lang="en-US" b="true" sz="2600">
                          <a:solidFill>
                            <a:srgbClr val="FFFFFF"/>
                          </a:solidFill>
                          <a:latin typeface="Aileron Bold"/>
                          <a:ea typeface="Aileron Bold"/>
                          <a:cs typeface="Aileron Bold"/>
                          <a:sym typeface="Aileron Bold"/>
                        </a:rPr>
                        <a:t>WORDPRESS.COM (HOSTED FOR YOU)</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36D1D6"/>
                    </a:solidFill>
                  </a:tcPr>
                </a:tc>
                <a:tc>
                  <a:txBody>
                    <a:bodyPr anchor="t" rtlCol="false"/>
                    <a:lstStyle/>
                    <a:p>
                      <a:pPr algn="ctr">
                        <a:lnSpc>
                          <a:spcPts val="3380"/>
                        </a:lnSpc>
                        <a:defRPr/>
                      </a:pPr>
                      <a:r>
                        <a:rPr lang="en-US" sz="2600" b="true">
                          <a:solidFill>
                            <a:srgbClr val="FFFFFF"/>
                          </a:solidFill>
                          <a:latin typeface="Aileron Bold"/>
                          <a:ea typeface="Aileron Bold"/>
                          <a:cs typeface="Aileron Bold"/>
                          <a:sym typeface="Aileron Bold"/>
                        </a:rPr>
                        <a:t>WordPress.org (S</a:t>
                      </a:r>
                      <a:r>
                        <a:rPr lang="en-US" b="true" sz="2600">
                          <a:solidFill>
                            <a:srgbClr val="FFFFFF"/>
                          </a:solidFill>
                          <a:latin typeface="Aileron Bold"/>
                          <a:ea typeface="Aileron Bold"/>
                          <a:cs typeface="Aileron Bold"/>
                          <a:sym typeface="Aileron Bold"/>
                        </a:rPr>
                        <a:t>ELF-HOSTED)</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37C9EF"/>
                    </a:solidFill>
                  </a:tcPr>
                </a:tc>
              </a:tr>
              <a:tr h="1468875">
                <a:tc>
                  <a:txBody>
                    <a:bodyPr anchor="t" rtlCol="false"/>
                    <a:lstStyle/>
                    <a:p>
                      <a:pPr algn="ctr">
                        <a:lnSpc>
                          <a:spcPts val="3359"/>
                        </a:lnSpc>
                        <a:defRPr/>
                      </a:pPr>
                      <a:r>
                        <a:rPr lang="en-US" sz="2400" spc="36">
                          <a:solidFill>
                            <a:srgbClr val="000000"/>
                          </a:solidFill>
                          <a:latin typeface="Aileron"/>
                          <a:ea typeface="Aileron"/>
                          <a:cs typeface="Aileron"/>
                          <a:sym typeface="Aileron"/>
                        </a:rPr>
                        <a:t>Set</a:t>
                      </a:r>
                      <a:r>
                        <a:rPr lang="en-US" sz="2400" spc="36">
                          <a:solidFill>
                            <a:srgbClr val="000000"/>
                          </a:solidFill>
                          <a:latin typeface="Aileron"/>
                          <a:ea typeface="Aileron"/>
                          <a:cs typeface="Aileron"/>
                          <a:sym typeface="Aileron"/>
                        </a:rPr>
                        <a:t>up</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No s</a:t>
                      </a:r>
                      <a:r>
                        <a:rPr lang="en-US" sz="2400" spc="36">
                          <a:solidFill>
                            <a:srgbClr val="000000"/>
                          </a:solidFill>
                          <a:latin typeface="Aileron"/>
                          <a:ea typeface="Aileron"/>
                          <a:cs typeface="Aileron"/>
                          <a:sym typeface="Aileron"/>
                        </a:rPr>
                        <a:t>etup or hosting needed</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You host y</a:t>
                      </a:r>
                      <a:r>
                        <a:rPr lang="en-US" sz="2400" spc="36">
                          <a:solidFill>
                            <a:srgbClr val="000000"/>
                          </a:solidFill>
                          <a:latin typeface="Aileron"/>
                          <a:ea typeface="Aileron"/>
                          <a:cs typeface="Aileron"/>
                          <a:sym typeface="Aileron"/>
                        </a:rPr>
                        <a:t>our own site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1468875">
                <a:tc>
                  <a:txBody>
                    <a:bodyPr anchor="t" rtlCol="false"/>
                    <a:lstStyle/>
                    <a:p>
                      <a:pPr algn="ctr">
                        <a:lnSpc>
                          <a:spcPts val="3359"/>
                        </a:lnSpc>
                        <a:defRPr/>
                      </a:pPr>
                      <a:r>
                        <a:rPr lang="en-US" sz="2400" spc="36">
                          <a:solidFill>
                            <a:srgbClr val="000000"/>
                          </a:solidFill>
                          <a:latin typeface="Aileron"/>
                          <a:ea typeface="Aileron"/>
                          <a:cs typeface="Aileron"/>
                          <a:sym typeface="Aileron"/>
                        </a:rPr>
                        <a:t>Control</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Limited control unless you pay</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Full control and customization</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1468875">
                <a:tc>
                  <a:txBody>
                    <a:bodyPr anchor="t" rtlCol="false"/>
                    <a:lstStyle/>
                    <a:p>
                      <a:pPr algn="ctr">
                        <a:lnSpc>
                          <a:spcPts val="3359"/>
                        </a:lnSpc>
                        <a:defRPr/>
                      </a:pPr>
                      <a:r>
                        <a:rPr lang="en-US" sz="2400" spc="36">
                          <a:solidFill>
                            <a:srgbClr val="000000"/>
                          </a:solidFill>
                          <a:latin typeface="Aileron"/>
                          <a:ea typeface="Aileron"/>
                          <a:cs typeface="Aileron"/>
                          <a:sym typeface="Aileron"/>
                        </a:rPr>
                        <a:t>Ease of Use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Easier for beginners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Requires more setup and maintenance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1468875">
                <a:tc>
                  <a:txBody>
                    <a:bodyPr anchor="t" rtlCol="false"/>
                    <a:lstStyle/>
                    <a:p>
                      <a:pPr algn="ctr">
                        <a:lnSpc>
                          <a:spcPts val="3359"/>
                        </a:lnSpc>
                        <a:defRPr/>
                      </a:pPr>
                      <a:r>
                        <a:rPr lang="en-US" sz="2400" spc="36">
                          <a:solidFill>
                            <a:srgbClr val="000000"/>
                          </a:solidFill>
                          <a:latin typeface="Aileron"/>
                          <a:ea typeface="Aileron"/>
                          <a:cs typeface="Aileron"/>
                          <a:sym typeface="Aileron"/>
                        </a:rPr>
                        <a:t>Cost</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Free basic plan (paid upgrades)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Free software (but pay for hosting/domain)</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1468875">
                <a:tc>
                  <a:txBody>
                    <a:bodyPr anchor="t" rtlCol="false"/>
                    <a:lstStyle/>
                    <a:p>
                      <a:pPr algn="ctr">
                        <a:lnSpc>
                          <a:spcPts val="3359"/>
                        </a:lnSpc>
                        <a:defRPr/>
                      </a:pPr>
                      <a:r>
                        <a:rPr lang="en-US" sz="2400" spc="36">
                          <a:solidFill>
                            <a:srgbClr val="000000"/>
                          </a:solidFill>
                          <a:latin typeface="Aileron"/>
                          <a:ea typeface="Aileron"/>
                          <a:cs typeface="Aileron"/>
                          <a:sym typeface="Aileron"/>
                        </a:rPr>
                        <a:t>Best For</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Personal blogs, small projects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Businesses, stores, serious projects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bl>
          </a:graphicData>
        </a:graphic>
      </p:graphicFrame>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80692"/>
          </a:xfrm>
          <a:custGeom>
            <a:avLst/>
            <a:gdLst/>
            <a:ahLst/>
            <a:cxnLst/>
            <a:rect r="r" b="b" t="t" l="l"/>
            <a:pathLst>
              <a:path h="1280692" w="18288000">
                <a:moveTo>
                  <a:pt x="0" y="0"/>
                </a:moveTo>
                <a:lnTo>
                  <a:pt x="18288000" y="0"/>
                </a:lnTo>
                <a:lnTo>
                  <a:pt x="18288000" y="1280692"/>
                </a:lnTo>
                <a:lnTo>
                  <a:pt x="0" y="1280692"/>
                </a:lnTo>
                <a:lnTo>
                  <a:pt x="0" y="0"/>
                </a:lnTo>
                <a:close/>
              </a:path>
            </a:pathLst>
          </a:custGeom>
          <a:blipFill>
            <a:blip r:embed="rId2"/>
            <a:stretch>
              <a:fillRect l="0" t="-225502" r="0" b="-1817803"/>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TextBox 6" id="6"/>
          <p:cNvSpPr txBox="true"/>
          <p:nvPr/>
        </p:nvSpPr>
        <p:spPr>
          <a:xfrm rot="0">
            <a:off x="1425167" y="459141"/>
            <a:ext cx="6867947" cy="405765"/>
          </a:xfrm>
          <a:prstGeom prst="rect">
            <a:avLst/>
          </a:prstGeom>
        </p:spPr>
        <p:txBody>
          <a:bodyPr anchor="t" rtlCol="false" tIns="0" lIns="0" bIns="0" rIns="0">
            <a:spAutoFit/>
          </a:bodyPr>
          <a:lstStyle/>
          <a:p>
            <a:pPr algn="l">
              <a:lnSpc>
                <a:spcPts val="3359"/>
              </a:lnSpc>
            </a:pPr>
            <a:r>
              <a:rPr lang="en-US" sz="2400" b="true">
                <a:solidFill>
                  <a:srgbClr val="FFFFFF"/>
                </a:solidFill>
                <a:latin typeface="Open Sauce Bold"/>
                <a:ea typeface="Open Sauce Bold"/>
                <a:cs typeface="Open Sauce Bold"/>
                <a:sym typeface="Open Sauce Bold"/>
              </a:rPr>
              <a:t>Typical WordPress Development Process</a:t>
            </a:r>
          </a:p>
        </p:txBody>
      </p:sp>
      <p:sp>
        <p:nvSpPr>
          <p:cNvPr name="Freeform 7" id="7"/>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graphicFrame>
        <p:nvGraphicFramePr>
          <p:cNvPr name="Table 8" id="8"/>
          <p:cNvGraphicFramePr>
            <a:graphicFrameLocks noGrp="true"/>
          </p:cNvGraphicFramePr>
          <p:nvPr/>
        </p:nvGraphicFramePr>
        <p:xfrm>
          <a:off x="0" y="1280692"/>
          <a:ext cx="18288000" cy="9006308"/>
        </p:xfrm>
        <a:graphic>
          <a:graphicData uri="http://schemas.openxmlformats.org/drawingml/2006/table">
            <a:tbl>
              <a:tblPr/>
              <a:tblGrid>
                <a:gridCol w="2612571"/>
                <a:gridCol w="2612571"/>
                <a:gridCol w="2612571"/>
                <a:gridCol w="2612571"/>
                <a:gridCol w="2612571"/>
                <a:gridCol w="2612571"/>
                <a:gridCol w="2612571"/>
              </a:tblGrid>
              <a:tr h="2244483">
                <a:tc>
                  <a:txBody>
                    <a:bodyPr anchor="t" rtlCol="false"/>
                    <a:lstStyle/>
                    <a:p>
                      <a:pPr algn="ctr">
                        <a:lnSpc>
                          <a:spcPts val="2600"/>
                        </a:lnSpc>
                        <a:defRPr/>
                      </a:pPr>
                      <a:r>
                        <a:rPr lang="en-US" b="true" sz="2000">
                          <a:solidFill>
                            <a:srgbClr val="FFFFFF"/>
                          </a:solidFill>
                          <a:latin typeface="Poppins Bold"/>
                          <a:ea typeface="Poppins Bold"/>
                          <a:cs typeface="Poppins Bold"/>
                          <a:sym typeface="Poppins Bold"/>
                        </a:rPr>
                        <a:t>PLANNING AND RESEARCH</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78DDE4"/>
                    </a:solidFill>
                  </a:tcPr>
                </a:tc>
                <a:tc>
                  <a:txBody>
                    <a:bodyPr anchor="t" rtlCol="false"/>
                    <a:lstStyle/>
                    <a:p>
                      <a:pPr algn="ctr">
                        <a:lnSpc>
                          <a:spcPts val="2600"/>
                        </a:lnSpc>
                        <a:defRPr/>
                      </a:pPr>
                      <a:r>
                        <a:rPr lang="en-US" b="true" sz="2000">
                          <a:solidFill>
                            <a:srgbClr val="FFFFFF"/>
                          </a:solidFill>
                          <a:latin typeface="Poppins Bold"/>
                          <a:ea typeface="Poppins Bold"/>
                          <a:cs typeface="Poppins Bold"/>
                          <a:sym typeface="Poppins Bold"/>
                        </a:rPr>
                        <a:t>CONTENT WRITING</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36D1D6"/>
                    </a:solidFill>
                  </a:tcPr>
                </a:tc>
                <a:tc>
                  <a:txBody>
                    <a:bodyPr anchor="t" rtlCol="false"/>
                    <a:lstStyle/>
                    <a:p>
                      <a:pPr algn="ctr">
                        <a:lnSpc>
                          <a:spcPts val="2600"/>
                        </a:lnSpc>
                        <a:defRPr/>
                      </a:pPr>
                      <a:r>
                        <a:rPr lang="en-US" b="true" sz="2000">
                          <a:solidFill>
                            <a:srgbClr val="FFFFFF"/>
                          </a:solidFill>
                          <a:latin typeface="Poppins Bold"/>
                          <a:ea typeface="Poppins Bold"/>
                          <a:cs typeface="Poppins Bold"/>
                          <a:sym typeface="Poppins Bold"/>
                        </a:rPr>
                        <a:t>DESIGN AND WIREFRAMING</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37C9EF"/>
                    </a:solidFill>
                  </a:tcPr>
                </a:tc>
                <a:tc>
                  <a:txBody>
                    <a:bodyPr anchor="t" rtlCol="false"/>
                    <a:lstStyle/>
                    <a:p>
                      <a:pPr algn="ctr">
                        <a:lnSpc>
                          <a:spcPts val="2600"/>
                        </a:lnSpc>
                        <a:defRPr/>
                      </a:pPr>
                      <a:r>
                        <a:rPr lang="en-US" b="true" sz="2000">
                          <a:solidFill>
                            <a:srgbClr val="FFFFFF"/>
                          </a:solidFill>
                          <a:latin typeface="Poppins Bold"/>
                          <a:ea typeface="Poppins Bold"/>
                          <a:cs typeface="Poppins Bold"/>
                          <a:sym typeface="Poppins Bold"/>
                        </a:rPr>
                        <a:t>DEVELOPMENT </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2C92D5"/>
                    </a:solidFill>
                  </a:tcPr>
                </a:tc>
                <a:tc>
                  <a:txBody>
                    <a:bodyPr anchor="t" rtlCol="false"/>
                    <a:lstStyle/>
                    <a:p>
                      <a:pPr algn="ctr">
                        <a:lnSpc>
                          <a:spcPts val="2600"/>
                        </a:lnSpc>
                        <a:defRPr/>
                      </a:pPr>
                      <a:r>
                        <a:rPr lang="en-US" b="true" sz="2000">
                          <a:solidFill>
                            <a:srgbClr val="FFFFFF"/>
                          </a:solidFill>
                          <a:latin typeface="Poppins Bold"/>
                          <a:ea typeface="Poppins Bold"/>
                          <a:cs typeface="Poppins Bold"/>
                          <a:sym typeface="Poppins Bold"/>
                        </a:rPr>
                        <a:t>TESTING AND QUALITY ASSURANCE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13538A"/>
                    </a:solidFill>
                  </a:tcPr>
                </a:tc>
                <a:tc>
                  <a:txBody>
                    <a:bodyPr anchor="t" rtlCol="false"/>
                    <a:lstStyle/>
                    <a:p>
                      <a:pPr algn="ctr">
                        <a:lnSpc>
                          <a:spcPts val="2600"/>
                        </a:lnSpc>
                        <a:defRPr/>
                      </a:pPr>
                      <a:r>
                        <a:rPr lang="en-US" b="true" sz="2000">
                          <a:solidFill>
                            <a:srgbClr val="FFFFFF"/>
                          </a:solidFill>
                          <a:latin typeface="Poppins Bold"/>
                          <a:ea typeface="Poppins Bold"/>
                          <a:cs typeface="Poppins Bold"/>
                          <a:sym typeface="Poppins Bold"/>
                        </a:rPr>
                        <a:t>DEPLOYMENT AND LAUNCH</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004AAD"/>
                    </a:solidFill>
                  </a:tcPr>
                </a:tc>
                <a:tc>
                  <a:txBody>
                    <a:bodyPr anchor="t" rtlCol="false"/>
                    <a:lstStyle/>
                    <a:p>
                      <a:pPr algn="ctr">
                        <a:lnSpc>
                          <a:spcPts val="2600"/>
                        </a:lnSpc>
                        <a:defRPr/>
                      </a:pPr>
                      <a:r>
                        <a:rPr lang="en-US" b="true" sz="2000">
                          <a:solidFill>
                            <a:srgbClr val="FFFFFF"/>
                          </a:solidFill>
                          <a:latin typeface="Poppins Bold"/>
                          <a:ea typeface="Poppins Bold"/>
                          <a:cs typeface="Poppins Bold"/>
                          <a:sym typeface="Poppins Bold"/>
                        </a:rPr>
                        <a:t>MAINTENANCE AND UPDATES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002D69"/>
                    </a:solidFill>
                  </a:tcPr>
                </a:tc>
              </a:tr>
              <a:tr h="6761825">
                <a:tc>
                  <a:txBody>
                    <a:bodyPr anchor="t" rtlCol="false"/>
                    <a:lstStyle/>
                    <a:p>
                      <a:pPr algn="ctr">
                        <a:lnSpc>
                          <a:spcPts val="3079"/>
                        </a:lnSpc>
                        <a:defRPr/>
                      </a:pPr>
                      <a:r>
                        <a:rPr lang="en-US" sz="2199" spc="32">
                          <a:solidFill>
                            <a:srgbClr val="000000"/>
                          </a:solidFill>
                          <a:latin typeface="Aileron"/>
                          <a:ea typeface="Aileron"/>
                          <a:cs typeface="Aileron"/>
                          <a:sym typeface="Aileron"/>
                        </a:rPr>
                        <a:t>D</a:t>
                      </a:r>
                      <a:r>
                        <a:rPr lang="en-US" sz="2199" spc="32">
                          <a:solidFill>
                            <a:srgbClr val="000000"/>
                          </a:solidFill>
                          <a:latin typeface="Aileron"/>
                          <a:ea typeface="Aileron"/>
                          <a:cs typeface="Aileron"/>
                          <a:sym typeface="Aileron"/>
                        </a:rPr>
                        <a:t>efine project goals, target audience, and business requirements &amp;</a:t>
                      </a:r>
                      <a:endParaRPr lang="en-US" sz="1100"/>
                    </a:p>
                    <a:p>
                      <a:pPr algn="ctr">
                        <a:lnSpc>
                          <a:spcPts val="3079"/>
                        </a:lnSpc>
                      </a:pPr>
                      <a:r>
                        <a:rPr lang="en-US" sz="2199" spc="32">
                          <a:solidFill>
                            <a:srgbClr val="000000"/>
                          </a:solidFill>
                          <a:latin typeface="Aileron"/>
                          <a:ea typeface="Aileron"/>
                          <a:cs typeface="Aileron"/>
                          <a:sym typeface="Aileron"/>
                        </a:rPr>
                        <a:t>Set up the domain name and hosting</a:t>
                      </a:r>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079"/>
                        </a:lnSpc>
                        <a:defRPr/>
                      </a:pPr>
                      <a:r>
                        <a:rPr lang="en-US" sz="2199" spc="32">
                          <a:solidFill>
                            <a:srgbClr val="000000"/>
                          </a:solidFill>
                          <a:latin typeface="Aileron"/>
                          <a:ea typeface="Aileron"/>
                          <a:cs typeface="Aileron"/>
                          <a:sym typeface="Aileron"/>
                        </a:rPr>
                        <a:t>Gather text, images, videos, and other media that will be used on the website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079"/>
                        </a:lnSpc>
                        <a:defRPr/>
                      </a:pPr>
                      <a:r>
                        <a:rPr lang="en-US" sz="2199" spc="32">
                          <a:solidFill>
                            <a:srgbClr val="000000"/>
                          </a:solidFill>
                          <a:latin typeface="Aileron"/>
                          <a:ea typeface="Aileron"/>
                          <a:cs typeface="Aileron"/>
                          <a:sym typeface="Aileron"/>
                        </a:rPr>
                        <a:t>Develop visual representations of the website's layout and structure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079"/>
                        </a:lnSpc>
                        <a:defRPr/>
                      </a:pPr>
                      <a:r>
                        <a:rPr lang="en-US" sz="2199" spc="32">
                          <a:solidFill>
                            <a:srgbClr val="000000"/>
                          </a:solidFill>
                          <a:latin typeface="Aileron"/>
                          <a:ea typeface="Aileron"/>
                          <a:cs typeface="Aileron"/>
                          <a:sym typeface="Aileron"/>
                        </a:rPr>
                        <a:t>Develop the user interfac</a:t>
                      </a:r>
                      <a:r>
                        <a:rPr lang="en-US" sz="2199" spc="32">
                          <a:solidFill>
                            <a:srgbClr val="000000"/>
                          </a:solidFill>
                          <a:latin typeface="Aileron"/>
                          <a:ea typeface="Aileron"/>
                          <a:cs typeface="Aileron"/>
                          <a:sym typeface="Aileron"/>
                        </a:rPr>
                        <a:t>e and interactive elements </a:t>
                      </a:r>
                      <a:r>
                        <a:rPr lang="en-US" sz="2199" spc="32">
                          <a:solidFill>
                            <a:srgbClr val="000000"/>
                          </a:solidFill>
                          <a:latin typeface="Aileron"/>
                          <a:ea typeface="Aileron"/>
                          <a:cs typeface="Aileron"/>
                          <a:sym typeface="Aileron"/>
                        </a:rPr>
                        <a:t>using the web editor</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079"/>
                        </a:lnSpc>
                        <a:defRPr/>
                      </a:pPr>
                      <a:r>
                        <a:rPr lang="en-US" sz="2199" spc="32">
                          <a:solidFill>
                            <a:srgbClr val="000000"/>
                          </a:solidFill>
                          <a:latin typeface="Aileron"/>
                          <a:ea typeface="Aileron"/>
                          <a:cs typeface="Aileron"/>
                          <a:sym typeface="Aileron"/>
                        </a:rPr>
                        <a:t>E</a:t>
                      </a:r>
                      <a:r>
                        <a:rPr lang="en-US" sz="2199" spc="32">
                          <a:solidFill>
                            <a:srgbClr val="000000"/>
                          </a:solidFill>
                          <a:latin typeface="Aileron"/>
                          <a:ea typeface="Aileron"/>
                          <a:cs typeface="Aileron"/>
                          <a:sym typeface="Aileron"/>
                        </a:rPr>
                        <a:t>nsure that the website functions as intended and evaluate the user experience and identify areas for improvement</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079"/>
                        </a:lnSpc>
                        <a:defRPr/>
                      </a:pPr>
                      <a:r>
                        <a:rPr lang="en-US" sz="2199" spc="32">
                          <a:solidFill>
                            <a:srgbClr val="000000"/>
                          </a:solidFill>
                          <a:latin typeface="Aileron"/>
                          <a:ea typeface="Aileron"/>
                          <a:cs typeface="Aileron"/>
                          <a:sym typeface="Aileron"/>
                        </a:rPr>
                        <a:t>Make the website live and accessible to users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079"/>
                        </a:lnSpc>
                        <a:defRPr/>
                      </a:pPr>
                      <a:r>
                        <a:rPr lang="en-US" sz="2199" spc="32">
                          <a:solidFill>
                            <a:srgbClr val="000000"/>
                          </a:solidFill>
                          <a:latin typeface="Aileron"/>
                          <a:ea typeface="Aileron"/>
                          <a:cs typeface="Aileron"/>
                          <a:sym typeface="Aileron"/>
                        </a:rPr>
                        <a:t>Track website traffic, user behavior, and identify areas for improvement. Regular updates and maintenance.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bl>
          </a:graphicData>
        </a:graphic>
      </p:graphicFrame>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6853714" cy="10287000"/>
          </a:xfrm>
          <a:custGeom>
            <a:avLst/>
            <a:gdLst/>
            <a:ahLst/>
            <a:cxnLst/>
            <a:rect r="r" b="b" t="t" l="l"/>
            <a:pathLst>
              <a:path h="10287000" w="6853714">
                <a:moveTo>
                  <a:pt x="0" y="0"/>
                </a:moveTo>
                <a:lnTo>
                  <a:pt x="6853714" y="0"/>
                </a:lnTo>
                <a:lnTo>
                  <a:pt x="6853714" y="10287000"/>
                </a:lnTo>
                <a:lnTo>
                  <a:pt x="0" y="10287000"/>
                </a:lnTo>
                <a:lnTo>
                  <a:pt x="0" y="0"/>
                </a:lnTo>
                <a:close/>
              </a:path>
            </a:pathLst>
          </a:custGeom>
          <a:blipFill>
            <a:blip r:embed="rId2"/>
            <a:stretch>
              <a:fillRect l="-90603" t="0" r="-90603"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TextBox 6" id="6"/>
          <p:cNvSpPr txBox="true"/>
          <p:nvPr/>
        </p:nvSpPr>
        <p:spPr>
          <a:xfrm rot="0">
            <a:off x="7920866" y="981075"/>
            <a:ext cx="4669217" cy="405765"/>
          </a:xfrm>
          <a:prstGeom prst="rect">
            <a:avLst/>
          </a:prstGeom>
        </p:spPr>
        <p:txBody>
          <a:bodyPr anchor="t" rtlCol="false" tIns="0" lIns="0" bIns="0" rIns="0">
            <a:spAutoFit/>
          </a:bodyPr>
          <a:lstStyle/>
          <a:p>
            <a:pPr algn="l">
              <a:lnSpc>
                <a:spcPts val="3359"/>
              </a:lnSpc>
            </a:pPr>
            <a:r>
              <a:rPr lang="en-US" sz="2400">
                <a:solidFill>
                  <a:srgbClr val="000000"/>
                </a:solidFill>
                <a:latin typeface="Open Sauce"/>
                <a:ea typeface="Open Sauce"/>
                <a:cs typeface="Open Sauce"/>
                <a:sym typeface="Open Sauce"/>
              </a:rPr>
              <a:t>WordPress dashboard</a:t>
            </a:r>
          </a:p>
        </p:txBody>
      </p:sp>
      <p:sp>
        <p:nvSpPr>
          <p:cNvPr name="Freeform 7" id="7"/>
          <p:cNvSpPr/>
          <p:nvPr/>
        </p:nvSpPr>
        <p:spPr>
          <a:xfrm flipH="false" flipV="false" rot="0">
            <a:off x="15234220" y="887270"/>
            <a:ext cx="9160160" cy="9160160"/>
          </a:xfrm>
          <a:custGeom>
            <a:avLst/>
            <a:gdLst/>
            <a:ahLst/>
            <a:cxnLst/>
            <a:rect r="r" b="b" t="t" l="l"/>
            <a:pathLst>
              <a:path h="9160160" w="9160160">
                <a:moveTo>
                  <a:pt x="0" y="0"/>
                </a:moveTo>
                <a:lnTo>
                  <a:pt x="9160160" y="0"/>
                </a:lnTo>
                <a:lnTo>
                  <a:pt x="9160160" y="9160160"/>
                </a:lnTo>
                <a:lnTo>
                  <a:pt x="0" y="91601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7920866" y="1494846"/>
            <a:ext cx="9338434" cy="12439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This is where you, as the administrator, can style your site, install plugins, write blog posts, create new pages, and change site settings.</a:t>
            </a:r>
          </a:p>
        </p:txBody>
      </p:sp>
      <p:sp>
        <p:nvSpPr>
          <p:cNvPr name="TextBox 9" id="9"/>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FFFFFF"/>
                </a:solidFill>
                <a:latin typeface="Open Sauce Bold"/>
                <a:ea typeface="Open Sauce Bold"/>
                <a:cs typeface="Open Sauce Bold"/>
                <a:sym typeface="Open Sauce Bold"/>
              </a:rPr>
              <a:t>WordPress Backend</a:t>
            </a:r>
          </a:p>
        </p:txBody>
      </p:sp>
      <p:sp>
        <p:nvSpPr>
          <p:cNvPr name="Freeform 10" id="10"/>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5"/>
            <a:stretch>
              <a:fillRect l="0" t="0" r="0" b="0"/>
            </a:stretch>
          </a:blipFill>
        </p:spPr>
      </p:sp>
      <p:grpSp>
        <p:nvGrpSpPr>
          <p:cNvPr name="Group 11" id="11"/>
          <p:cNvGrpSpPr/>
          <p:nvPr/>
        </p:nvGrpSpPr>
        <p:grpSpPr>
          <a:xfrm rot="5400000">
            <a:off x="8866883" y="3434419"/>
            <a:ext cx="452437" cy="224233"/>
            <a:chOff x="0" y="0"/>
            <a:chExt cx="609111" cy="301882"/>
          </a:xfrm>
        </p:grpSpPr>
        <p:sp>
          <p:nvSpPr>
            <p:cNvPr name="Freeform 12" id="12"/>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7C9EF"/>
            </a:solidFill>
          </p:spPr>
        </p:sp>
        <p:sp>
          <p:nvSpPr>
            <p:cNvPr name="TextBox 13" id="13"/>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14" id="14"/>
          <p:cNvGrpSpPr/>
          <p:nvPr/>
        </p:nvGrpSpPr>
        <p:grpSpPr>
          <a:xfrm rot="0">
            <a:off x="7920866" y="3094098"/>
            <a:ext cx="1070027" cy="904875"/>
            <a:chOff x="0" y="0"/>
            <a:chExt cx="281818" cy="238321"/>
          </a:xfrm>
        </p:grpSpPr>
        <p:sp>
          <p:nvSpPr>
            <p:cNvPr name="Freeform 15" id="15"/>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7C9EF"/>
            </a:solidFill>
          </p:spPr>
        </p:sp>
        <p:sp>
          <p:nvSpPr>
            <p:cNvPr name="TextBox 16" id="16"/>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grpSp>
        <p:nvGrpSpPr>
          <p:cNvPr name="Group 17" id="17"/>
          <p:cNvGrpSpPr/>
          <p:nvPr/>
        </p:nvGrpSpPr>
        <p:grpSpPr>
          <a:xfrm rot="5400000">
            <a:off x="8866883" y="4691718"/>
            <a:ext cx="452437" cy="224233"/>
            <a:chOff x="0" y="0"/>
            <a:chExt cx="609111" cy="301882"/>
          </a:xfrm>
        </p:grpSpPr>
        <p:sp>
          <p:nvSpPr>
            <p:cNvPr name="Freeform 18" id="18"/>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6D1D6"/>
            </a:solidFill>
          </p:spPr>
        </p:sp>
        <p:sp>
          <p:nvSpPr>
            <p:cNvPr name="TextBox 19" id="19"/>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20" id="20"/>
          <p:cNvGrpSpPr/>
          <p:nvPr/>
        </p:nvGrpSpPr>
        <p:grpSpPr>
          <a:xfrm rot="0">
            <a:off x="7920866" y="4351398"/>
            <a:ext cx="1070027" cy="904875"/>
            <a:chOff x="0" y="0"/>
            <a:chExt cx="281818" cy="238321"/>
          </a:xfrm>
        </p:grpSpPr>
        <p:sp>
          <p:nvSpPr>
            <p:cNvPr name="Freeform 21" id="21"/>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6D1D6"/>
            </a:solidFill>
          </p:spPr>
        </p:sp>
        <p:sp>
          <p:nvSpPr>
            <p:cNvPr name="TextBox 22" id="22"/>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grpSp>
        <p:nvGrpSpPr>
          <p:cNvPr name="Group 23" id="23"/>
          <p:cNvGrpSpPr/>
          <p:nvPr/>
        </p:nvGrpSpPr>
        <p:grpSpPr>
          <a:xfrm rot="5400000">
            <a:off x="8866883" y="5949018"/>
            <a:ext cx="452437" cy="224233"/>
            <a:chOff x="0" y="0"/>
            <a:chExt cx="609111" cy="301882"/>
          </a:xfrm>
        </p:grpSpPr>
        <p:sp>
          <p:nvSpPr>
            <p:cNvPr name="Freeform 24" id="24"/>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7C9EF"/>
            </a:solidFill>
          </p:spPr>
        </p:sp>
        <p:sp>
          <p:nvSpPr>
            <p:cNvPr name="TextBox 25" id="25"/>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26" id="26"/>
          <p:cNvGrpSpPr/>
          <p:nvPr/>
        </p:nvGrpSpPr>
        <p:grpSpPr>
          <a:xfrm rot="0">
            <a:off x="7920866" y="5608697"/>
            <a:ext cx="1070027" cy="904875"/>
            <a:chOff x="0" y="0"/>
            <a:chExt cx="281818" cy="238321"/>
          </a:xfrm>
        </p:grpSpPr>
        <p:sp>
          <p:nvSpPr>
            <p:cNvPr name="Freeform 27" id="27"/>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7C9EF"/>
            </a:solidFill>
          </p:spPr>
        </p:sp>
        <p:sp>
          <p:nvSpPr>
            <p:cNvPr name="TextBox 28" id="28"/>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grpSp>
        <p:nvGrpSpPr>
          <p:cNvPr name="Group 29" id="29"/>
          <p:cNvGrpSpPr/>
          <p:nvPr/>
        </p:nvGrpSpPr>
        <p:grpSpPr>
          <a:xfrm rot="5400000">
            <a:off x="8866883" y="7206318"/>
            <a:ext cx="452437" cy="224233"/>
            <a:chOff x="0" y="0"/>
            <a:chExt cx="609111" cy="301882"/>
          </a:xfrm>
        </p:grpSpPr>
        <p:sp>
          <p:nvSpPr>
            <p:cNvPr name="Freeform 30" id="30"/>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6D1D6"/>
            </a:solidFill>
          </p:spPr>
        </p:sp>
        <p:sp>
          <p:nvSpPr>
            <p:cNvPr name="TextBox 31" id="31"/>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32" id="32"/>
          <p:cNvGrpSpPr/>
          <p:nvPr/>
        </p:nvGrpSpPr>
        <p:grpSpPr>
          <a:xfrm rot="0">
            <a:off x="7920866" y="6865997"/>
            <a:ext cx="1070027" cy="904875"/>
            <a:chOff x="0" y="0"/>
            <a:chExt cx="281818" cy="238321"/>
          </a:xfrm>
        </p:grpSpPr>
        <p:sp>
          <p:nvSpPr>
            <p:cNvPr name="Freeform 33" id="33"/>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6D1D6"/>
            </a:solidFill>
          </p:spPr>
        </p:sp>
        <p:sp>
          <p:nvSpPr>
            <p:cNvPr name="TextBox 34" id="34"/>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sp>
        <p:nvSpPr>
          <p:cNvPr name="TextBox 35" id="35"/>
          <p:cNvSpPr txBox="true"/>
          <p:nvPr/>
        </p:nvSpPr>
        <p:spPr>
          <a:xfrm rot="0">
            <a:off x="9414394" y="3341113"/>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Dashb</a:t>
            </a:r>
            <a:r>
              <a:rPr lang="en-US" sz="2199" spc="32" b="true">
                <a:solidFill>
                  <a:srgbClr val="000000"/>
                </a:solidFill>
                <a:latin typeface="Aileron Bold"/>
                <a:ea typeface="Aileron Bold"/>
                <a:cs typeface="Aileron Bold"/>
                <a:sym typeface="Aileron Bold"/>
              </a:rPr>
              <a:t>oard</a:t>
            </a:r>
          </a:p>
        </p:txBody>
      </p:sp>
      <p:sp>
        <p:nvSpPr>
          <p:cNvPr name="TextBox 36" id="36"/>
          <p:cNvSpPr txBox="true"/>
          <p:nvPr/>
        </p:nvSpPr>
        <p:spPr>
          <a:xfrm rot="0">
            <a:off x="9414394" y="4598413"/>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Medi</a:t>
            </a:r>
            <a:r>
              <a:rPr lang="en-US" sz="2199" spc="32" b="true">
                <a:solidFill>
                  <a:srgbClr val="000000"/>
                </a:solidFill>
                <a:latin typeface="Aileron Bold"/>
                <a:ea typeface="Aileron Bold"/>
                <a:cs typeface="Aileron Bold"/>
                <a:sym typeface="Aileron Bold"/>
              </a:rPr>
              <a:t>a</a:t>
            </a:r>
          </a:p>
        </p:txBody>
      </p:sp>
      <p:sp>
        <p:nvSpPr>
          <p:cNvPr name="TextBox 37" id="37"/>
          <p:cNvSpPr txBox="true"/>
          <p:nvPr/>
        </p:nvSpPr>
        <p:spPr>
          <a:xfrm rot="0">
            <a:off x="9414394" y="5855712"/>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C</a:t>
            </a:r>
            <a:r>
              <a:rPr lang="en-US" sz="2199" spc="32" b="true">
                <a:solidFill>
                  <a:srgbClr val="000000"/>
                </a:solidFill>
                <a:latin typeface="Aileron Bold"/>
                <a:ea typeface="Aileron Bold"/>
                <a:cs typeface="Aileron Bold"/>
                <a:sym typeface="Aileron Bold"/>
              </a:rPr>
              <a:t>omments</a:t>
            </a:r>
          </a:p>
        </p:txBody>
      </p:sp>
      <p:sp>
        <p:nvSpPr>
          <p:cNvPr name="TextBox 38" id="38"/>
          <p:cNvSpPr txBox="true"/>
          <p:nvPr/>
        </p:nvSpPr>
        <p:spPr>
          <a:xfrm rot="0">
            <a:off x="9414394" y="7113012"/>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Pl</a:t>
            </a:r>
            <a:r>
              <a:rPr lang="en-US" sz="2199" spc="32" b="true">
                <a:solidFill>
                  <a:srgbClr val="000000"/>
                </a:solidFill>
                <a:latin typeface="Aileron Bold"/>
                <a:ea typeface="Aileron Bold"/>
                <a:cs typeface="Aileron Bold"/>
                <a:sym typeface="Aileron Bold"/>
              </a:rPr>
              <a:t>ugins</a:t>
            </a:r>
          </a:p>
        </p:txBody>
      </p:sp>
      <p:grpSp>
        <p:nvGrpSpPr>
          <p:cNvPr name="Group 39" id="39"/>
          <p:cNvGrpSpPr/>
          <p:nvPr/>
        </p:nvGrpSpPr>
        <p:grpSpPr>
          <a:xfrm rot="5400000">
            <a:off x="14180098" y="3434419"/>
            <a:ext cx="452437" cy="224233"/>
            <a:chOff x="0" y="0"/>
            <a:chExt cx="609111" cy="301882"/>
          </a:xfrm>
        </p:grpSpPr>
        <p:sp>
          <p:nvSpPr>
            <p:cNvPr name="Freeform 40" id="40"/>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7C9EF"/>
            </a:solidFill>
          </p:spPr>
        </p:sp>
        <p:sp>
          <p:nvSpPr>
            <p:cNvPr name="TextBox 41" id="41"/>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42" id="42"/>
          <p:cNvGrpSpPr/>
          <p:nvPr/>
        </p:nvGrpSpPr>
        <p:grpSpPr>
          <a:xfrm rot="0">
            <a:off x="13234081" y="3094098"/>
            <a:ext cx="1070027" cy="904875"/>
            <a:chOff x="0" y="0"/>
            <a:chExt cx="281818" cy="238321"/>
          </a:xfrm>
        </p:grpSpPr>
        <p:sp>
          <p:nvSpPr>
            <p:cNvPr name="Freeform 43" id="43"/>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7C9EF"/>
            </a:solidFill>
          </p:spPr>
        </p:sp>
        <p:sp>
          <p:nvSpPr>
            <p:cNvPr name="TextBox 44" id="44"/>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grpSp>
        <p:nvGrpSpPr>
          <p:cNvPr name="Group 45" id="45"/>
          <p:cNvGrpSpPr/>
          <p:nvPr/>
        </p:nvGrpSpPr>
        <p:grpSpPr>
          <a:xfrm rot="5400000">
            <a:off x="14180098" y="4691718"/>
            <a:ext cx="452437" cy="224233"/>
            <a:chOff x="0" y="0"/>
            <a:chExt cx="609111" cy="301882"/>
          </a:xfrm>
        </p:grpSpPr>
        <p:sp>
          <p:nvSpPr>
            <p:cNvPr name="Freeform 46" id="46"/>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6D1D6"/>
            </a:solidFill>
          </p:spPr>
        </p:sp>
        <p:sp>
          <p:nvSpPr>
            <p:cNvPr name="TextBox 47" id="47"/>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48" id="48"/>
          <p:cNvGrpSpPr/>
          <p:nvPr/>
        </p:nvGrpSpPr>
        <p:grpSpPr>
          <a:xfrm rot="0">
            <a:off x="13234081" y="4351398"/>
            <a:ext cx="1070027" cy="904875"/>
            <a:chOff x="0" y="0"/>
            <a:chExt cx="281818" cy="238321"/>
          </a:xfrm>
        </p:grpSpPr>
        <p:sp>
          <p:nvSpPr>
            <p:cNvPr name="Freeform 49" id="49"/>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6D1D6"/>
            </a:solidFill>
          </p:spPr>
        </p:sp>
        <p:sp>
          <p:nvSpPr>
            <p:cNvPr name="TextBox 50" id="50"/>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grpSp>
        <p:nvGrpSpPr>
          <p:cNvPr name="Group 51" id="51"/>
          <p:cNvGrpSpPr/>
          <p:nvPr/>
        </p:nvGrpSpPr>
        <p:grpSpPr>
          <a:xfrm rot="5400000">
            <a:off x="14180098" y="5949018"/>
            <a:ext cx="452437" cy="224233"/>
            <a:chOff x="0" y="0"/>
            <a:chExt cx="609111" cy="301882"/>
          </a:xfrm>
        </p:grpSpPr>
        <p:sp>
          <p:nvSpPr>
            <p:cNvPr name="Freeform 52" id="52"/>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7C9EF"/>
            </a:solidFill>
          </p:spPr>
        </p:sp>
        <p:sp>
          <p:nvSpPr>
            <p:cNvPr name="TextBox 53" id="53"/>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54" id="54"/>
          <p:cNvGrpSpPr/>
          <p:nvPr/>
        </p:nvGrpSpPr>
        <p:grpSpPr>
          <a:xfrm rot="0">
            <a:off x="13234081" y="5608697"/>
            <a:ext cx="1070027" cy="904875"/>
            <a:chOff x="0" y="0"/>
            <a:chExt cx="281818" cy="238321"/>
          </a:xfrm>
        </p:grpSpPr>
        <p:sp>
          <p:nvSpPr>
            <p:cNvPr name="Freeform 55" id="55"/>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7C9EF"/>
            </a:solidFill>
          </p:spPr>
        </p:sp>
        <p:sp>
          <p:nvSpPr>
            <p:cNvPr name="TextBox 56" id="56"/>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grpSp>
        <p:nvGrpSpPr>
          <p:cNvPr name="Group 57" id="57"/>
          <p:cNvGrpSpPr/>
          <p:nvPr/>
        </p:nvGrpSpPr>
        <p:grpSpPr>
          <a:xfrm rot="5400000">
            <a:off x="14180098" y="7206318"/>
            <a:ext cx="452437" cy="224233"/>
            <a:chOff x="0" y="0"/>
            <a:chExt cx="609111" cy="301882"/>
          </a:xfrm>
        </p:grpSpPr>
        <p:sp>
          <p:nvSpPr>
            <p:cNvPr name="Freeform 58" id="58"/>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6D1D6"/>
            </a:solidFill>
          </p:spPr>
        </p:sp>
        <p:sp>
          <p:nvSpPr>
            <p:cNvPr name="TextBox 59" id="59"/>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60" id="60"/>
          <p:cNvGrpSpPr/>
          <p:nvPr/>
        </p:nvGrpSpPr>
        <p:grpSpPr>
          <a:xfrm rot="0">
            <a:off x="13234081" y="6865997"/>
            <a:ext cx="1070027" cy="904875"/>
            <a:chOff x="0" y="0"/>
            <a:chExt cx="281818" cy="238321"/>
          </a:xfrm>
        </p:grpSpPr>
        <p:sp>
          <p:nvSpPr>
            <p:cNvPr name="Freeform 61" id="61"/>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6D1D6"/>
            </a:solidFill>
          </p:spPr>
        </p:sp>
        <p:sp>
          <p:nvSpPr>
            <p:cNvPr name="TextBox 62" id="62"/>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sp>
        <p:nvSpPr>
          <p:cNvPr name="TextBox 63" id="63"/>
          <p:cNvSpPr txBox="true"/>
          <p:nvPr/>
        </p:nvSpPr>
        <p:spPr>
          <a:xfrm rot="0">
            <a:off x="14727609" y="3341113"/>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P</a:t>
            </a:r>
            <a:r>
              <a:rPr lang="en-US" sz="2199" spc="32" b="true">
                <a:solidFill>
                  <a:srgbClr val="000000"/>
                </a:solidFill>
                <a:latin typeface="Aileron Bold"/>
                <a:ea typeface="Aileron Bold"/>
                <a:cs typeface="Aileron Bold"/>
                <a:sym typeface="Aileron Bold"/>
              </a:rPr>
              <a:t>osts</a:t>
            </a:r>
          </a:p>
        </p:txBody>
      </p:sp>
      <p:sp>
        <p:nvSpPr>
          <p:cNvPr name="TextBox 64" id="64"/>
          <p:cNvSpPr txBox="true"/>
          <p:nvPr/>
        </p:nvSpPr>
        <p:spPr>
          <a:xfrm rot="0">
            <a:off x="14727609" y="4598413"/>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Pages</a:t>
            </a:r>
          </a:p>
        </p:txBody>
      </p:sp>
      <p:sp>
        <p:nvSpPr>
          <p:cNvPr name="TextBox 65" id="65"/>
          <p:cNvSpPr txBox="true"/>
          <p:nvPr/>
        </p:nvSpPr>
        <p:spPr>
          <a:xfrm rot="0">
            <a:off x="14727609" y="5855712"/>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Appea</a:t>
            </a:r>
            <a:r>
              <a:rPr lang="en-US" sz="2199" spc="32" b="true">
                <a:solidFill>
                  <a:srgbClr val="000000"/>
                </a:solidFill>
                <a:latin typeface="Aileron Bold"/>
                <a:ea typeface="Aileron Bold"/>
                <a:cs typeface="Aileron Bold"/>
                <a:sym typeface="Aileron Bold"/>
              </a:rPr>
              <a:t>rance</a:t>
            </a:r>
          </a:p>
        </p:txBody>
      </p:sp>
      <p:sp>
        <p:nvSpPr>
          <p:cNvPr name="TextBox 66" id="66"/>
          <p:cNvSpPr txBox="true"/>
          <p:nvPr/>
        </p:nvSpPr>
        <p:spPr>
          <a:xfrm rot="0">
            <a:off x="14727609" y="7113012"/>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Us</a:t>
            </a:r>
            <a:r>
              <a:rPr lang="en-US" sz="2199" spc="32" b="true">
                <a:solidFill>
                  <a:srgbClr val="000000"/>
                </a:solidFill>
                <a:latin typeface="Aileron Bold"/>
                <a:ea typeface="Aileron Bold"/>
                <a:cs typeface="Aileron Bold"/>
                <a:sym typeface="Aileron Bold"/>
              </a:rPr>
              <a:t>ers</a:t>
            </a:r>
          </a:p>
        </p:txBody>
      </p:sp>
      <p:grpSp>
        <p:nvGrpSpPr>
          <p:cNvPr name="Group 67" id="67"/>
          <p:cNvGrpSpPr/>
          <p:nvPr/>
        </p:nvGrpSpPr>
        <p:grpSpPr>
          <a:xfrm rot="5400000">
            <a:off x="8866883" y="8463618"/>
            <a:ext cx="452437" cy="224233"/>
            <a:chOff x="0" y="0"/>
            <a:chExt cx="609111" cy="301882"/>
          </a:xfrm>
        </p:grpSpPr>
        <p:sp>
          <p:nvSpPr>
            <p:cNvPr name="Freeform 68" id="68"/>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6D1D6"/>
            </a:solidFill>
          </p:spPr>
        </p:sp>
        <p:sp>
          <p:nvSpPr>
            <p:cNvPr name="TextBox 69" id="69"/>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70" id="70"/>
          <p:cNvGrpSpPr/>
          <p:nvPr/>
        </p:nvGrpSpPr>
        <p:grpSpPr>
          <a:xfrm rot="0">
            <a:off x="7920866" y="8123297"/>
            <a:ext cx="1070027" cy="904875"/>
            <a:chOff x="0" y="0"/>
            <a:chExt cx="281818" cy="238321"/>
          </a:xfrm>
        </p:grpSpPr>
        <p:sp>
          <p:nvSpPr>
            <p:cNvPr name="Freeform 71" id="71"/>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6D1D6"/>
            </a:solidFill>
          </p:spPr>
        </p:sp>
        <p:sp>
          <p:nvSpPr>
            <p:cNvPr name="TextBox 72" id="72"/>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sp>
        <p:nvSpPr>
          <p:cNvPr name="TextBox 73" id="73"/>
          <p:cNvSpPr txBox="true"/>
          <p:nvPr/>
        </p:nvSpPr>
        <p:spPr>
          <a:xfrm rot="0">
            <a:off x="9414394" y="8370312"/>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Tool</a:t>
            </a:r>
            <a:r>
              <a:rPr lang="en-US" sz="2199" spc="32" b="true">
                <a:solidFill>
                  <a:srgbClr val="000000"/>
                </a:solidFill>
                <a:latin typeface="Aileron Bold"/>
                <a:ea typeface="Aileron Bold"/>
                <a:cs typeface="Aileron Bold"/>
                <a:sym typeface="Aileron Bold"/>
              </a:rPr>
              <a:t>s</a:t>
            </a:r>
          </a:p>
        </p:txBody>
      </p:sp>
      <p:grpSp>
        <p:nvGrpSpPr>
          <p:cNvPr name="Group 74" id="74"/>
          <p:cNvGrpSpPr/>
          <p:nvPr/>
        </p:nvGrpSpPr>
        <p:grpSpPr>
          <a:xfrm rot="5400000">
            <a:off x="14180098" y="8463618"/>
            <a:ext cx="452437" cy="224233"/>
            <a:chOff x="0" y="0"/>
            <a:chExt cx="609111" cy="301882"/>
          </a:xfrm>
        </p:grpSpPr>
        <p:sp>
          <p:nvSpPr>
            <p:cNvPr name="Freeform 75" id="75"/>
            <p:cNvSpPr/>
            <p:nvPr/>
          </p:nvSpPr>
          <p:spPr>
            <a:xfrm flipH="false" flipV="false" rot="0">
              <a:off x="0" y="0"/>
              <a:ext cx="609110" cy="301882"/>
            </a:xfrm>
            <a:custGeom>
              <a:avLst/>
              <a:gdLst/>
              <a:ahLst/>
              <a:cxnLst/>
              <a:rect r="r" b="b" t="t" l="l"/>
              <a:pathLst>
                <a:path h="301882" w="609110">
                  <a:moveTo>
                    <a:pt x="304555" y="0"/>
                  </a:moveTo>
                  <a:lnTo>
                    <a:pt x="609110" y="301882"/>
                  </a:lnTo>
                  <a:lnTo>
                    <a:pt x="0" y="301882"/>
                  </a:lnTo>
                  <a:lnTo>
                    <a:pt x="304555" y="0"/>
                  </a:lnTo>
                  <a:close/>
                </a:path>
              </a:pathLst>
            </a:custGeom>
            <a:solidFill>
              <a:srgbClr val="36D1D6"/>
            </a:solidFill>
          </p:spPr>
        </p:sp>
        <p:sp>
          <p:nvSpPr>
            <p:cNvPr name="TextBox 76" id="76"/>
            <p:cNvSpPr txBox="true"/>
            <p:nvPr/>
          </p:nvSpPr>
          <p:spPr>
            <a:xfrm>
              <a:off x="95174" y="102060"/>
              <a:ext cx="418763" cy="178260"/>
            </a:xfrm>
            <a:prstGeom prst="rect">
              <a:avLst/>
            </a:prstGeom>
          </p:spPr>
          <p:txBody>
            <a:bodyPr anchor="ctr" rtlCol="false" tIns="50800" lIns="50800" bIns="50800" rIns="50800"/>
            <a:lstStyle/>
            <a:p>
              <a:pPr algn="ctr">
                <a:lnSpc>
                  <a:spcPts val="2100"/>
                </a:lnSpc>
              </a:pPr>
            </a:p>
          </p:txBody>
        </p:sp>
      </p:grpSp>
      <p:grpSp>
        <p:nvGrpSpPr>
          <p:cNvPr name="Group 77" id="77"/>
          <p:cNvGrpSpPr/>
          <p:nvPr/>
        </p:nvGrpSpPr>
        <p:grpSpPr>
          <a:xfrm rot="0">
            <a:off x="13234081" y="8123297"/>
            <a:ext cx="1070027" cy="904875"/>
            <a:chOff x="0" y="0"/>
            <a:chExt cx="281818" cy="238321"/>
          </a:xfrm>
        </p:grpSpPr>
        <p:sp>
          <p:nvSpPr>
            <p:cNvPr name="Freeform 78" id="78"/>
            <p:cNvSpPr/>
            <p:nvPr/>
          </p:nvSpPr>
          <p:spPr>
            <a:xfrm flipH="false" flipV="false" rot="0">
              <a:off x="0" y="0"/>
              <a:ext cx="281818" cy="238321"/>
            </a:xfrm>
            <a:custGeom>
              <a:avLst/>
              <a:gdLst/>
              <a:ahLst/>
              <a:cxnLst/>
              <a:rect r="r" b="b" t="t" l="l"/>
              <a:pathLst>
                <a:path h="238321" w="281818">
                  <a:moveTo>
                    <a:pt x="0" y="0"/>
                  </a:moveTo>
                  <a:lnTo>
                    <a:pt x="281818" y="0"/>
                  </a:lnTo>
                  <a:lnTo>
                    <a:pt x="281818" y="238321"/>
                  </a:lnTo>
                  <a:lnTo>
                    <a:pt x="0" y="238321"/>
                  </a:lnTo>
                  <a:close/>
                </a:path>
              </a:pathLst>
            </a:custGeom>
            <a:solidFill>
              <a:srgbClr val="36D1D6"/>
            </a:solidFill>
          </p:spPr>
        </p:sp>
        <p:sp>
          <p:nvSpPr>
            <p:cNvPr name="TextBox 79" id="79"/>
            <p:cNvSpPr txBox="true"/>
            <p:nvPr/>
          </p:nvSpPr>
          <p:spPr>
            <a:xfrm>
              <a:off x="0" y="0"/>
              <a:ext cx="281818" cy="238321"/>
            </a:xfrm>
            <a:prstGeom prst="rect">
              <a:avLst/>
            </a:prstGeom>
          </p:spPr>
          <p:txBody>
            <a:bodyPr anchor="ctr" rtlCol="false" tIns="254000" lIns="254000" bIns="254000" rIns="254000"/>
            <a:lstStyle/>
            <a:p>
              <a:pPr algn="ctr">
                <a:lnSpc>
                  <a:spcPts val="3599"/>
                </a:lnSpc>
              </a:pPr>
            </a:p>
          </p:txBody>
        </p:sp>
      </p:grpSp>
      <p:sp>
        <p:nvSpPr>
          <p:cNvPr name="TextBox 80" id="80"/>
          <p:cNvSpPr txBox="true"/>
          <p:nvPr/>
        </p:nvSpPr>
        <p:spPr>
          <a:xfrm rot="0">
            <a:off x="14727609" y="8370312"/>
            <a:ext cx="2531691" cy="372745"/>
          </a:xfrm>
          <a:prstGeom prst="rect">
            <a:avLst/>
          </a:prstGeom>
        </p:spPr>
        <p:txBody>
          <a:bodyPr anchor="t" rtlCol="false" tIns="0" lIns="0" bIns="0" rIns="0">
            <a:spAutoFit/>
          </a:bodyPr>
          <a:lstStyle/>
          <a:p>
            <a:pPr algn="l">
              <a:lnSpc>
                <a:spcPts val="3079"/>
              </a:lnSpc>
            </a:pPr>
            <a:r>
              <a:rPr lang="en-US" sz="2199" spc="32" b="true">
                <a:solidFill>
                  <a:srgbClr val="000000"/>
                </a:solidFill>
                <a:latin typeface="Aileron Bold"/>
                <a:ea typeface="Aileron Bold"/>
                <a:cs typeface="Aileron Bold"/>
                <a:sym typeface="Aileron Bold"/>
              </a:rPr>
              <a:t>S</a:t>
            </a:r>
            <a:r>
              <a:rPr lang="en-US" sz="2199" spc="32" b="true">
                <a:solidFill>
                  <a:srgbClr val="000000"/>
                </a:solidFill>
                <a:latin typeface="Aileron Bold"/>
                <a:ea typeface="Aileron Bold"/>
                <a:cs typeface="Aileron Bold"/>
                <a:sym typeface="Aileron Bold"/>
              </a:rPr>
              <a:t>ettings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0" y="1280692"/>
          <a:ext cx="18288000" cy="8812126"/>
        </p:xfrm>
        <a:graphic>
          <a:graphicData uri="http://schemas.openxmlformats.org/drawingml/2006/table">
            <a:tbl>
              <a:tblPr/>
              <a:tblGrid>
                <a:gridCol w="4719538"/>
                <a:gridCol w="6784231"/>
                <a:gridCol w="6784231"/>
              </a:tblGrid>
              <a:tr h="1482861">
                <a:tc>
                  <a:txBody>
                    <a:bodyPr anchor="t" rtlCol="false"/>
                    <a:lstStyle/>
                    <a:p>
                      <a:pPr algn="ctr">
                        <a:lnSpc>
                          <a:spcPts val="3380"/>
                        </a:lnSpc>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78DDE4"/>
                    </a:solidFill>
                  </a:tcPr>
                </a:tc>
                <a:tc>
                  <a:txBody>
                    <a:bodyPr anchor="t" rtlCol="false"/>
                    <a:lstStyle/>
                    <a:p>
                      <a:pPr algn="ctr">
                        <a:lnSpc>
                          <a:spcPts val="3380"/>
                        </a:lnSpc>
                        <a:defRPr/>
                      </a:pPr>
                      <a:r>
                        <a:rPr lang="en-US" b="true" sz="2600">
                          <a:solidFill>
                            <a:srgbClr val="FFFFFF"/>
                          </a:solidFill>
                          <a:latin typeface="Aileron Bold"/>
                          <a:ea typeface="Aileron Bold"/>
                          <a:cs typeface="Aileron Bold"/>
                          <a:sym typeface="Aileron Bold"/>
                        </a:rPr>
                        <a:t>POSTS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36D1D6"/>
                    </a:solidFill>
                  </a:tcPr>
                </a:tc>
                <a:tc>
                  <a:txBody>
                    <a:bodyPr anchor="t" rtlCol="false"/>
                    <a:lstStyle/>
                    <a:p>
                      <a:pPr algn="ctr">
                        <a:lnSpc>
                          <a:spcPts val="3380"/>
                        </a:lnSpc>
                        <a:defRPr/>
                      </a:pPr>
                      <a:r>
                        <a:rPr lang="en-US" sz="2600" b="true">
                          <a:solidFill>
                            <a:srgbClr val="FFFFFF"/>
                          </a:solidFill>
                          <a:latin typeface="Aileron Bold"/>
                          <a:ea typeface="Aileron Bold"/>
                          <a:cs typeface="Aileron Bold"/>
                          <a:sym typeface="Aileron Bold"/>
                        </a:rPr>
                        <a:t>Pag</a:t>
                      </a:r>
                      <a:r>
                        <a:rPr lang="en-US" b="true" sz="2600">
                          <a:solidFill>
                            <a:srgbClr val="FFFFFF"/>
                          </a:solidFill>
                          <a:latin typeface="Aileron Bold"/>
                          <a:ea typeface="Aileron Bold"/>
                          <a:cs typeface="Aileron Bold"/>
                          <a:sym typeface="Aileron Bold"/>
                        </a:rPr>
                        <a:t>ES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37C9EF"/>
                    </a:solidFill>
                  </a:tcPr>
                </a:tc>
              </a:tr>
              <a:tr h="994281">
                <a:tc>
                  <a:txBody>
                    <a:bodyPr anchor="t" rtlCol="false"/>
                    <a:lstStyle/>
                    <a:p>
                      <a:pPr algn="ctr">
                        <a:lnSpc>
                          <a:spcPts val="3359"/>
                        </a:lnSpc>
                        <a:defRPr/>
                      </a:pPr>
                      <a:r>
                        <a:rPr lang="en-US" sz="2400" spc="36">
                          <a:solidFill>
                            <a:srgbClr val="000000"/>
                          </a:solidFill>
                          <a:latin typeface="Aileron"/>
                          <a:ea typeface="Aileron"/>
                          <a:cs typeface="Aileron"/>
                          <a:sym typeface="Aileron"/>
                        </a:rPr>
                        <a:t>Purpose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T</a:t>
                      </a:r>
                      <a:r>
                        <a:rPr lang="en-US" sz="2400" spc="36">
                          <a:solidFill>
                            <a:srgbClr val="000000"/>
                          </a:solidFill>
                          <a:latin typeface="Aileron"/>
                          <a:ea typeface="Aileron"/>
                          <a:cs typeface="Aileron"/>
                          <a:sym typeface="Aileron"/>
                        </a:rPr>
                        <a:t>imely content (blogs, news, updates)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Static content (H</a:t>
                      </a:r>
                      <a:r>
                        <a:rPr lang="en-US" sz="2400" spc="36">
                          <a:solidFill>
                            <a:srgbClr val="000000"/>
                          </a:solidFill>
                          <a:latin typeface="Aileron"/>
                          <a:ea typeface="Aileron"/>
                          <a:cs typeface="Aileron"/>
                          <a:sym typeface="Aileron"/>
                        </a:rPr>
                        <a:t>ome, About, Contact)</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1384806">
                <a:tc>
                  <a:txBody>
                    <a:bodyPr anchor="t" rtlCol="false"/>
                    <a:lstStyle/>
                    <a:p>
                      <a:pPr algn="ctr">
                        <a:lnSpc>
                          <a:spcPts val="3359"/>
                        </a:lnSpc>
                        <a:defRPr/>
                      </a:pPr>
                      <a:r>
                        <a:rPr lang="en-US" sz="2400" spc="36">
                          <a:solidFill>
                            <a:srgbClr val="000000"/>
                          </a:solidFill>
                          <a:latin typeface="Aileron"/>
                          <a:ea typeface="Aileron"/>
                          <a:cs typeface="Aileron"/>
                          <a:sym typeface="Aileron"/>
                        </a:rPr>
                        <a:t>Organization</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Categorized and tagged</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Organized in a hierarchy (parent/child)</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994281">
                <a:tc>
                  <a:txBody>
                    <a:bodyPr anchor="t" rtlCol="false"/>
                    <a:lstStyle/>
                    <a:p>
                      <a:pPr algn="ctr">
                        <a:lnSpc>
                          <a:spcPts val="3359"/>
                        </a:lnSpc>
                        <a:defRPr/>
                      </a:pPr>
                      <a:r>
                        <a:rPr lang="en-US" sz="2400" spc="36">
                          <a:solidFill>
                            <a:srgbClr val="000000"/>
                          </a:solidFill>
                          <a:latin typeface="Aileron"/>
                          <a:ea typeface="Aileron"/>
                          <a:cs typeface="Aileron"/>
                          <a:sym typeface="Aileron"/>
                        </a:rPr>
                        <a:t>Display</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Appears in blog feed, sorted by date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Standalone; added to site menus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1384806">
                <a:tc>
                  <a:txBody>
                    <a:bodyPr anchor="t" rtlCol="false"/>
                    <a:lstStyle/>
                    <a:p>
                      <a:pPr algn="ctr">
                        <a:lnSpc>
                          <a:spcPts val="3359"/>
                        </a:lnSpc>
                        <a:defRPr/>
                      </a:pPr>
                      <a:r>
                        <a:rPr lang="en-US" sz="2400" spc="36">
                          <a:solidFill>
                            <a:srgbClr val="000000"/>
                          </a:solidFill>
                          <a:latin typeface="Aileron"/>
                          <a:ea typeface="Aileron"/>
                          <a:cs typeface="Aileron"/>
                          <a:sym typeface="Aileron"/>
                        </a:rPr>
                        <a:t>Comments</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Usually allows comments</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Comments usually off (can be enabled)</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800100">
                <a:tc>
                  <a:txBody>
                    <a:bodyPr anchor="t" rtlCol="false"/>
                    <a:lstStyle/>
                    <a:p>
                      <a:pPr algn="ctr">
                        <a:lnSpc>
                          <a:spcPts val="3359"/>
                        </a:lnSpc>
                        <a:defRPr/>
                      </a:pPr>
                      <a:r>
                        <a:rPr lang="en-US" sz="2400" spc="36">
                          <a:solidFill>
                            <a:srgbClr val="000000"/>
                          </a:solidFill>
                          <a:latin typeface="Aileron"/>
                          <a:ea typeface="Aileron"/>
                          <a:cs typeface="Aileron"/>
                          <a:sym typeface="Aileron"/>
                        </a:rPr>
                        <a:t>Date Sensitive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Yes — organized by publish date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No — stays consistent over time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r h="1770989">
                <a:tc>
                  <a:txBody>
                    <a:bodyPr anchor="t" rtlCol="false"/>
                    <a:lstStyle/>
                    <a:p>
                      <a:pPr algn="ctr">
                        <a:lnSpc>
                          <a:spcPts val="3359"/>
                        </a:lnSpc>
                        <a:defRPr/>
                      </a:pPr>
                      <a:r>
                        <a:rPr lang="en-US" sz="2400" spc="36">
                          <a:solidFill>
                            <a:srgbClr val="000000"/>
                          </a:solidFill>
                          <a:latin typeface="Aileron"/>
                          <a:ea typeface="Aileron"/>
                          <a:cs typeface="Aileron"/>
                          <a:sym typeface="Aileron"/>
                        </a:rPr>
                        <a:t>Examples</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Blog post, event update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c>
                  <a:txBody>
                    <a:bodyPr anchor="t" rtlCol="false"/>
                    <a:lstStyle/>
                    <a:p>
                      <a:pPr algn="ctr">
                        <a:lnSpc>
                          <a:spcPts val="3359"/>
                        </a:lnSpc>
                        <a:defRPr/>
                      </a:pPr>
                      <a:r>
                        <a:rPr lang="en-US" sz="2400" spc="36">
                          <a:solidFill>
                            <a:srgbClr val="000000"/>
                          </a:solidFill>
                          <a:latin typeface="Aileron"/>
                          <a:ea typeface="Aileron"/>
                          <a:cs typeface="Aileron"/>
                          <a:sym typeface="Aileron"/>
                        </a:rPr>
                        <a:t>About page, Services page</a:t>
                      </a:r>
                      <a:endParaRPr lang="en-US" sz="1100"/>
                    </a:p>
                  </a:txBody>
                  <a:tcPr marL="190500" marR="190500" marT="190500" marB="190500" anchor="ctr">
                    <a:lnL cmpd="sng" algn="ctr" cap="flat" w="66675">
                      <a:solidFill>
                        <a:srgbClr val="FFFFFF"/>
                      </a:solidFill>
                      <a:prstDash val="solid"/>
                      <a:round/>
                      <a:headEnd type="none" w="med" len="med"/>
                      <a:tailEnd type="none" w="med" len="med"/>
                    </a:lnL>
                    <a:lnR cmpd="sng" algn="ctr" cap="flat" w="66675">
                      <a:solidFill>
                        <a:srgbClr val="FFFFFF"/>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EDF0F2"/>
                    </a:solidFill>
                  </a:tcPr>
                </a:tc>
              </a:tr>
            </a:tbl>
          </a:graphicData>
        </a:graphic>
      </p:graphicFrame>
      <p:sp>
        <p:nvSpPr>
          <p:cNvPr name="Freeform 3" id="3"/>
          <p:cNvSpPr/>
          <p:nvPr/>
        </p:nvSpPr>
        <p:spPr>
          <a:xfrm flipH="false" flipV="false" rot="0">
            <a:off x="0" y="0"/>
            <a:ext cx="18288000" cy="1280692"/>
          </a:xfrm>
          <a:custGeom>
            <a:avLst/>
            <a:gdLst/>
            <a:ahLst/>
            <a:cxnLst/>
            <a:rect r="r" b="b" t="t" l="l"/>
            <a:pathLst>
              <a:path h="1280692" w="18288000">
                <a:moveTo>
                  <a:pt x="0" y="0"/>
                </a:moveTo>
                <a:lnTo>
                  <a:pt x="18288000" y="0"/>
                </a:lnTo>
                <a:lnTo>
                  <a:pt x="18288000" y="1280692"/>
                </a:lnTo>
                <a:lnTo>
                  <a:pt x="0" y="1280692"/>
                </a:lnTo>
                <a:lnTo>
                  <a:pt x="0" y="0"/>
                </a:lnTo>
                <a:close/>
              </a:path>
            </a:pathLst>
          </a:custGeom>
          <a:blipFill>
            <a:blip r:embed="rId2"/>
            <a:stretch>
              <a:fillRect l="0" t="-225502" r="0" b="-1817803"/>
            </a:stretch>
          </a:blipFill>
        </p:spPr>
      </p:sp>
      <p:sp>
        <p:nvSpPr>
          <p:cNvPr name="TextBox 4" id="4"/>
          <p:cNvSpPr txBox="true"/>
          <p:nvPr/>
        </p:nvSpPr>
        <p:spPr>
          <a:xfrm rot="0">
            <a:off x="3200976" y="329831"/>
            <a:ext cx="11886048" cy="582930"/>
          </a:xfrm>
          <a:prstGeom prst="rect">
            <a:avLst/>
          </a:prstGeom>
        </p:spPr>
        <p:txBody>
          <a:bodyPr anchor="t" rtlCol="false" tIns="0" lIns="0" bIns="0" rIns="0">
            <a:spAutoFit/>
          </a:bodyPr>
          <a:lstStyle/>
          <a:p>
            <a:pPr algn="ctr" marL="0" indent="0" lvl="0">
              <a:lnSpc>
                <a:spcPts val="4680"/>
              </a:lnSpc>
            </a:pPr>
            <a:r>
              <a:rPr lang="en-US" b="true" sz="3600">
                <a:solidFill>
                  <a:srgbClr val="FFFFFF"/>
                </a:solidFill>
                <a:latin typeface="Aileron Bold"/>
                <a:ea typeface="Aileron Bold"/>
                <a:cs typeface="Aileron Bold"/>
                <a:sym typeface="Aileron Bold"/>
              </a:rPr>
              <a:t>Pos</a:t>
            </a:r>
            <a:r>
              <a:rPr lang="en-US" b="true" sz="3600" u="none">
                <a:solidFill>
                  <a:srgbClr val="FFFFFF"/>
                </a:solidFill>
                <a:latin typeface="Aileron Bold"/>
                <a:ea typeface="Aileron Bold"/>
                <a:cs typeface="Aileron Bold"/>
                <a:sym typeface="Aileron Bold"/>
              </a:rPr>
              <a:t>ts vs Pages</a:t>
            </a:r>
          </a:p>
        </p:txBody>
      </p:sp>
      <p:sp>
        <p:nvSpPr>
          <p:cNvPr name="Freeform 5" id="5"/>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80692"/>
            <a:ext cx="6094798" cy="9006308"/>
          </a:xfrm>
          <a:custGeom>
            <a:avLst/>
            <a:gdLst/>
            <a:ahLst/>
            <a:cxnLst/>
            <a:rect r="r" b="b" t="t" l="l"/>
            <a:pathLst>
              <a:path h="9006308" w="6094798">
                <a:moveTo>
                  <a:pt x="0" y="0"/>
                </a:moveTo>
                <a:lnTo>
                  <a:pt x="6094798" y="0"/>
                </a:lnTo>
                <a:lnTo>
                  <a:pt x="6094798" y="9006308"/>
                </a:lnTo>
                <a:lnTo>
                  <a:pt x="0" y="9006308"/>
                </a:lnTo>
                <a:lnTo>
                  <a:pt x="0" y="0"/>
                </a:lnTo>
                <a:close/>
              </a:path>
            </a:pathLst>
          </a:custGeom>
          <a:blipFill>
            <a:blip r:embed="rId2"/>
            <a:stretch>
              <a:fillRect l="-60897" t="0" r="-60897"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15234220" y="887270"/>
            <a:ext cx="9160160" cy="9160160"/>
          </a:xfrm>
          <a:custGeom>
            <a:avLst/>
            <a:gdLst/>
            <a:ahLst/>
            <a:cxnLst/>
            <a:rect r="r" b="b" t="t" l="l"/>
            <a:pathLst>
              <a:path h="9160160" w="9160160">
                <a:moveTo>
                  <a:pt x="0" y="0"/>
                </a:moveTo>
                <a:lnTo>
                  <a:pt x="9160160" y="0"/>
                </a:lnTo>
                <a:lnTo>
                  <a:pt x="9160160" y="9160160"/>
                </a:lnTo>
                <a:lnTo>
                  <a:pt x="0" y="91601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Creating Your WordPress Website</a:t>
            </a:r>
          </a:p>
        </p:txBody>
      </p:sp>
      <p:sp>
        <p:nvSpPr>
          <p:cNvPr name="Freeform 8" id="8"/>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5"/>
            <a:stretch>
              <a:fillRect l="0" t="0" r="0" b="0"/>
            </a:stretch>
          </a:blipFill>
        </p:spPr>
      </p:sp>
      <p:grpSp>
        <p:nvGrpSpPr>
          <p:cNvPr name="Group 9" id="9"/>
          <p:cNvGrpSpPr/>
          <p:nvPr/>
        </p:nvGrpSpPr>
        <p:grpSpPr>
          <a:xfrm rot="0">
            <a:off x="6853714" y="2195845"/>
            <a:ext cx="9305668" cy="904875"/>
            <a:chOff x="0" y="0"/>
            <a:chExt cx="12407557" cy="1206500"/>
          </a:xfrm>
        </p:grpSpPr>
        <p:grpSp>
          <p:nvGrpSpPr>
            <p:cNvPr name="Group 10" id="10"/>
            <p:cNvGrpSpPr/>
            <p:nvPr/>
          </p:nvGrpSpPr>
          <p:grpSpPr>
            <a:xfrm rot="5400000">
              <a:off x="1472122" y="433603"/>
              <a:ext cx="603250" cy="339294"/>
              <a:chOff x="0" y="0"/>
              <a:chExt cx="609111" cy="342591"/>
            </a:xfrm>
          </p:grpSpPr>
          <p:sp>
            <p:nvSpPr>
              <p:cNvPr name="Freeform 11" id="11"/>
              <p:cNvSpPr/>
              <p:nvPr/>
            </p:nvSpPr>
            <p:spPr>
              <a:xfrm flipH="false" flipV="false" rot="0">
                <a:off x="0" y="0"/>
                <a:ext cx="609110" cy="342591"/>
              </a:xfrm>
              <a:custGeom>
                <a:avLst/>
                <a:gdLst/>
                <a:ahLst/>
                <a:cxnLst/>
                <a:rect r="r" b="b" t="t" l="l"/>
                <a:pathLst>
                  <a:path h="342591" w="609110">
                    <a:moveTo>
                      <a:pt x="304555" y="0"/>
                    </a:moveTo>
                    <a:lnTo>
                      <a:pt x="609110" y="342591"/>
                    </a:lnTo>
                    <a:lnTo>
                      <a:pt x="0" y="342591"/>
                    </a:lnTo>
                    <a:lnTo>
                      <a:pt x="304555" y="0"/>
                    </a:lnTo>
                    <a:close/>
                  </a:path>
                </a:pathLst>
              </a:custGeom>
              <a:solidFill>
                <a:srgbClr val="37C9EF"/>
              </a:solidFill>
            </p:spPr>
          </p:sp>
          <p:sp>
            <p:nvSpPr>
              <p:cNvPr name="TextBox 12" id="12"/>
              <p:cNvSpPr txBox="true"/>
              <p:nvPr/>
            </p:nvSpPr>
            <p:spPr>
              <a:xfrm>
                <a:off x="95174" y="120960"/>
                <a:ext cx="418763" cy="197160"/>
              </a:xfrm>
              <a:prstGeom prst="rect">
                <a:avLst/>
              </a:prstGeom>
            </p:spPr>
            <p:txBody>
              <a:bodyPr anchor="ctr" rtlCol="false" tIns="50800" lIns="50800" bIns="50800" rIns="50800"/>
              <a:lstStyle/>
              <a:p>
                <a:pPr algn="ctr">
                  <a:lnSpc>
                    <a:spcPts val="2100"/>
                  </a:lnSpc>
                </a:pPr>
              </a:p>
            </p:txBody>
          </p:sp>
        </p:grpSp>
        <p:grpSp>
          <p:nvGrpSpPr>
            <p:cNvPr name="Group 13" id="13"/>
            <p:cNvGrpSpPr/>
            <p:nvPr/>
          </p:nvGrpSpPr>
          <p:grpSpPr>
            <a:xfrm rot="0">
              <a:off x="0" y="0"/>
              <a:ext cx="1619091" cy="1206500"/>
              <a:chOff x="0" y="0"/>
              <a:chExt cx="319820" cy="238321"/>
            </a:xfrm>
          </p:grpSpPr>
          <p:sp>
            <p:nvSpPr>
              <p:cNvPr name="Freeform 14" id="14"/>
              <p:cNvSpPr/>
              <p:nvPr/>
            </p:nvSpPr>
            <p:spPr>
              <a:xfrm flipH="false" flipV="false" rot="0">
                <a:off x="0" y="0"/>
                <a:ext cx="319820" cy="238321"/>
              </a:xfrm>
              <a:custGeom>
                <a:avLst/>
                <a:gdLst/>
                <a:ahLst/>
                <a:cxnLst/>
                <a:rect r="r" b="b" t="t" l="l"/>
                <a:pathLst>
                  <a:path h="238321" w="319820">
                    <a:moveTo>
                      <a:pt x="0" y="0"/>
                    </a:moveTo>
                    <a:lnTo>
                      <a:pt x="319820" y="0"/>
                    </a:lnTo>
                    <a:lnTo>
                      <a:pt x="319820" y="238321"/>
                    </a:lnTo>
                    <a:lnTo>
                      <a:pt x="0" y="238321"/>
                    </a:lnTo>
                    <a:close/>
                  </a:path>
                </a:pathLst>
              </a:custGeom>
              <a:solidFill>
                <a:srgbClr val="37C9EF"/>
              </a:solidFill>
            </p:spPr>
          </p:sp>
          <p:sp>
            <p:nvSpPr>
              <p:cNvPr name="TextBox 15" id="15"/>
              <p:cNvSpPr txBox="true"/>
              <p:nvPr/>
            </p:nvSpPr>
            <p:spPr>
              <a:xfrm>
                <a:off x="0" y="0"/>
                <a:ext cx="319820" cy="238321"/>
              </a:xfrm>
              <a:prstGeom prst="rect">
                <a:avLst/>
              </a:prstGeom>
            </p:spPr>
            <p:txBody>
              <a:bodyPr anchor="ctr" rtlCol="false" tIns="254000" lIns="254000" bIns="254000" rIns="254000"/>
              <a:lstStyle/>
              <a:p>
                <a:pPr algn="ctr">
                  <a:lnSpc>
                    <a:spcPts val="3599"/>
                  </a:lnSpc>
                </a:pPr>
              </a:p>
            </p:txBody>
          </p:sp>
        </p:grpSp>
        <p:sp>
          <p:nvSpPr>
            <p:cNvPr name="TextBox 16" id="16"/>
            <p:cNvSpPr txBox="true"/>
            <p:nvPr/>
          </p:nvSpPr>
          <p:spPr>
            <a:xfrm rot="0">
              <a:off x="2259904" y="327871"/>
              <a:ext cx="10147653" cy="503132"/>
            </a:xfrm>
            <a:prstGeom prst="rect">
              <a:avLst/>
            </a:prstGeom>
          </p:spPr>
          <p:txBody>
            <a:bodyPr anchor="t" rtlCol="false" tIns="0" lIns="0" bIns="0" rIns="0">
              <a:spAutoFit/>
            </a:bodyPr>
            <a:lstStyle/>
            <a:p>
              <a:pPr algn="l">
                <a:lnSpc>
                  <a:spcPts val="3219"/>
                </a:lnSpc>
              </a:pPr>
              <a:r>
                <a:rPr lang="en-US" sz="2299" spc="34" b="true">
                  <a:solidFill>
                    <a:srgbClr val="000000"/>
                  </a:solidFill>
                  <a:latin typeface="Aileron Bold"/>
                  <a:ea typeface="Aileron Bold"/>
                  <a:cs typeface="Aileron Bold"/>
                  <a:sym typeface="Aileron Bold"/>
                </a:rPr>
                <a:t>Purpose - What is the main g</a:t>
              </a:r>
              <a:r>
                <a:rPr lang="en-US" sz="2299" spc="34" b="true">
                  <a:solidFill>
                    <a:srgbClr val="000000"/>
                  </a:solidFill>
                  <a:latin typeface="Aileron Bold"/>
                  <a:ea typeface="Aileron Bold"/>
                  <a:cs typeface="Aileron Bold"/>
                  <a:sym typeface="Aileron Bold"/>
                </a:rPr>
                <a:t>oal of your website?</a:t>
              </a:r>
            </a:p>
          </p:txBody>
        </p:sp>
      </p:grpSp>
      <p:grpSp>
        <p:nvGrpSpPr>
          <p:cNvPr name="Group 17" id="17"/>
          <p:cNvGrpSpPr/>
          <p:nvPr/>
        </p:nvGrpSpPr>
        <p:grpSpPr>
          <a:xfrm rot="0">
            <a:off x="6853714" y="3584904"/>
            <a:ext cx="9425608" cy="904875"/>
            <a:chOff x="0" y="0"/>
            <a:chExt cx="12567478" cy="1206500"/>
          </a:xfrm>
        </p:grpSpPr>
        <p:grpSp>
          <p:nvGrpSpPr>
            <p:cNvPr name="Group 18" id="18"/>
            <p:cNvGrpSpPr/>
            <p:nvPr/>
          </p:nvGrpSpPr>
          <p:grpSpPr>
            <a:xfrm rot="5400000">
              <a:off x="1472122" y="433603"/>
              <a:ext cx="603250" cy="339294"/>
              <a:chOff x="0" y="0"/>
              <a:chExt cx="609111" cy="342591"/>
            </a:xfrm>
          </p:grpSpPr>
          <p:sp>
            <p:nvSpPr>
              <p:cNvPr name="Freeform 19" id="19"/>
              <p:cNvSpPr/>
              <p:nvPr/>
            </p:nvSpPr>
            <p:spPr>
              <a:xfrm flipH="false" flipV="false" rot="0">
                <a:off x="0" y="0"/>
                <a:ext cx="609110" cy="342591"/>
              </a:xfrm>
              <a:custGeom>
                <a:avLst/>
                <a:gdLst/>
                <a:ahLst/>
                <a:cxnLst/>
                <a:rect r="r" b="b" t="t" l="l"/>
                <a:pathLst>
                  <a:path h="342591" w="609110">
                    <a:moveTo>
                      <a:pt x="304555" y="0"/>
                    </a:moveTo>
                    <a:lnTo>
                      <a:pt x="609110" y="342591"/>
                    </a:lnTo>
                    <a:lnTo>
                      <a:pt x="0" y="342591"/>
                    </a:lnTo>
                    <a:lnTo>
                      <a:pt x="304555" y="0"/>
                    </a:lnTo>
                    <a:close/>
                  </a:path>
                </a:pathLst>
              </a:custGeom>
              <a:solidFill>
                <a:srgbClr val="36D1D6"/>
              </a:solidFill>
            </p:spPr>
          </p:sp>
          <p:sp>
            <p:nvSpPr>
              <p:cNvPr name="TextBox 20" id="20"/>
              <p:cNvSpPr txBox="true"/>
              <p:nvPr/>
            </p:nvSpPr>
            <p:spPr>
              <a:xfrm>
                <a:off x="95174" y="120960"/>
                <a:ext cx="418763" cy="197160"/>
              </a:xfrm>
              <a:prstGeom prst="rect">
                <a:avLst/>
              </a:prstGeom>
            </p:spPr>
            <p:txBody>
              <a:bodyPr anchor="ctr" rtlCol="false" tIns="50800" lIns="50800" bIns="50800" rIns="50800"/>
              <a:lstStyle/>
              <a:p>
                <a:pPr algn="ctr">
                  <a:lnSpc>
                    <a:spcPts val="2100"/>
                  </a:lnSpc>
                </a:pPr>
              </a:p>
            </p:txBody>
          </p:sp>
        </p:grpSp>
        <p:grpSp>
          <p:nvGrpSpPr>
            <p:cNvPr name="Group 21" id="21"/>
            <p:cNvGrpSpPr/>
            <p:nvPr/>
          </p:nvGrpSpPr>
          <p:grpSpPr>
            <a:xfrm rot="0">
              <a:off x="0" y="0"/>
              <a:ext cx="1619091" cy="1206500"/>
              <a:chOff x="0" y="0"/>
              <a:chExt cx="319820" cy="238321"/>
            </a:xfrm>
          </p:grpSpPr>
          <p:sp>
            <p:nvSpPr>
              <p:cNvPr name="Freeform 22" id="22"/>
              <p:cNvSpPr/>
              <p:nvPr/>
            </p:nvSpPr>
            <p:spPr>
              <a:xfrm flipH="false" flipV="false" rot="0">
                <a:off x="0" y="0"/>
                <a:ext cx="319820" cy="238321"/>
              </a:xfrm>
              <a:custGeom>
                <a:avLst/>
                <a:gdLst/>
                <a:ahLst/>
                <a:cxnLst/>
                <a:rect r="r" b="b" t="t" l="l"/>
                <a:pathLst>
                  <a:path h="238321" w="319820">
                    <a:moveTo>
                      <a:pt x="0" y="0"/>
                    </a:moveTo>
                    <a:lnTo>
                      <a:pt x="319820" y="0"/>
                    </a:lnTo>
                    <a:lnTo>
                      <a:pt x="319820" y="238321"/>
                    </a:lnTo>
                    <a:lnTo>
                      <a:pt x="0" y="238321"/>
                    </a:lnTo>
                    <a:close/>
                  </a:path>
                </a:pathLst>
              </a:custGeom>
              <a:solidFill>
                <a:srgbClr val="36D1D6"/>
              </a:solidFill>
            </p:spPr>
          </p:sp>
          <p:sp>
            <p:nvSpPr>
              <p:cNvPr name="TextBox 23" id="23"/>
              <p:cNvSpPr txBox="true"/>
              <p:nvPr/>
            </p:nvSpPr>
            <p:spPr>
              <a:xfrm>
                <a:off x="0" y="0"/>
                <a:ext cx="319820" cy="238321"/>
              </a:xfrm>
              <a:prstGeom prst="rect">
                <a:avLst/>
              </a:prstGeom>
            </p:spPr>
            <p:txBody>
              <a:bodyPr anchor="ctr" rtlCol="false" tIns="254000" lIns="254000" bIns="254000" rIns="254000"/>
              <a:lstStyle/>
              <a:p>
                <a:pPr algn="ctr">
                  <a:lnSpc>
                    <a:spcPts val="3599"/>
                  </a:lnSpc>
                </a:pPr>
              </a:p>
            </p:txBody>
          </p:sp>
        </p:grpSp>
        <p:sp>
          <p:nvSpPr>
            <p:cNvPr name="TextBox 24" id="24"/>
            <p:cNvSpPr txBox="true"/>
            <p:nvPr/>
          </p:nvSpPr>
          <p:spPr>
            <a:xfrm rot="0">
              <a:off x="2259904" y="327871"/>
              <a:ext cx="10307574" cy="503132"/>
            </a:xfrm>
            <a:prstGeom prst="rect">
              <a:avLst/>
            </a:prstGeom>
          </p:spPr>
          <p:txBody>
            <a:bodyPr anchor="t" rtlCol="false" tIns="0" lIns="0" bIns="0" rIns="0">
              <a:spAutoFit/>
            </a:bodyPr>
            <a:lstStyle/>
            <a:p>
              <a:pPr algn="l">
                <a:lnSpc>
                  <a:spcPts val="3219"/>
                </a:lnSpc>
              </a:pPr>
              <a:r>
                <a:rPr lang="en-US" sz="2299" spc="34" b="true">
                  <a:solidFill>
                    <a:srgbClr val="000000"/>
                  </a:solidFill>
                  <a:latin typeface="Aileron Bold"/>
                  <a:ea typeface="Aileron Bold"/>
                  <a:cs typeface="Aileron Bold"/>
                  <a:sym typeface="Aileron Bold"/>
                </a:rPr>
                <a:t>Audience - Who do you want to visit your website?</a:t>
              </a:r>
            </a:p>
          </p:txBody>
        </p:sp>
      </p:grpSp>
      <p:grpSp>
        <p:nvGrpSpPr>
          <p:cNvPr name="Group 25" id="25"/>
          <p:cNvGrpSpPr/>
          <p:nvPr/>
        </p:nvGrpSpPr>
        <p:grpSpPr>
          <a:xfrm rot="0">
            <a:off x="6853714" y="4973962"/>
            <a:ext cx="9425608" cy="904875"/>
            <a:chOff x="0" y="0"/>
            <a:chExt cx="12567478" cy="1206500"/>
          </a:xfrm>
        </p:grpSpPr>
        <p:grpSp>
          <p:nvGrpSpPr>
            <p:cNvPr name="Group 26" id="26"/>
            <p:cNvGrpSpPr/>
            <p:nvPr/>
          </p:nvGrpSpPr>
          <p:grpSpPr>
            <a:xfrm rot="5400000">
              <a:off x="1472122" y="433603"/>
              <a:ext cx="603250" cy="339294"/>
              <a:chOff x="0" y="0"/>
              <a:chExt cx="609111" cy="342591"/>
            </a:xfrm>
          </p:grpSpPr>
          <p:sp>
            <p:nvSpPr>
              <p:cNvPr name="Freeform 27" id="27"/>
              <p:cNvSpPr/>
              <p:nvPr/>
            </p:nvSpPr>
            <p:spPr>
              <a:xfrm flipH="false" flipV="false" rot="0">
                <a:off x="0" y="0"/>
                <a:ext cx="609110" cy="342591"/>
              </a:xfrm>
              <a:custGeom>
                <a:avLst/>
                <a:gdLst/>
                <a:ahLst/>
                <a:cxnLst/>
                <a:rect r="r" b="b" t="t" l="l"/>
                <a:pathLst>
                  <a:path h="342591" w="609110">
                    <a:moveTo>
                      <a:pt x="304555" y="0"/>
                    </a:moveTo>
                    <a:lnTo>
                      <a:pt x="609110" y="342591"/>
                    </a:lnTo>
                    <a:lnTo>
                      <a:pt x="0" y="342591"/>
                    </a:lnTo>
                    <a:lnTo>
                      <a:pt x="304555" y="0"/>
                    </a:lnTo>
                    <a:close/>
                  </a:path>
                </a:pathLst>
              </a:custGeom>
              <a:solidFill>
                <a:srgbClr val="37C9EF"/>
              </a:solidFill>
            </p:spPr>
          </p:sp>
          <p:sp>
            <p:nvSpPr>
              <p:cNvPr name="TextBox 28" id="28"/>
              <p:cNvSpPr txBox="true"/>
              <p:nvPr/>
            </p:nvSpPr>
            <p:spPr>
              <a:xfrm>
                <a:off x="95174" y="120960"/>
                <a:ext cx="418763" cy="197160"/>
              </a:xfrm>
              <a:prstGeom prst="rect">
                <a:avLst/>
              </a:prstGeom>
            </p:spPr>
            <p:txBody>
              <a:bodyPr anchor="ctr" rtlCol="false" tIns="50800" lIns="50800" bIns="50800" rIns="50800"/>
              <a:lstStyle/>
              <a:p>
                <a:pPr algn="ctr">
                  <a:lnSpc>
                    <a:spcPts val="2100"/>
                  </a:lnSpc>
                </a:pPr>
              </a:p>
            </p:txBody>
          </p:sp>
        </p:grpSp>
        <p:grpSp>
          <p:nvGrpSpPr>
            <p:cNvPr name="Group 29" id="29"/>
            <p:cNvGrpSpPr/>
            <p:nvPr/>
          </p:nvGrpSpPr>
          <p:grpSpPr>
            <a:xfrm rot="0">
              <a:off x="0" y="0"/>
              <a:ext cx="1619091" cy="1206500"/>
              <a:chOff x="0" y="0"/>
              <a:chExt cx="319820" cy="238321"/>
            </a:xfrm>
          </p:grpSpPr>
          <p:sp>
            <p:nvSpPr>
              <p:cNvPr name="Freeform 30" id="30"/>
              <p:cNvSpPr/>
              <p:nvPr/>
            </p:nvSpPr>
            <p:spPr>
              <a:xfrm flipH="false" flipV="false" rot="0">
                <a:off x="0" y="0"/>
                <a:ext cx="319820" cy="238321"/>
              </a:xfrm>
              <a:custGeom>
                <a:avLst/>
                <a:gdLst/>
                <a:ahLst/>
                <a:cxnLst/>
                <a:rect r="r" b="b" t="t" l="l"/>
                <a:pathLst>
                  <a:path h="238321" w="319820">
                    <a:moveTo>
                      <a:pt x="0" y="0"/>
                    </a:moveTo>
                    <a:lnTo>
                      <a:pt x="319820" y="0"/>
                    </a:lnTo>
                    <a:lnTo>
                      <a:pt x="319820" y="238321"/>
                    </a:lnTo>
                    <a:lnTo>
                      <a:pt x="0" y="238321"/>
                    </a:lnTo>
                    <a:close/>
                  </a:path>
                </a:pathLst>
              </a:custGeom>
              <a:solidFill>
                <a:srgbClr val="37C9EF"/>
              </a:solidFill>
            </p:spPr>
          </p:sp>
          <p:sp>
            <p:nvSpPr>
              <p:cNvPr name="TextBox 31" id="31"/>
              <p:cNvSpPr txBox="true"/>
              <p:nvPr/>
            </p:nvSpPr>
            <p:spPr>
              <a:xfrm>
                <a:off x="0" y="0"/>
                <a:ext cx="319820" cy="238321"/>
              </a:xfrm>
              <a:prstGeom prst="rect">
                <a:avLst/>
              </a:prstGeom>
            </p:spPr>
            <p:txBody>
              <a:bodyPr anchor="ctr" rtlCol="false" tIns="254000" lIns="254000" bIns="254000" rIns="254000"/>
              <a:lstStyle/>
              <a:p>
                <a:pPr algn="ctr">
                  <a:lnSpc>
                    <a:spcPts val="3599"/>
                  </a:lnSpc>
                </a:pPr>
              </a:p>
            </p:txBody>
          </p:sp>
        </p:grpSp>
        <p:sp>
          <p:nvSpPr>
            <p:cNvPr name="TextBox 32" id="32"/>
            <p:cNvSpPr txBox="true"/>
            <p:nvPr/>
          </p:nvSpPr>
          <p:spPr>
            <a:xfrm rot="0">
              <a:off x="2259904" y="61171"/>
              <a:ext cx="10307574" cy="1036532"/>
            </a:xfrm>
            <a:prstGeom prst="rect">
              <a:avLst/>
            </a:prstGeom>
          </p:spPr>
          <p:txBody>
            <a:bodyPr anchor="t" rtlCol="false" tIns="0" lIns="0" bIns="0" rIns="0">
              <a:spAutoFit/>
            </a:bodyPr>
            <a:lstStyle/>
            <a:p>
              <a:pPr algn="l">
                <a:lnSpc>
                  <a:spcPts val="3219"/>
                </a:lnSpc>
              </a:pPr>
              <a:r>
                <a:rPr lang="en-US" sz="2299" spc="34" b="true">
                  <a:solidFill>
                    <a:srgbClr val="000000"/>
                  </a:solidFill>
                  <a:latin typeface="Aileron Bold"/>
                  <a:ea typeface="Aileron Bold"/>
                  <a:cs typeface="Aileron Bold"/>
                  <a:sym typeface="Aileron Bold"/>
                </a:rPr>
                <a:t>Website Name - </a:t>
              </a:r>
              <a:r>
                <a:rPr lang="en-US" sz="2299" spc="34" b="true">
                  <a:solidFill>
                    <a:srgbClr val="000000"/>
                  </a:solidFill>
                  <a:latin typeface="Aileron Bold"/>
                  <a:ea typeface="Aileron Bold"/>
                  <a:cs typeface="Aileron Bold"/>
                  <a:sym typeface="Aileron Bold"/>
                </a:rPr>
                <a:t>If you could pick any domain name (like mywebsite.com), what would it be?</a:t>
              </a:r>
            </a:p>
          </p:txBody>
        </p:sp>
      </p:grpSp>
      <p:grpSp>
        <p:nvGrpSpPr>
          <p:cNvPr name="Group 33" id="33"/>
          <p:cNvGrpSpPr/>
          <p:nvPr/>
        </p:nvGrpSpPr>
        <p:grpSpPr>
          <a:xfrm rot="0">
            <a:off x="6853714" y="6363021"/>
            <a:ext cx="9425608" cy="904875"/>
            <a:chOff x="0" y="0"/>
            <a:chExt cx="12567478" cy="1206500"/>
          </a:xfrm>
        </p:grpSpPr>
        <p:grpSp>
          <p:nvGrpSpPr>
            <p:cNvPr name="Group 34" id="34"/>
            <p:cNvGrpSpPr/>
            <p:nvPr/>
          </p:nvGrpSpPr>
          <p:grpSpPr>
            <a:xfrm rot="5400000">
              <a:off x="1472122" y="433603"/>
              <a:ext cx="603250" cy="339294"/>
              <a:chOff x="0" y="0"/>
              <a:chExt cx="609111" cy="342591"/>
            </a:xfrm>
          </p:grpSpPr>
          <p:sp>
            <p:nvSpPr>
              <p:cNvPr name="Freeform 35" id="35"/>
              <p:cNvSpPr/>
              <p:nvPr/>
            </p:nvSpPr>
            <p:spPr>
              <a:xfrm flipH="false" flipV="false" rot="0">
                <a:off x="0" y="0"/>
                <a:ext cx="609110" cy="342591"/>
              </a:xfrm>
              <a:custGeom>
                <a:avLst/>
                <a:gdLst/>
                <a:ahLst/>
                <a:cxnLst/>
                <a:rect r="r" b="b" t="t" l="l"/>
                <a:pathLst>
                  <a:path h="342591" w="609110">
                    <a:moveTo>
                      <a:pt x="304555" y="0"/>
                    </a:moveTo>
                    <a:lnTo>
                      <a:pt x="609110" y="342591"/>
                    </a:lnTo>
                    <a:lnTo>
                      <a:pt x="0" y="342591"/>
                    </a:lnTo>
                    <a:lnTo>
                      <a:pt x="304555" y="0"/>
                    </a:lnTo>
                    <a:close/>
                  </a:path>
                </a:pathLst>
              </a:custGeom>
              <a:solidFill>
                <a:srgbClr val="36D1D6"/>
              </a:solidFill>
            </p:spPr>
          </p:sp>
          <p:sp>
            <p:nvSpPr>
              <p:cNvPr name="TextBox 36" id="36"/>
              <p:cNvSpPr txBox="true"/>
              <p:nvPr/>
            </p:nvSpPr>
            <p:spPr>
              <a:xfrm>
                <a:off x="95174" y="120960"/>
                <a:ext cx="418763" cy="197160"/>
              </a:xfrm>
              <a:prstGeom prst="rect">
                <a:avLst/>
              </a:prstGeom>
            </p:spPr>
            <p:txBody>
              <a:bodyPr anchor="ctr" rtlCol="false" tIns="50800" lIns="50800" bIns="50800" rIns="50800"/>
              <a:lstStyle/>
              <a:p>
                <a:pPr algn="ctr">
                  <a:lnSpc>
                    <a:spcPts val="2100"/>
                  </a:lnSpc>
                </a:pPr>
              </a:p>
            </p:txBody>
          </p:sp>
        </p:grpSp>
        <p:grpSp>
          <p:nvGrpSpPr>
            <p:cNvPr name="Group 37" id="37"/>
            <p:cNvGrpSpPr/>
            <p:nvPr/>
          </p:nvGrpSpPr>
          <p:grpSpPr>
            <a:xfrm rot="0">
              <a:off x="0" y="0"/>
              <a:ext cx="1619091" cy="1206500"/>
              <a:chOff x="0" y="0"/>
              <a:chExt cx="319820" cy="238321"/>
            </a:xfrm>
          </p:grpSpPr>
          <p:sp>
            <p:nvSpPr>
              <p:cNvPr name="Freeform 38" id="38"/>
              <p:cNvSpPr/>
              <p:nvPr/>
            </p:nvSpPr>
            <p:spPr>
              <a:xfrm flipH="false" flipV="false" rot="0">
                <a:off x="0" y="0"/>
                <a:ext cx="319820" cy="238321"/>
              </a:xfrm>
              <a:custGeom>
                <a:avLst/>
                <a:gdLst/>
                <a:ahLst/>
                <a:cxnLst/>
                <a:rect r="r" b="b" t="t" l="l"/>
                <a:pathLst>
                  <a:path h="238321" w="319820">
                    <a:moveTo>
                      <a:pt x="0" y="0"/>
                    </a:moveTo>
                    <a:lnTo>
                      <a:pt x="319820" y="0"/>
                    </a:lnTo>
                    <a:lnTo>
                      <a:pt x="319820" y="238321"/>
                    </a:lnTo>
                    <a:lnTo>
                      <a:pt x="0" y="238321"/>
                    </a:lnTo>
                    <a:close/>
                  </a:path>
                </a:pathLst>
              </a:custGeom>
              <a:solidFill>
                <a:srgbClr val="36D1D6"/>
              </a:solidFill>
            </p:spPr>
          </p:sp>
          <p:sp>
            <p:nvSpPr>
              <p:cNvPr name="TextBox 39" id="39"/>
              <p:cNvSpPr txBox="true"/>
              <p:nvPr/>
            </p:nvSpPr>
            <p:spPr>
              <a:xfrm>
                <a:off x="0" y="0"/>
                <a:ext cx="319820" cy="238321"/>
              </a:xfrm>
              <a:prstGeom prst="rect">
                <a:avLst/>
              </a:prstGeom>
            </p:spPr>
            <p:txBody>
              <a:bodyPr anchor="ctr" rtlCol="false" tIns="254000" lIns="254000" bIns="254000" rIns="254000"/>
              <a:lstStyle/>
              <a:p>
                <a:pPr algn="ctr">
                  <a:lnSpc>
                    <a:spcPts val="3599"/>
                  </a:lnSpc>
                </a:pPr>
              </a:p>
            </p:txBody>
          </p:sp>
        </p:grpSp>
        <p:sp>
          <p:nvSpPr>
            <p:cNvPr name="TextBox 40" id="40"/>
            <p:cNvSpPr txBox="true"/>
            <p:nvPr/>
          </p:nvSpPr>
          <p:spPr>
            <a:xfrm rot="0">
              <a:off x="2259904" y="61171"/>
              <a:ext cx="10307574" cy="1036532"/>
            </a:xfrm>
            <a:prstGeom prst="rect">
              <a:avLst/>
            </a:prstGeom>
          </p:spPr>
          <p:txBody>
            <a:bodyPr anchor="t" rtlCol="false" tIns="0" lIns="0" bIns="0" rIns="0">
              <a:spAutoFit/>
            </a:bodyPr>
            <a:lstStyle/>
            <a:p>
              <a:pPr algn="l">
                <a:lnSpc>
                  <a:spcPts val="3219"/>
                </a:lnSpc>
              </a:pPr>
              <a:r>
                <a:rPr lang="en-US" sz="2299" spc="34" b="true">
                  <a:solidFill>
                    <a:srgbClr val="000000"/>
                  </a:solidFill>
                  <a:latin typeface="Aileron Bold"/>
                  <a:ea typeface="Aileron Bold"/>
                  <a:cs typeface="Aileron Bold"/>
                  <a:sym typeface="Aileron Bold"/>
                </a:rPr>
                <a:t>Ima</a:t>
              </a:r>
              <a:r>
                <a:rPr lang="en-US" sz="2299" spc="34" b="true">
                  <a:solidFill>
                    <a:srgbClr val="000000"/>
                  </a:solidFill>
                  <a:latin typeface="Aileron Bold"/>
                  <a:ea typeface="Aileron Bold"/>
                  <a:cs typeface="Aileron Bold"/>
                  <a:sym typeface="Aileron Bold"/>
                </a:rPr>
                <a:t>ges and Media - Do you already have photos, postcards, or videos you want to use?</a:t>
              </a:r>
            </a:p>
          </p:txBody>
        </p:sp>
      </p:grpSp>
      <p:grpSp>
        <p:nvGrpSpPr>
          <p:cNvPr name="Group 41" id="41"/>
          <p:cNvGrpSpPr/>
          <p:nvPr/>
        </p:nvGrpSpPr>
        <p:grpSpPr>
          <a:xfrm rot="0">
            <a:off x="6853714" y="7934325"/>
            <a:ext cx="9425608" cy="1141730"/>
            <a:chOff x="0" y="0"/>
            <a:chExt cx="12567478" cy="1522307"/>
          </a:xfrm>
        </p:grpSpPr>
        <p:grpSp>
          <p:nvGrpSpPr>
            <p:cNvPr name="Group 42" id="42"/>
            <p:cNvGrpSpPr/>
            <p:nvPr/>
          </p:nvGrpSpPr>
          <p:grpSpPr>
            <a:xfrm rot="5400000">
              <a:off x="1472122" y="591506"/>
              <a:ext cx="603250" cy="339294"/>
              <a:chOff x="0" y="0"/>
              <a:chExt cx="609111" cy="342591"/>
            </a:xfrm>
          </p:grpSpPr>
          <p:sp>
            <p:nvSpPr>
              <p:cNvPr name="Freeform 43" id="43"/>
              <p:cNvSpPr/>
              <p:nvPr/>
            </p:nvSpPr>
            <p:spPr>
              <a:xfrm flipH="false" flipV="false" rot="0">
                <a:off x="0" y="0"/>
                <a:ext cx="609110" cy="342591"/>
              </a:xfrm>
              <a:custGeom>
                <a:avLst/>
                <a:gdLst/>
                <a:ahLst/>
                <a:cxnLst/>
                <a:rect r="r" b="b" t="t" l="l"/>
                <a:pathLst>
                  <a:path h="342591" w="609110">
                    <a:moveTo>
                      <a:pt x="304555" y="0"/>
                    </a:moveTo>
                    <a:lnTo>
                      <a:pt x="609110" y="342591"/>
                    </a:lnTo>
                    <a:lnTo>
                      <a:pt x="0" y="342591"/>
                    </a:lnTo>
                    <a:lnTo>
                      <a:pt x="304555" y="0"/>
                    </a:lnTo>
                    <a:close/>
                  </a:path>
                </a:pathLst>
              </a:custGeom>
              <a:solidFill>
                <a:srgbClr val="36D1D6"/>
              </a:solidFill>
            </p:spPr>
          </p:sp>
          <p:sp>
            <p:nvSpPr>
              <p:cNvPr name="TextBox 44" id="44"/>
              <p:cNvSpPr txBox="true"/>
              <p:nvPr/>
            </p:nvSpPr>
            <p:spPr>
              <a:xfrm>
                <a:off x="95174" y="120960"/>
                <a:ext cx="418763" cy="197160"/>
              </a:xfrm>
              <a:prstGeom prst="rect">
                <a:avLst/>
              </a:prstGeom>
            </p:spPr>
            <p:txBody>
              <a:bodyPr anchor="ctr" rtlCol="false" tIns="50800" lIns="50800" bIns="50800" rIns="50800"/>
              <a:lstStyle/>
              <a:p>
                <a:pPr algn="ctr">
                  <a:lnSpc>
                    <a:spcPts val="2100"/>
                  </a:lnSpc>
                </a:pPr>
              </a:p>
            </p:txBody>
          </p:sp>
        </p:grpSp>
        <p:grpSp>
          <p:nvGrpSpPr>
            <p:cNvPr name="Group 45" id="45"/>
            <p:cNvGrpSpPr/>
            <p:nvPr/>
          </p:nvGrpSpPr>
          <p:grpSpPr>
            <a:xfrm rot="0">
              <a:off x="0" y="157904"/>
              <a:ext cx="1619091" cy="1206500"/>
              <a:chOff x="0" y="0"/>
              <a:chExt cx="319820" cy="238321"/>
            </a:xfrm>
          </p:grpSpPr>
          <p:sp>
            <p:nvSpPr>
              <p:cNvPr name="Freeform 46" id="46"/>
              <p:cNvSpPr/>
              <p:nvPr/>
            </p:nvSpPr>
            <p:spPr>
              <a:xfrm flipH="false" flipV="false" rot="0">
                <a:off x="0" y="0"/>
                <a:ext cx="319820" cy="238321"/>
              </a:xfrm>
              <a:custGeom>
                <a:avLst/>
                <a:gdLst/>
                <a:ahLst/>
                <a:cxnLst/>
                <a:rect r="r" b="b" t="t" l="l"/>
                <a:pathLst>
                  <a:path h="238321" w="319820">
                    <a:moveTo>
                      <a:pt x="0" y="0"/>
                    </a:moveTo>
                    <a:lnTo>
                      <a:pt x="319820" y="0"/>
                    </a:lnTo>
                    <a:lnTo>
                      <a:pt x="319820" y="238321"/>
                    </a:lnTo>
                    <a:lnTo>
                      <a:pt x="0" y="238321"/>
                    </a:lnTo>
                    <a:close/>
                  </a:path>
                </a:pathLst>
              </a:custGeom>
              <a:solidFill>
                <a:srgbClr val="36D1D6"/>
              </a:solidFill>
            </p:spPr>
          </p:sp>
          <p:sp>
            <p:nvSpPr>
              <p:cNvPr name="TextBox 47" id="47"/>
              <p:cNvSpPr txBox="true"/>
              <p:nvPr/>
            </p:nvSpPr>
            <p:spPr>
              <a:xfrm>
                <a:off x="0" y="0"/>
                <a:ext cx="319820" cy="238321"/>
              </a:xfrm>
              <a:prstGeom prst="rect">
                <a:avLst/>
              </a:prstGeom>
            </p:spPr>
            <p:txBody>
              <a:bodyPr anchor="ctr" rtlCol="false" tIns="254000" lIns="254000" bIns="254000" rIns="254000"/>
              <a:lstStyle/>
              <a:p>
                <a:pPr algn="ctr">
                  <a:lnSpc>
                    <a:spcPts val="3599"/>
                  </a:lnSpc>
                </a:pPr>
              </a:p>
            </p:txBody>
          </p:sp>
        </p:grpSp>
        <p:sp>
          <p:nvSpPr>
            <p:cNvPr name="TextBox 48" id="48"/>
            <p:cNvSpPr txBox="true"/>
            <p:nvPr/>
          </p:nvSpPr>
          <p:spPr>
            <a:xfrm rot="0">
              <a:off x="2259904" y="-47625"/>
              <a:ext cx="10307574" cy="1569932"/>
            </a:xfrm>
            <a:prstGeom prst="rect">
              <a:avLst/>
            </a:prstGeom>
          </p:spPr>
          <p:txBody>
            <a:bodyPr anchor="t" rtlCol="false" tIns="0" lIns="0" bIns="0" rIns="0">
              <a:spAutoFit/>
            </a:bodyPr>
            <a:lstStyle/>
            <a:p>
              <a:pPr algn="l">
                <a:lnSpc>
                  <a:spcPts val="3219"/>
                </a:lnSpc>
              </a:pPr>
              <a:r>
                <a:rPr lang="en-US" sz="2299" spc="34" b="true">
                  <a:solidFill>
                    <a:srgbClr val="000000"/>
                  </a:solidFill>
                  <a:latin typeface="Aileron Bold"/>
                  <a:ea typeface="Aileron Bold"/>
                  <a:cs typeface="Aileron Bold"/>
                  <a:sym typeface="Aileron Bold"/>
                </a:rPr>
                <a:t>Design Style</a:t>
              </a:r>
              <a:r>
                <a:rPr lang="en-US" sz="2299" spc="34" b="true">
                  <a:solidFill>
                    <a:srgbClr val="000000"/>
                  </a:solidFill>
                  <a:latin typeface="Aileron Bold"/>
                  <a:ea typeface="Aileron Bold"/>
                  <a:cs typeface="Aileron Bold"/>
                  <a:sym typeface="Aileron Bold"/>
                </a:rPr>
                <a:t> - How do you want your website to look and feel? (Pick 2–3 words)(Examples: Modern, Elegant, Friendly, Fun, Minimalist, or write your own)</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6853714" cy="10287000"/>
          </a:xfrm>
          <a:custGeom>
            <a:avLst/>
            <a:gdLst/>
            <a:ahLst/>
            <a:cxnLst/>
            <a:rect r="r" b="b" t="t" l="l"/>
            <a:pathLst>
              <a:path h="10287000" w="6853714">
                <a:moveTo>
                  <a:pt x="0" y="0"/>
                </a:moveTo>
                <a:lnTo>
                  <a:pt x="6853714" y="0"/>
                </a:lnTo>
                <a:lnTo>
                  <a:pt x="6853714" y="10287000"/>
                </a:lnTo>
                <a:lnTo>
                  <a:pt x="0" y="10287000"/>
                </a:lnTo>
                <a:lnTo>
                  <a:pt x="0" y="0"/>
                </a:lnTo>
                <a:close/>
              </a:path>
            </a:pathLst>
          </a:custGeom>
          <a:blipFill>
            <a:blip r:embed="rId2"/>
            <a:stretch>
              <a:fillRect l="-62640" t="0" r="-62640" b="0"/>
            </a:stretch>
          </a:blipFill>
        </p:spPr>
      </p:sp>
      <p:grpSp>
        <p:nvGrpSpPr>
          <p:cNvPr name="Group 3" id="3"/>
          <p:cNvGrpSpPr/>
          <p:nvPr/>
        </p:nvGrpSpPr>
        <p:grpSpPr>
          <a:xfrm rot="0">
            <a:off x="0" y="-1805408"/>
            <a:ext cx="1028700" cy="3086100"/>
            <a:chOff x="0" y="0"/>
            <a:chExt cx="270933" cy="812800"/>
          </a:xfrm>
        </p:grpSpPr>
        <p:sp>
          <p:nvSpPr>
            <p:cNvPr name="Freeform 4" id="4"/>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3EC58C"/>
            </a:solidFill>
          </p:spPr>
        </p:sp>
        <p:sp>
          <p:nvSpPr>
            <p:cNvPr name="TextBox 5" id="5"/>
            <p:cNvSpPr txBox="true"/>
            <p:nvPr/>
          </p:nvSpPr>
          <p:spPr>
            <a:xfrm>
              <a:off x="0" y="-38100"/>
              <a:ext cx="270933" cy="850900"/>
            </a:xfrm>
            <a:prstGeom prst="rect">
              <a:avLst/>
            </a:prstGeom>
          </p:spPr>
          <p:txBody>
            <a:bodyPr anchor="ctr" rtlCol="false" tIns="50800" lIns="50800" bIns="50800" rIns="50800"/>
            <a:lstStyle/>
            <a:p>
              <a:pPr algn="ctr">
                <a:lnSpc>
                  <a:spcPts val="2520"/>
                </a:lnSpc>
              </a:pPr>
            </a:p>
          </p:txBody>
        </p:sp>
      </p:grpSp>
      <p:grpSp>
        <p:nvGrpSpPr>
          <p:cNvPr name="Group 6" id="6"/>
          <p:cNvGrpSpPr/>
          <p:nvPr/>
        </p:nvGrpSpPr>
        <p:grpSpPr>
          <a:xfrm rot="0">
            <a:off x="0" y="0"/>
            <a:ext cx="6853714" cy="10287000"/>
            <a:chOff x="0" y="0"/>
            <a:chExt cx="1805093" cy="2709333"/>
          </a:xfrm>
        </p:grpSpPr>
        <p:sp>
          <p:nvSpPr>
            <p:cNvPr name="Freeform 7" id="7"/>
            <p:cNvSpPr/>
            <p:nvPr/>
          </p:nvSpPr>
          <p:spPr>
            <a:xfrm flipH="false" flipV="false" rot="0">
              <a:off x="0" y="0"/>
              <a:ext cx="1805093" cy="2709333"/>
            </a:xfrm>
            <a:custGeom>
              <a:avLst/>
              <a:gdLst/>
              <a:ahLst/>
              <a:cxnLst/>
              <a:rect r="r" b="b" t="t" l="l"/>
              <a:pathLst>
                <a:path h="2709333" w="1805093">
                  <a:moveTo>
                    <a:pt x="0" y="0"/>
                  </a:moveTo>
                  <a:lnTo>
                    <a:pt x="1805093" y="0"/>
                  </a:lnTo>
                  <a:lnTo>
                    <a:pt x="1805093" y="2709333"/>
                  </a:lnTo>
                  <a:lnTo>
                    <a:pt x="0" y="2709333"/>
                  </a:lnTo>
                  <a:close/>
                </a:path>
              </a:pathLst>
            </a:custGeom>
            <a:gradFill rotWithShape="true">
              <a:gsLst>
                <a:gs pos="0">
                  <a:srgbClr val="FFFFFF">
                    <a:alpha val="47000"/>
                  </a:srgbClr>
                </a:gs>
                <a:gs pos="100000">
                  <a:srgbClr val="9B9B9B">
                    <a:alpha val="47000"/>
                  </a:srgbClr>
                </a:gs>
              </a:gsLst>
              <a:path path="circle">
                <a:fillToRect l="0" r="100000" t="0" b="100000"/>
              </a:path>
              <a:tileRect r="0" l="-100000" b="0" t="-100000"/>
            </a:gradFill>
          </p:spPr>
        </p:sp>
        <p:sp>
          <p:nvSpPr>
            <p:cNvPr name="TextBox 8" id="8"/>
            <p:cNvSpPr txBox="true"/>
            <p:nvPr/>
          </p:nvSpPr>
          <p:spPr>
            <a:xfrm>
              <a:off x="0" y="-47625"/>
              <a:ext cx="1805093" cy="2756958"/>
            </a:xfrm>
            <a:prstGeom prst="rect">
              <a:avLst/>
            </a:prstGeom>
          </p:spPr>
          <p:txBody>
            <a:bodyPr anchor="ctr" rtlCol="false" tIns="50800" lIns="50800" bIns="50800" rIns="50800"/>
            <a:lstStyle/>
            <a:p>
              <a:pPr algn="ctr">
                <a:lnSpc>
                  <a:spcPts val="3359"/>
                </a:lnSpc>
              </a:pPr>
            </a:p>
          </p:txBody>
        </p:sp>
      </p:grpSp>
      <p:sp>
        <p:nvSpPr>
          <p:cNvPr name="Freeform 9" id="9"/>
          <p:cNvSpPr/>
          <p:nvPr/>
        </p:nvSpPr>
        <p:spPr>
          <a:xfrm flipH="false" flipV="false" rot="0">
            <a:off x="-13601700" y="-6948908"/>
            <a:ext cx="14630400" cy="8229600"/>
          </a:xfrm>
          <a:custGeom>
            <a:avLst/>
            <a:gdLst/>
            <a:ahLst/>
            <a:cxnLst/>
            <a:rect r="r" b="b" t="t" l="l"/>
            <a:pathLst>
              <a:path h="8229600" w="14630400">
                <a:moveTo>
                  <a:pt x="0" y="0"/>
                </a:moveTo>
                <a:lnTo>
                  <a:pt x="14630400" y="0"/>
                </a:lnTo>
                <a:lnTo>
                  <a:pt x="14630400" y="8229600"/>
                </a:lnTo>
                <a:lnTo>
                  <a:pt x="0" y="8229600"/>
                </a:lnTo>
                <a:lnTo>
                  <a:pt x="0" y="0"/>
                </a:lnTo>
                <a:close/>
              </a:path>
            </a:pathLst>
          </a:custGeom>
          <a:blipFill>
            <a:blip r:embed="rId3"/>
            <a:stretch>
              <a:fillRect l="0" t="0" r="0" b="0"/>
            </a:stretch>
          </a:blipFill>
        </p:spPr>
      </p:sp>
      <p:sp>
        <p:nvSpPr>
          <p:cNvPr name="TextBox 10" id="10"/>
          <p:cNvSpPr txBox="true"/>
          <p:nvPr/>
        </p:nvSpPr>
        <p:spPr>
          <a:xfrm rot="0">
            <a:off x="8462979" y="981075"/>
            <a:ext cx="4398161" cy="405765"/>
          </a:xfrm>
          <a:prstGeom prst="rect">
            <a:avLst/>
          </a:prstGeom>
        </p:spPr>
        <p:txBody>
          <a:bodyPr anchor="t" rtlCol="false" tIns="0" lIns="0" bIns="0" rIns="0">
            <a:spAutoFit/>
          </a:bodyPr>
          <a:lstStyle/>
          <a:p>
            <a:pPr algn="l">
              <a:lnSpc>
                <a:spcPts val="3359"/>
              </a:lnSpc>
            </a:pPr>
            <a:r>
              <a:rPr lang="en-US" sz="2400">
                <a:solidFill>
                  <a:srgbClr val="000000"/>
                </a:solidFill>
                <a:latin typeface="Open Sauce"/>
                <a:ea typeface="Open Sauce"/>
                <a:cs typeface="Open Sauce"/>
                <a:sym typeface="Open Sauce"/>
              </a:rPr>
              <a:t>The WordPress Block Editor</a:t>
            </a:r>
          </a:p>
        </p:txBody>
      </p:sp>
      <p:sp>
        <p:nvSpPr>
          <p:cNvPr name="Freeform 11" id="11"/>
          <p:cNvSpPr/>
          <p:nvPr/>
        </p:nvSpPr>
        <p:spPr>
          <a:xfrm flipH="false" flipV="false" rot="0">
            <a:off x="15234220" y="887270"/>
            <a:ext cx="9160160" cy="9160160"/>
          </a:xfrm>
          <a:custGeom>
            <a:avLst/>
            <a:gdLst/>
            <a:ahLst/>
            <a:cxnLst/>
            <a:rect r="r" b="b" t="t" l="l"/>
            <a:pathLst>
              <a:path h="9160160" w="9160160">
                <a:moveTo>
                  <a:pt x="0" y="0"/>
                </a:moveTo>
                <a:lnTo>
                  <a:pt x="9160160" y="0"/>
                </a:lnTo>
                <a:lnTo>
                  <a:pt x="9160160" y="9160160"/>
                </a:lnTo>
                <a:lnTo>
                  <a:pt x="0" y="91601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8462979" y="1494846"/>
            <a:ext cx="8796321" cy="1663065"/>
          </a:xfrm>
          <a:prstGeom prst="rect">
            <a:avLst/>
          </a:prstGeom>
        </p:spPr>
        <p:txBody>
          <a:bodyPr anchor="t" rtlCol="false" tIns="0" lIns="0" bIns="0" rIns="0">
            <a:spAutoFit/>
          </a:bodyPr>
          <a:lstStyle/>
          <a:p>
            <a:pPr algn="l">
              <a:lnSpc>
                <a:spcPts val="3359"/>
              </a:lnSpc>
            </a:pPr>
            <a:r>
              <a:rPr lang="en-US" sz="2400">
                <a:solidFill>
                  <a:srgbClr val="545454"/>
                </a:solidFill>
                <a:latin typeface="Open Sauce"/>
                <a:ea typeface="Open Sauce"/>
                <a:cs typeface="Open Sauce"/>
                <a:sym typeface="Open Sauce"/>
              </a:rPr>
              <a:t>Gutenberg is known as the block editor because it provides a library of individual content blocks. These blocks cover use cases such as text formatting, media insertion, and section arrangement. </a:t>
            </a:r>
          </a:p>
        </p:txBody>
      </p:sp>
      <p:sp>
        <p:nvSpPr>
          <p:cNvPr name="TextBox 13" id="13"/>
          <p:cNvSpPr txBox="true"/>
          <p:nvPr/>
        </p:nvSpPr>
        <p:spPr>
          <a:xfrm rot="0">
            <a:off x="1425167" y="459141"/>
            <a:ext cx="5428547"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Open Sauce Bold"/>
                <a:ea typeface="Open Sauce Bold"/>
                <a:cs typeface="Open Sauce Bold"/>
                <a:sym typeface="Open Sauce Bold"/>
              </a:rPr>
              <a:t>Introduction to Gutenberg</a:t>
            </a:r>
          </a:p>
        </p:txBody>
      </p:sp>
      <p:sp>
        <p:nvSpPr>
          <p:cNvPr name="Freeform 14" id="14"/>
          <p:cNvSpPr/>
          <p:nvPr/>
        </p:nvSpPr>
        <p:spPr>
          <a:xfrm flipH="false" flipV="false" rot="0">
            <a:off x="8727066" y="3420081"/>
            <a:ext cx="8268148" cy="5271479"/>
          </a:xfrm>
          <a:custGeom>
            <a:avLst/>
            <a:gdLst/>
            <a:ahLst/>
            <a:cxnLst/>
            <a:rect r="r" b="b" t="t" l="l"/>
            <a:pathLst>
              <a:path h="5271479" w="8268148">
                <a:moveTo>
                  <a:pt x="0" y="0"/>
                </a:moveTo>
                <a:lnTo>
                  <a:pt x="8268147" y="0"/>
                </a:lnTo>
                <a:lnTo>
                  <a:pt x="8268147" y="5271479"/>
                </a:lnTo>
                <a:lnTo>
                  <a:pt x="0" y="5271479"/>
                </a:lnTo>
                <a:lnTo>
                  <a:pt x="0" y="0"/>
                </a:lnTo>
                <a:close/>
              </a:path>
            </a:pathLst>
          </a:custGeom>
          <a:blipFill>
            <a:blip r:embed="rId6"/>
            <a:stretch>
              <a:fillRect l="0" t="0" r="-11608" b="0"/>
            </a:stretch>
          </a:blipFill>
        </p:spPr>
      </p:sp>
      <p:sp>
        <p:nvSpPr>
          <p:cNvPr name="TextBox 15" id="15"/>
          <p:cNvSpPr txBox="true"/>
          <p:nvPr/>
        </p:nvSpPr>
        <p:spPr>
          <a:xfrm rot="0">
            <a:off x="8462979" y="8815385"/>
            <a:ext cx="8796321" cy="240665"/>
          </a:xfrm>
          <a:prstGeom prst="rect">
            <a:avLst/>
          </a:prstGeom>
        </p:spPr>
        <p:txBody>
          <a:bodyPr anchor="t" rtlCol="false" tIns="0" lIns="0" bIns="0" rIns="0">
            <a:spAutoFit/>
          </a:bodyPr>
          <a:lstStyle/>
          <a:p>
            <a:pPr algn="ctr">
              <a:lnSpc>
                <a:spcPts val="1960"/>
              </a:lnSpc>
            </a:pPr>
            <a:r>
              <a:rPr lang="en-US" sz="1400">
                <a:solidFill>
                  <a:srgbClr val="545454"/>
                </a:solidFill>
                <a:latin typeface="Open Sauce"/>
                <a:ea typeface="Open Sauce"/>
                <a:cs typeface="Open Sauce"/>
                <a:sym typeface="Open Sauce"/>
              </a:rPr>
              <a:t>Photo Courtesy: wordpress.org/gutenberg/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DAGiSTeFyYE</dc:identifier>
  <dcterms:modified xsi:type="dcterms:W3CDTF">2011-08-01T06:04:30Z</dcterms:modified>
  <cp:revision>1</cp:revision>
  <dc:title>Web Deveopment - eMagine</dc:title>
</cp:coreProperties>
</file>