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8288000" cy="10287000"/>
  <p:notesSz cx="6858000" cy="9144000"/>
  <p:embeddedFontLst>
    <p:embeddedFont>
      <p:font typeface="Aileron" panose="020B0604020202020204" charset="0"/>
      <p:regular r:id="rId65"/>
    </p:embeddedFont>
    <p:embeddedFont>
      <p:font typeface="Akira Expanded 1" panose="020B0604020202020204" charset="0"/>
      <p:regular r:id="rId66"/>
    </p:embeddedFont>
    <p:embeddedFont>
      <p:font typeface="Akira Expanded 2" panose="020B0604020202020204" charset="0"/>
      <p:regular r:id="rId67"/>
    </p:embeddedFont>
    <p:embeddedFont>
      <p:font typeface="Akira Expanded 3" panose="020B0604020202020204" charset="0"/>
      <p:regular r:id="rId68"/>
    </p:embeddedFont>
    <p:embeddedFont>
      <p:font typeface="Archivo Narrow" panose="020B0604020202020204" charset="0"/>
      <p:regular r:id="rId69"/>
    </p:embeddedFont>
    <p:embeddedFont>
      <p:font typeface="DM Sans Bold" panose="020B0604020202020204" charset="0"/>
      <p:regular r:id="rId70"/>
    </p:embeddedFont>
    <p:embeddedFont>
      <p:font typeface="Montserrat" panose="00000500000000000000" pitchFamily="2" charset="0"/>
      <p:regular r:id="rId71"/>
    </p:embeddedFont>
    <p:embeddedFont>
      <p:font typeface="Open Sans Bold" panose="020B0604020202020204" charset="0"/>
      <p:regular r:id="rId72"/>
    </p:embeddedFont>
    <p:embeddedFont>
      <p:font typeface="Public Sans Bold" panose="020B0604020202020204" charset="0"/>
      <p:regular r:id="rId73"/>
    </p:embeddedFont>
    <p:embeddedFont>
      <p:font typeface="Roboto" panose="02000000000000000000" pitchFamily="2" charset="0"/>
      <p:regular r:id="rId74"/>
    </p:embeddedFont>
    <p:embeddedFont>
      <p:font typeface="Roboto Bold" panose="02000000000000000000" charset="0"/>
      <p:regular r:id="rId75"/>
    </p:embeddedFont>
    <p:embeddedFont>
      <p:font typeface="Telegraf" panose="020B0604020202020204" charset="0"/>
      <p:regular r:id="rId76"/>
    </p:embeddedFont>
    <p:embeddedFont>
      <p:font typeface="Telegraf Bold" panose="020B0604020202020204" charset="0"/>
      <p:regular r:id="rId77"/>
    </p:embeddedFont>
    <p:embeddedFont>
      <p:font typeface="Telegraf Medium" panose="020B0604020202020204"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1086"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9.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jpe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media" Target="../media/media2.mp4"/><Relationship Id="rId7" Type="http://schemas.openxmlformats.org/officeDocument/2006/relationships/image" Target="../media/image5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52.jpeg"/></Relationships>
</file>

<file path=ppt/slides/_rels/slide49.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media/media4.mp4"/><Relationship Id="rId7" Type="http://schemas.openxmlformats.org/officeDocument/2006/relationships/image" Target="../media/image5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4.mp4"/><Relationship Id="rId9"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media" Target="../media/media6.mp4"/><Relationship Id="rId7" Type="http://schemas.openxmlformats.org/officeDocument/2006/relationships/image" Target="../media/image5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6.mp4"/><Relationship Id="rId9" Type="http://schemas.openxmlformats.org/officeDocument/2006/relationships/image" Target="../media/image56.jpeg"/></Relationships>
</file>

<file path=ppt/slides/_rels/slide51.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8.mp4"/><Relationship Id="rId7" Type="http://schemas.openxmlformats.org/officeDocument/2006/relationships/image" Target="../media/image50.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8.mp4"/><Relationship Id="rId9"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59.jpeg"/><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0.jpeg"/><Relationship Id="rId5" Type="http://schemas.openxmlformats.org/officeDocument/2006/relationships/image" Target="../media/image50.sv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media" Target="../media/media12.mp4"/><Relationship Id="rId7" Type="http://schemas.openxmlformats.org/officeDocument/2006/relationships/image" Target="../media/image50.sv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12.mp4"/><Relationship Id="rId9"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9.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5.jpe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6F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51381" b="6431"/>
            <a:stretch>
              <a:fillRect/>
            </a:stretch>
          </p:blipFill>
          <p:spPr>
            <a:xfrm>
              <a:off x="0" y="0"/>
              <a:ext cx="24384000" cy="13716000"/>
            </a:xfrm>
            <a:prstGeom prst="rect">
              <a:avLst/>
            </a:prstGeom>
          </p:spPr>
        </p:pic>
      </p:gr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31F20">
                <a:alpha val="40784"/>
              </a:srgbClr>
            </a:solidFill>
          </p:spPr>
          <p:txBody>
            <a:bodyPr/>
            <a:lstStyle/>
            <a:p>
              <a:endParaRPr lang="en-US"/>
            </a:p>
          </p:txBody>
        </p:sp>
        <p:sp>
          <p:nvSpPr>
            <p:cNvPr id="6" name="TextBox 6"/>
            <p:cNvSpPr txBox="1"/>
            <p:nvPr/>
          </p:nvSpPr>
          <p:spPr>
            <a:xfrm>
              <a:off x="0" y="-57150"/>
              <a:ext cx="4816593" cy="2766483"/>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6768283" y="6219176"/>
            <a:ext cx="4751435" cy="390811"/>
          </a:xfrm>
          <a:custGeom>
            <a:avLst/>
            <a:gdLst/>
            <a:ahLst/>
            <a:cxnLst/>
            <a:rect l="l" t="t" r="r" b="b"/>
            <a:pathLst>
              <a:path w="4751435" h="390811">
                <a:moveTo>
                  <a:pt x="0" y="0"/>
                </a:moveTo>
                <a:lnTo>
                  <a:pt x="4751434" y="0"/>
                </a:lnTo>
                <a:lnTo>
                  <a:pt x="4751434" y="390811"/>
                </a:lnTo>
                <a:lnTo>
                  <a:pt x="0" y="390811"/>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018183" y="4362630"/>
            <a:ext cx="14251634" cy="1438732"/>
          </a:xfrm>
          <a:prstGeom prst="rect">
            <a:avLst/>
          </a:prstGeom>
        </p:spPr>
        <p:txBody>
          <a:bodyPr lIns="0" tIns="0" rIns="0" bIns="0" rtlCol="0" anchor="t">
            <a:spAutoFit/>
          </a:bodyPr>
          <a:lstStyle/>
          <a:p>
            <a:pPr marL="0" lvl="0" indent="0" algn="ctr">
              <a:lnSpc>
                <a:spcPts val="10534"/>
              </a:lnSpc>
            </a:pPr>
            <a:r>
              <a:rPr lang="en-US" sz="11576" b="1">
                <a:solidFill>
                  <a:srgbClr val="FFFFFF"/>
                </a:solidFill>
                <a:latin typeface="Roboto Bold"/>
                <a:ea typeface="Roboto Bold"/>
                <a:cs typeface="Roboto Bold"/>
                <a:sym typeface="Roboto Bold"/>
              </a:rPr>
              <a:t>AI in Social Media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8525172" y="4277632"/>
            <a:ext cx="9525" cy="3248932"/>
          </a:xfrm>
          <a:prstGeom prst="rect">
            <a:avLst/>
          </a:prstGeom>
          <a:solidFill>
            <a:srgbClr val="FFFFFF"/>
          </a:solidFill>
        </p:spPr>
        <p:txBody>
          <a:bodyPr/>
          <a:lstStyle/>
          <a:p>
            <a:endParaRPr lang="en-US"/>
          </a:p>
        </p:txBody>
      </p:sp>
      <p:sp>
        <p:nvSpPr>
          <p:cNvPr id="3" name="Freeform 3"/>
          <p:cNvSpPr/>
          <p:nvPr/>
        </p:nvSpPr>
        <p:spPr>
          <a:xfrm>
            <a:off x="0" y="0"/>
            <a:ext cx="4790475" cy="10458823"/>
          </a:xfrm>
          <a:custGeom>
            <a:avLst/>
            <a:gdLst/>
            <a:ahLst/>
            <a:cxnLst/>
            <a:rect l="l" t="t" r="r" b="b"/>
            <a:pathLst>
              <a:path w="4790475" h="10458823">
                <a:moveTo>
                  <a:pt x="0" y="0"/>
                </a:moveTo>
                <a:lnTo>
                  <a:pt x="4790475" y="0"/>
                </a:lnTo>
                <a:lnTo>
                  <a:pt x="4790475" y="10458823"/>
                </a:lnTo>
                <a:lnTo>
                  <a:pt x="0" y="10458823"/>
                </a:lnTo>
                <a:lnTo>
                  <a:pt x="0" y="0"/>
                </a:lnTo>
                <a:close/>
              </a:path>
            </a:pathLst>
          </a:custGeom>
          <a:blipFill>
            <a:blip r:embed="rId2"/>
            <a:stretch>
              <a:fillRect l="-232711" r="-52297"/>
            </a:stretch>
          </a:blipFill>
        </p:spPr>
        <p:txBody>
          <a:bodyPr/>
          <a:lstStyle/>
          <a:p>
            <a:endParaRPr lang="en-US"/>
          </a:p>
        </p:txBody>
      </p:sp>
      <p:sp>
        <p:nvSpPr>
          <p:cNvPr id="4" name="Freeform 4"/>
          <p:cNvSpPr/>
          <p:nvPr/>
        </p:nvSpPr>
        <p:spPr>
          <a:xfrm>
            <a:off x="17259300" y="9699680"/>
            <a:ext cx="659070" cy="291189"/>
          </a:xfrm>
          <a:custGeom>
            <a:avLst/>
            <a:gdLst/>
            <a:ahLst/>
            <a:cxnLst/>
            <a:rect l="l" t="t" r="r" b="b"/>
            <a:pathLst>
              <a:path w="659070" h="291189">
                <a:moveTo>
                  <a:pt x="0" y="0"/>
                </a:moveTo>
                <a:lnTo>
                  <a:pt x="659070" y="0"/>
                </a:lnTo>
                <a:lnTo>
                  <a:pt x="659070" y="291189"/>
                </a:lnTo>
                <a:lnTo>
                  <a:pt x="0" y="2911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2395238" y="1028700"/>
            <a:ext cx="5340873" cy="10853989"/>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5"/>
              <a:stretch>
                <a:fillRect l="-45" r="-45"/>
              </a:stretch>
            </a:blipFill>
          </p:spPr>
          <p:txBody>
            <a:bodyPr/>
            <a:lstStyle/>
            <a:p>
              <a:endParaRPr lang="en-US"/>
            </a:p>
          </p:txBody>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6"/>
              <a:stretch>
                <a:fillRect l="-181471" r="-181471"/>
              </a:stretch>
            </a:blipFill>
          </p:spPr>
          <p:txBody>
            <a:bodyPr/>
            <a:lstStyle/>
            <a:p>
              <a:endParaRPr lang="en-US"/>
            </a:p>
          </p:txBody>
        </p:sp>
      </p:grpSp>
      <p:sp>
        <p:nvSpPr>
          <p:cNvPr id="8" name="Freeform 8"/>
          <p:cNvSpPr/>
          <p:nvPr/>
        </p:nvSpPr>
        <p:spPr>
          <a:xfrm>
            <a:off x="2885535" y="3721959"/>
            <a:ext cx="4360278" cy="4360278"/>
          </a:xfrm>
          <a:custGeom>
            <a:avLst/>
            <a:gdLst/>
            <a:ahLst/>
            <a:cxnLst/>
            <a:rect l="l" t="t" r="r" b="b"/>
            <a:pathLst>
              <a:path w="4360278" h="4360278">
                <a:moveTo>
                  <a:pt x="0" y="0"/>
                </a:moveTo>
                <a:lnTo>
                  <a:pt x="4360278" y="0"/>
                </a:lnTo>
                <a:lnTo>
                  <a:pt x="4360278" y="4360278"/>
                </a:lnTo>
                <a:lnTo>
                  <a:pt x="0" y="4360278"/>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8924464" y="4230007"/>
            <a:ext cx="7773067" cy="5241925"/>
          </a:xfrm>
          <a:prstGeom prst="rect">
            <a:avLst/>
          </a:prstGeom>
        </p:spPr>
        <p:txBody>
          <a:bodyPr lIns="0" tIns="0" rIns="0" bIns="0" rtlCol="0" anchor="t">
            <a:spAutoFit/>
          </a:bodyPr>
          <a:lstStyle/>
          <a:p>
            <a:pPr algn="l">
              <a:lnSpc>
                <a:spcPts val="3499"/>
              </a:lnSpc>
            </a:pPr>
            <a:r>
              <a:rPr lang="en-US" sz="2499" b="1" spc="49">
                <a:solidFill>
                  <a:srgbClr val="FFFFFF"/>
                </a:solidFill>
                <a:latin typeface="Roboto Bold"/>
                <a:ea typeface="Roboto Bold"/>
                <a:cs typeface="Roboto Bold"/>
                <a:sym typeface="Roboto Bold"/>
              </a:rPr>
              <a:t>Objective</a:t>
            </a:r>
          </a:p>
          <a:p>
            <a:pPr marL="539749" lvl="1" indent="-269875" algn="l">
              <a:lnSpc>
                <a:spcPts val="3499"/>
              </a:lnSpc>
              <a:buFont typeface="Arial"/>
              <a:buChar char="•"/>
            </a:pPr>
            <a:r>
              <a:rPr lang="en-US" sz="2499" spc="49">
                <a:solidFill>
                  <a:srgbClr val="FFFFFF"/>
                </a:solidFill>
                <a:latin typeface="Roboto"/>
                <a:ea typeface="Roboto"/>
                <a:cs typeface="Roboto"/>
                <a:sym typeface="Roboto"/>
              </a:rPr>
              <a:t>The client wanted to bring awareness to thier grand opening with a small budget of $5000.</a:t>
            </a:r>
          </a:p>
          <a:p>
            <a:pPr algn="l">
              <a:lnSpc>
                <a:spcPts val="3499"/>
              </a:lnSpc>
            </a:pPr>
            <a:endParaRPr lang="en-US" sz="2499" spc="49">
              <a:solidFill>
                <a:srgbClr val="FFFFFF"/>
              </a:solidFill>
              <a:latin typeface="Roboto"/>
              <a:ea typeface="Roboto"/>
              <a:cs typeface="Roboto"/>
              <a:sym typeface="Roboto"/>
            </a:endParaRPr>
          </a:p>
          <a:p>
            <a:pPr algn="l">
              <a:lnSpc>
                <a:spcPts val="3499"/>
              </a:lnSpc>
            </a:pPr>
            <a:r>
              <a:rPr lang="en-US" sz="2499" b="1" spc="49">
                <a:solidFill>
                  <a:srgbClr val="FFFFFF"/>
                </a:solidFill>
                <a:latin typeface="Roboto Bold"/>
                <a:ea typeface="Roboto Bold"/>
                <a:cs typeface="Roboto Bold"/>
                <a:sym typeface="Roboto Bold"/>
              </a:rPr>
              <a:t>Our Solution</a:t>
            </a:r>
          </a:p>
          <a:p>
            <a:pPr marL="539749" lvl="1" indent="-269875" algn="l">
              <a:lnSpc>
                <a:spcPts val="3499"/>
              </a:lnSpc>
              <a:buFont typeface="Arial"/>
              <a:buChar char="•"/>
            </a:pPr>
            <a:r>
              <a:rPr lang="en-US" sz="2499" spc="49">
                <a:solidFill>
                  <a:srgbClr val="FFFFFF"/>
                </a:solidFill>
                <a:latin typeface="Roboto"/>
                <a:ea typeface="Roboto"/>
                <a:cs typeface="Roboto"/>
                <a:sym typeface="Roboto"/>
              </a:rPr>
              <a:t>Four Storytelling Videos</a:t>
            </a:r>
          </a:p>
          <a:p>
            <a:pPr marL="539749" lvl="1" indent="-269875" algn="l">
              <a:lnSpc>
                <a:spcPts val="3499"/>
              </a:lnSpc>
              <a:buFont typeface="Arial"/>
              <a:buChar char="•"/>
            </a:pPr>
            <a:r>
              <a:rPr lang="en-US" sz="2499" spc="49">
                <a:solidFill>
                  <a:srgbClr val="FFFFFF"/>
                </a:solidFill>
                <a:latin typeface="Roboto"/>
                <a:ea typeface="Roboto"/>
                <a:cs typeface="Roboto"/>
                <a:sym typeface="Roboto"/>
              </a:rPr>
              <a:t>Facebook/IG Ad Execution</a:t>
            </a:r>
          </a:p>
          <a:p>
            <a:pPr algn="l">
              <a:lnSpc>
                <a:spcPts val="3499"/>
              </a:lnSpc>
            </a:pPr>
            <a:endParaRPr lang="en-US" sz="2499" spc="49">
              <a:solidFill>
                <a:srgbClr val="FFFFFF"/>
              </a:solidFill>
              <a:latin typeface="Roboto"/>
              <a:ea typeface="Roboto"/>
              <a:cs typeface="Roboto"/>
              <a:sym typeface="Roboto"/>
            </a:endParaRPr>
          </a:p>
          <a:p>
            <a:pPr algn="l">
              <a:lnSpc>
                <a:spcPts val="3499"/>
              </a:lnSpc>
            </a:pPr>
            <a:r>
              <a:rPr lang="en-US" sz="2499" b="1" spc="49">
                <a:solidFill>
                  <a:srgbClr val="FFFFFF"/>
                </a:solidFill>
                <a:latin typeface="Roboto Bold"/>
                <a:ea typeface="Roboto Bold"/>
                <a:cs typeface="Roboto Bold"/>
                <a:sym typeface="Roboto Bold"/>
              </a:rPr>
              <a:t>The Result</a:t>
            </a:r>
          </a:p>
          <a:p>
            <a:pPr marL="539749" lvl="1" indent="-269875" algn="l">
              <a:lnSpc>
                <a:spcPts val="3499"/>
              </a:lnSpc>
              <a:buFont typeface="Arial"/>
              <a:buChar char="•"/>
            </a:pPr>
            <a:r>
              <a:rPr lang="en-US" sz="2499" spc="49">
                <a:solidFill>
                  <a:srgbClr val="FFFFFF"/>
                </a:solidFill>
                <a:latin typeface="Roboto"/>
                <a:ea typeface="Roboto"/>
                <a:cs typeface="Roboto"/>
                <a:sym typeface="Roboto"/>
              </a:rPr>
              <a:t>200K+ Video Views</a:t>
            </a:r>
          </a:p>
          <a:p>
            <a:pPr marL="539749" lvl="1" indent="-269875" algn="l">
              <a:lnSpc>
                <a:spcPts val="3499"/>
              </a:lnSpc>
              <a:buFont typeface="Arial"/>
              <a:buChar char="•"/>
            </a:pPr>
            <a:r>
              <a:rPr lang="en-US" sz="2499" spc="49">
                <a:solidFill>
                  <a:srgbClr val="FFFFFF"/>
                </a:solidFill>
                <a:latin typeface="Roboto"/>
                <a:ea typeface="Roboto"/>
                <a:cs typeface="Roboto"/>
                <a:sym typeface="Roboto"/>
              </a:rPr>
              <a:t>First-month revenue: $90K</a:t>
            </a:r>
          </a:p>
          <a:p>
            <a:pPr marL="539749" lvl="1" indent="-269875" algn="l">
              <a:lnSpc>
                <a:spcPts val="3499"/>
              </a:lnSpc>
              <a:spcBef>
                <a:spcPct val="0"/>
              </a:spcBef>
              <a:buFont typeface="Arial"/>
              <a:buChar char="•"/>
            </a:pPr>
            <a:r>
              <a:rPr lang="en-US" sz="2499" spc="49">
                <a:solidFill>
                  <a:srgbClr val="FFFFFF"/>
                </a:solidFill>
                <a:latin typeface="Roboto"/>
                <a:ea typeface="Roboto"/>
                <a:cs typeface="Roboto"/>
                <a:sym typeface="Roboto"/>
              </a:rPr>
              <a:t>Grand Opening reached near Max Capacity</a:t>
            </a:r>
          </a:p>
        </p:txBody>
      </p:sp>
      <p:sp>
        <p:nvSpPr>
          <p:cNvPr id="10" name="TextBox 10"/>
          <p:cNvSpPr txBox="1"/>
          <p:nvPr/>
        </p:nvSpPr>
        <p:spPr>
          <a:xfrm>
            <a:off x="8525172" y="1181100"/>
            <a:ext cx="9393198" cy="2057400"/>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La Delicious Bread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74"/>
            <a:ext cx="12960862" cy="1066651"/>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Telling Your 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849"/>
            <a:ext cx="12960862" cy="2057102"/>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do you believe 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849"/>
            <a:ext cx="12960862" cy="2057102"/>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solutions do you provide?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849"/>
            <a:ext cx="12960862" cy="2057102"/>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How did you get started?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3581623"/>
            <a:ext cx="12960862" cy="3047554"/>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was life before your business?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849"/>
            <a:ext cx="12960862" cy="2057102"/>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do you hope to achieve?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77577"/>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450548" y="0"/>
            <a:ext cx="10837452" cy="10287000"/>
          </a:xfrm>
          <a:custGeom>
            <a:avLst/>
            <a:gdLst/>
            <a:ahLst/>
            <a:cxnLst/>
            <a:rect l="l" t="t" r="r" b="b"/>
            <a:pathLst>
              <a:path w="10837452" h="10287000">
                <a:moveTo>
                  <a:pt x="0" y="0"/>
                </a:moveTo>
                <a:lnTo>
                  <a:pt x="10837452" y="0"/>
                </a:lnTo>
                <a:lnTo>
                  <a:pt x="10837452" y="10287000"/>
                </a:lnTo>
                <a:lnTo>
                  <a:pt x="0" y="10287000"/>
                </a:lnTo>
                <a:lnTo>
                  <a:pt x="0" y="0"/>
                </a:lnTo>
                <a:close/>
              </a:path>
            </a:pathLst>
          </a:custGeom>
          <a:blipFill>
            <a:blip r:embed="rId4"/>
            <a:stretch>
              <a:fillRect l="-47720" t="-6567" r="-18406" b="-10256"/>
            </a:stretch>
          </a:blipFill>
        </p:spPr>
        <p:txBody>
          <a:bodyPr/>
          <a:lstStyle/>
          <a:p>
            <a:endParaRPr lang="en-US"/>
          </a:p>
        </p:txBody>
      </p:sp>
      <p:sp>
        <p:nvSpPr>
          <p:cNvPr id="11" name="TextBox 11"/>
          <p:cNvSpPr txBox="1"/>
          <p:nvPr/>
        </p:nvSpPr>
        <p:spPr>
          <a:xfrm>
            <a:off x="538628" y="1032832"/>
            <a:ext cx="6096410" cy="3089164"/>
          </a:xfrm>
          <a:prstGeom prst="rect">
            <a:avLst/>
          </a:prstGeom>
        </p:spPr>
        <p:txBody>
          <a:bodyPr lIns="0" tIns="0" rIns="0" bIns="0" rtlCol="0" anchor="t">
            <a:spAutoFit/>
          </a:bodyPr>
          <a:lstStyle/>
          <a:p>
            <a:pPr marL="0" lvl="0" indent="0" algn="ctr">
              <a:lnSpc>
                <a:spcPts val="8000"/>
              </a:lnSpc>
            </a:pPr>
            <a:r>
              <a:rPr lang="en-US" sz="8000" b="1">
                <a:solidFill>
                  <a:srgbClr val="191919"/>
                </a:solidFill>
                <a:latin typeface="Roboto Bold"/>
                <a:ea typeface="Roboto Bold"/>
                <a:cs typeface="Roboto Bold"/>
                <a:sym typeface="Roboto Bold"/>
              </a:rPr>
              <a:t>TELLING YOUR STORY</a:t>
            </a:r>
          </a:p>
        </p:txBody>
      </p:sp>
      <p:grpSp>
        <p:nvGrpSpPr>
          <p:cNvPr id="12" name="Group 12"/>
          <p:cNvGrpSpPr/>
          <p:nvPr/>
        </p:nvGrpSpPr>
        <p:grpSpPr>
          <a:xfrm>
            <a:off x="741887" y="4896148"/>
            <a:ext cx="5538304" cy="2829872"/>
            <a:chOff x="0" y="0"/>
            <a:chExt cx="7384406" cy="3773163"/>
          </a:xfrm>
        </p:grpSpPr>
        <p:sp>
          <p:nvSpPr>
            <p:cNvPr id="13" name="TextBox 13"/>
            <p:cNvSpPr txBox="1"/>
            <p:nvPr/>
          </p:nvSpPr>
          <p:spPr>
            <a:xfrm>
              <a:off x="0" y="-9525"/>
              <a:ext cx="7384406" cy="695325"/>
            </a:xfrm>
            <a:prstGeom prst="rect">
              <a:avLst/>
            </a:prstGeom>
          </p:spPr>
          <p:txBody>
            <a:bodyPr lIns="0" tIns="0" rIns="0" bIns="0" rtlCol="0" anchor="t">
              <a:spAutoFit/>
            </a:bodyPr>
            <a:lstStyle/>
            <a:p>
              <a:pPr algn="l">
                <a:lnSpc>
                  <a:spcPts val="4079"/>
                </a:lnSpc>
              </a:pPr>
              <a:r>
                <a:rPr lang="en-US" sz="3400" b="1">
                  <a:solidFill>
                    <a:srgbClr val="191919"/>
                  </a:solidFill>
                  <a:latin typeface="Roboto Bold"/>
                  <a:ea typeface="Roboto Bold"/>
                  <a:cs typeface="Roboto Bold"/>
                  <a:sym typeface="Roboto Bold"/>
                </a:rPr>
                <a:t>Breakdown</a:t>
              </a:r>
            </a:p>
          </p:txBody>
        </p:sp>
        <p:sp>
          <p:nvSpPr>
            <p:cNvPr id="14" name="TextBox 14"/>
            <p:cNvSpPr txBox="1"/>
            <p:nvPr/>
          </p:nvSpPr>
          <p:spPr>
            <a:xfrm>
              <a:off x="0" y="1196545"/>
              <a:ext cx="7384406" cy="2576618"/>
            </a:xfrm>
            <a:prstGeom prst="rect">
              <a:avLst/>
            </a:prstGeom>
          </p:spPr>
          <p:txBody>
            <a:bodyPr lIns="0" tIns="0" rIns="0" bIns="0" rtlCol="0" anchor="t">
              <a:spAutoFit/>
            </a:bodyPr>
            <a:lstStyle/>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do you believe in?</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solutions do you provide?</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How did you get started?</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was life before your business?</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do you hope to achieve?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Knowing Your audience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74"/>
            <a:ext cx="12960862" cy="1066651"/>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Who’s it for?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030913" y="4076700"/>
            <a:ext cx="12226174"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do you use AI For Today?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Problems do they face?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849"/>
            <a:ext cx="12960862" cy="2057102"/>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is their worldview?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517297" y="962025"/>
            <a:ext cx="15253406" cy="949969"/>
          </a:xfrm>
          <a:prstGeom prst="rect">
            <a:avLst/>
          </a:prstGeom>
        </p:spPr>
        <p:txBody>
          <a:bodyPr lIns="0" tIns="0" rIns="0" bIns="0" rtlCol="0" anchor="t">
            <a:spAutoFit/>
          </a:bodyPr>
          <a:lstStyle/>
          <a:p>
            <a:pPr marL="0" lvl="0" indent="0" algn="ctr">
              <a:lnSpc>
                <a:spcPts val="6955"/>
              </a:lnSpc>
              <a:spcBef>
                <a:spcPct val="0"/>
              </a:spcBef>
            </a:pPr>
            <a:r>
              <a:rPr lang="en-US" sz="5795">
                <a:solidFill>
                  <a:srgbClr val="FFFFFF"/>
                </a:solidFill>
                <a:latin typeface="Akira Expanded 1"/>
                <a:ea typeface="Akira Expanded 1"/>
                <a:cs typeface="Akira Expanded 1"/>
                <a:sym typeface="Akira Expanded 1"/>
              </a:rPr>
              <a:t>What is their worldview?</a:t>
            </a:r>
          </a:p>
        </p:txBody>
      </p:sp>
      <p:sp>
        <p:nvSpPr>
          <p:cNvPr id="3" name="TextBox 3"/>
          <p:cNvSpPr txBox="1"/>
          <p:nvPr/>
        </p:nvSpPr>
        <p:spPr>
          <a:xfrm>
            <a:off x="1517297" y="2988023"/>
            <a:ext cx="11840593" cy="3307284"/>
          </a:xfrm>
          <a:prstGeom prst="rect">
            <a:avLst/>
          </a:prstGeom>
        </p:spPr>
        <p:txBody>
          <a:bodyPr lIns="0" tIns="0" rIns="0" bIns="0" rtlCol="0" anchor="t">
            <a:spAutoFit/>
          </a:bodyPr>
          <a:lstStyle/>
          <a:p>
            <a:pPr marL="1178951" lvl="1" indent="-589476" algn="l">
              <a:lnSpc>
                <a:spcPts val="6552"/>
              </a:lnSpc>
              <a:buFont typeface="Arial"/>
              <a:buChar char="•"/>
            </a:pPr>
            <a:r>
              <a:rPr lang="en-US" sz="5460">
                <a:solidFill>
                  <a:srgbClr val="FFFFFF"/>
                </a:solidFill>
                <a:latin typeface="Montserrat"/>
                <a:ea typeface="Montserrat"/>
                <a:cs typeface="Montserrat"/>
                <a:sym typeface="Montserrat"/>
              </a:rPr>
              <a:t>Beliefs and Values</a:t>
            </a:r>
          </a:p>
          <a:p>
            <a:pPr marL="1178951" lvl="1" indent="-589476" algn="l">
              <a:lnSpc>
                <a:spcPts val="6552"/>
              </a:lnSpc>
              <a:buFont typeface="Arial"/>
              <a:buChar char="•"/>
            </a:pPr>
            <a:r>
              <a:rPr lang="en-US" sz="5460">
                <a:solidFill>
                  <a:srgbClr val="FFFFFF"/>
                </a:solidFill>
                <a:latin typeface="Montserrat"/>
                <a:ea typeface="Montserrat"/>
                <a:cs typeface="Montserrat"/>
                <a:sym typeface="Montserrat"/>
              </a:rPr>
              <a:t>Perceptions and Experiences</a:t>
            </a:r>
          </a:p>
          <a:p>
            <a:pPr marL="1178951" lvl="1" indent="-589476" algn="l">
              <a:lnSpc>
                <a:spcPts val="6552"/>
              </a:lnSpc>
              <a:buFont typeface="Arial"/>
              <a:buChar char="•"/>
            </a:pPr>
            <a:r>
              <a:rPr lang="en-US" sz="5460">
                <a:solidFill>
                  <a:srgbClr val="FFFFFF"/>
                </a:solidFill>
                <a:latin typeface="Montserrat"/>
                <a:ea typeface="Montserrat"/>
                <a:cs typeface="Montserrat"/>
                <a:sym typeface="Montserrat"/>
              </a:rPr>
              <a:t>Motivations and Aspirations</a:t>
            </a:r>
          </a:p>
          <a:p>
            <a:pPr marL="1178951" lvl="1" indent="-589476" algn="l">
              <a:lnSpc>
                <a:spcPts val="6552"/>
              </a:lnSpc>
              <a:buFont typeface="Arial"/>
              <a:buChar char="•"/>
            </a:pPr>
            <a:r>
              <a:rPr lang="en-US" sz="5460">
                <a:solidFill>
                  <a:srgbClr val="FFFFFF"/>
                </a:solidFill>
                <a:latin typeface="Montserrat"/>
                <a:ea typeface="Montserrat"/>
                <a:cs typeface="Montserrat"/>
                <a:sym typeface="Montserrat"/>
              </a:rPr>
              <a:t>Filter for 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517297" y="962025"/>
            <a:ext cx="15253406" cy="949969"/>
          </a:xfrm>
          <a:prstGeom prst="rect">
            <a:avLst/>
          </a:prstGeom>
        </p:spPr>
        <p:txBody>
          <a:bodyPr lIns="0" tIns="0" rIns="0" bIns="0" rtlCol="0" anchor="t">
            <a:spAutoFit/>
          </a:bodyPr>
          <a:lstStyle/>
          <a:p>
            <a:pPr marL="0" lvl="0" indent="0" algn="ctr">
              <a:lnSpc>
                <a:spcPts val="6955"/>
              </a:lnSpc>
              <a:spcBef>
                <a:spcPct val="0"/>
              </a:spcBef>
            </a:pPr>
            <a:r>
              <a:rPr lang="en-US" sz="5795">
                <a:solidFill>
                  <a:srgbClr val="FFFFFF"/>
                </a:solidFill>
                <a:latin typeface="Akira Expanded 1"/>
                <a:ea typeface="Akira Expanded 1"/>
                <a:cs typeface="Akira Expanded 1"/>
                <a:sym typeface="Akira Expanded 1"/>
              </a:rPr>
              <a:t>Example</a:t>
            </a:r>
          </a:p>
        </p:txBody>
      </p:sp>
      <p:sp>
        <p:nvSpPr>
          <p:cNvPr id="3" name="TextBox 3"/>
          <p:cNvSpPr txBox="1"/>
          <p:nvPr/>
        </p:nvSpPr>
        <p:spPr>
          <a:xfrm>
            <a:off x="1517297" y="2580936"/>
            <a:ext cx="14877186" cy="5400675"/>
          </a:xfrm>
          <a:prstGeom prst="rect">
            <a:avLst/>
          </a:prstGeom>
        </p:spPr>
        <p:txBody>
          <a:bodyPr lIns="0" tIns="0" rIns="0" bIns="0" rtlCol="0" anchor="t">
            <a:spAutoFit/>
          </a:bodyPr>
          <a:lstStyle/>
          <a:p>
            <a:pPr marL="853952" lvl="1" indent="-426976" algn="l">
              <a:lnSpc>
                <a:spcPts val="4746"/>
              </a:lnSpc>
              <a:buFont typeface="Arial"/>
              <a:buChar char="•"/>
            </a:pPr>
            <a:r>
              <a:rPr lang="en-US" sz="3955">
                <a:solidFill>
                  <a:srgbClr val="FFFFFF"/>
                </a:solidFill>
                <a:latin typeface="Montserrat"/>
                <a:ea typeface="Montserrat"/>
                <a:cs typeface="Montserrat"/>
                <a:sym typeface="Montserrat"/>
              </a:rPr>
              <a:t>You have a new eco-friendly product </a:t>
            </a:r>
          </a:p>
          <a:p>
            <a:pPr algn="l">
              <a:lnSpc>
                <a:spcPts val="4746"/>
              </a:lnSpc>
            </a:pPr>
            <a:endParaRPr lang="en-US" sz="3955">
              <a:solidFill>
                <a:srgbClr val="FFFFFF"/>
              </a:solidFill>
              <a:latin typeface="Montserrat"/>
              <a:ea typeface="Montserrat"/>
              <a:cs typeface="Montserrat"/>
              <a:sym typeface="Montserrat"/>
            </a:endParaRPr>
          </a:p>
          <a:p>
            <a:pPr marL="853952" lvl="1" indent="-426976" algn="l">
              <a:lnSpc>
                <a:spcPts val="4746"/>
              </a:lnSpc>
              <a:buFont typeface="Arial"/>
              <a:buChar char="•"/>
            </a:pPr>
            <a:r>
              <a:rPr lang="en-US" sz="3955">
                <a:solidFill>
                  <a:srgbClr val="FFFFFF"/>
                </a:solidFill>
                <a:latin typeface="Montserrat"/>
                <a:ea typeface="Montserrat"/>
                <a:cs typeface="Montserrat"/>
                <a:sym typeface="Montserrat"/>
              </a:rPr>
              <a:t>Your target audience is environmentally conscious consumers </a:t>
            </a:r>
          </a:p>
          <a:p>
            <a:pPr algn="l">
              <a:lnSpc>
                <a:spcPts val="4746"/>
              </a:lnSpc>
            </a:pPr>
            <a:endParaRPr lang="en-US" sz="3955">
              <a:solidFill>
                <a:srgbClr val="FFFFFF"/>
              </a:solidFill>
              <a:latin typeface="Montserrat"/>
              <a:ea typeface="Montserrat"/>
              <a:cs typeface="Montserrat"/>
              <a:sym typeface="Montserrat"/>
            </a:endParaRPr>
          </a:p>
          <a:p>
            <a:pPr marL="853952" lvl="1" indent="-426976" algn="l">
              <a:lnSpc>
                <a:spcPts val="4746"/>
              </a:lnSpc>
              <a:buFont typeface="Arial"/>
              <a:buChar char="•"/>
            </a:pPr>
            <a:r>
              <a:rPr lang="en-US" sz="3955">
                <a:solidFill>
                  <a:srgbClr val="FFFFFF"/>
                </a:solidFill>
                <a:latin typeface="Montserrat"/>
                <a:ea typeface="Montserrat"/>
                <a:cs typeface="Montserrat"/>
                <a:sym typeface="Montserrat"/>
              </a:rPr>
              <a:t>They value sustainability &amp; the planet</a:t>
            </a:r>
          </a:p>
          <a:p>
            <a:pPr algn="l">
              <a:lnSpc>
                <a:spcPts val="4746"/>
              </a:lnSpc>
            </a:pPr>
            <a:endParaRPr lang="en-US" sz="3955">
              <a:solidFill>
                <a:srgbClr val="FFFFFF"/>
              </a:solidFill>
              <a:latin typeface="Montserrat"/>
              <a:ea typeface="Montserrat"/>
              <a:cs typeface="Montserrat"/>
              <a:sym typeface="Montserrat"/>
            </a:endParaRPr>
          </a:p>
          <a:p>
            <a:pPr marL="853952" lvl="1" indent="-426976" algn="l">
              <a:lnSpc>
                <a:spcPts val="4746"/>
              </a:lnSpc>
              <a:buFont typeface="Arial"/>
              <a:buChar char="•"/>
            </a:pPr>
            <a:r>
              <a:rPr lang="en-US" sz="3955">
                <a:solidFill>
                  <a:srgbClr val="FFFFFF"/>
                </a:solidFill>
                <a:latin typeface="Montserrat"/>
                <a:ea typeface="Montserrat"/>
                <a:cs typeface="Montserrat"/>
                <a:sym typeface="Montserrat"/>
              </a:rPr>
              <a:t>They have a desire to support brands that align with their green values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3581400"/>
            <a:ext cx="12960862" cy="30480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Why and what will they tell their friends?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00"/>
            <a:ext cx="12960862"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Postive Experiences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00"/>
            <a:ext cx="13393009"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Negative Experiences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3581400"/>
            <a:ext cx="13393009" cy="3048000"/>
          </a:xfrm>
          <a:prstGeom prst="rect">
            <a:avLst/>
          </a:prstGeom>
        </p:spPr>
        <p:txBody>
          <a:bodyPr lIns="0" tIns="0" rIns="0" bIns="0" rtlCol="0" anchor="t">
            <a:spAutoFit/>
          </a:bodyPr>
          <a:lstStyle/>
          <a:p>
            <a:pPr algn="ctr">
              <a:lnSpc>
                <a:spcPts val="7800"/>
              </a:lnSpc>
            </a:pPr>
            <a:r>
              <a:rPr lang="en-US" sz="6500">
                <a:solidFill>
                  <a:srgbClr val="FFFFFF"/>
                </a:solidFill>
                <a:latin typeface="Akira Expanded 1"/>
                <a:ea typeface="Akira Expanded 1"/>
                <a:cs typeface="Akira Expanded 1"/>
                <a:sym typeface="Akira Expanded 1"/>
              </a:rPr>
              <a:t>Social Currency</a:t>
            </a:r>
          </a:p>
          <a:p>
            <a:pPr algn="ctr">
              <a:lnSpc>
                <a:spcPts val="7800"/>
              </a:lnSpc>
            </a:pPr>
            <a:r>
              <a:rPr lang="en-US" sz="6500">
                <a:solidFill>
                  <a:srgbClr val="FFFFFF"/>
                </a:solidFill>
                <a:latin typeface="Akira Expanded 1"/>
                <a:ea typeface="Akira Expanded 1"/>
                <a:cs typeface="Akira Expanded 1"/>
                <a:sym typeface="Akira Expanded 1"/>
              </a:rPr>
              <a:t>&amp;</a:t>
            </a:r>
          </a:p>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SElf-Expression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3581400"/>
            <a:ext cx="12960862" cy="30480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do the early adopters and loyal fans care about?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Brand Affinity and Beloinging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030913" y="3086100"/>
            <a:ext cx="12226174" cy="40386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 In 2024, 40% of U.S. small businesses reported using AI tools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74"/>
            <a:ext cx="12960862" cy="1066651"/>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Where are they?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77577"/>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450548" y="0"/>
            <a:ext cx="10837452" cy="10287000"/>
          </a:xfrm>
          <a:custGeom>
            <a:avLst/>
            <a:gdLst/>
            <a:ahLst/>
            <a:cxnLst/>
            <a:rect l="l" t="t" r="r" b="b"/>
            <a:pathLst>
              <a:path w="10837452" h="10287000">
                <a:moveTo>
                  <a:pt x="0" y="0"/>
                </a:moveTo>
                <a:lnTo>
                  <a:pt x="10837452" y="0"/>
                </a:lnTo>
                <a:lnTo>
                  <a:pt x="10837452" y="10287000"/>
                </a:lnTo>
                <a:lnTo>
                  <a:pt x="0" y="10287000"/>
                </a:lnTo>
                <a:lnTo>
                  <a:pt x="0" y="0"/>
                </a:lnTo>
                <a:close/>
              </a:path>
            </a:pathLst>
          </a:custGeom>
          <a:blipFill>
            <a:blip r:embed="rId4"/>
            <a:stretch>
              <a:fillRect l="-47720" t="-6567" r="-18406" b="-10256"/>
            </a:stretch>
          </a:blipFill>
        </p:spPr>
        <p:txBody>
          <a:bodyPr/>
          <a:lstStyle/>
          <a:p>
            <a:endParaRPr lang="en-US"/>
          </a:p>
        </p:txBody>
      </p:sp>
      <p:sp>
        <p:nvSpPr>
          <p:cNvPr id="11" name="TextBox 11"/>
          <p:cNvSpPr txBox="1"/>
          <p:nvPr/>
        </p:nvSpPr>
        <p:spPr>
          <a:xfrm>
            <a:off x="538628" y="1008530"/>
            <a:ext cx="6096410" cy="3089276"/>
          </a:xfrm>
          <a:prstGeom prst="rect">
            <a:avLst/>
          </a:prstGeom>
        </p:spPr>
        <p:txBody>
          <a:bodyPr lIns="0" tIns="0" rIns="0" bIns="0" rtlCol="0" anchor="t">
            <a:spAutoFit/>
          </a:bodyPr>
          <a:lstStyle/>
          <a:p>
            <a:pPr marL="0" lvl="0" indent="0" algn="ctr">
              <a:lnSpc>
                <a:spcPts val="8000"/>
              </a:lnSpc>
            </a:pPr>
            <a:r>
              <a:rPr lang="en-US" sz="8000" b="1">
                <a:solidFill>
                  <a:srgbClr val="191919"/>
                </a:solidFill>
                <a:latin typeface="Roboto Bold"/>
                <a:ea typeface="Roboto Bold"/>
                <a:cs typeface="Roboto Bold"/>
                <a:sym typeface="Roboto Bold"/>
              </a:rPr>
              <a:t>KNOWING YOUR AUDIENCE</a:t>
            </a:r>
          </a:p>
        </p:txBody>
      </p:sp>
      <p:grpSp>
        <p:nvGrpSpPr>
          <p:cNvPr id="12" name="Group 12"/>
          <p:cNvGrpSpPr/>
          <p:nvPr/>
        </p:nvGrpSpPr>
        <p:grpSpPr>
          <a:xfrm>
            <a:off x="817681" y="5143500"/>
            <a:ext cx="5538304" cy="3220397"/>
            <a:chOff x="0" y="0"/>
            <a:chExt cx="7384406" cy="4293863"/>
          </a:xfrm>
        </p:grpSpPr>
        <p:sp>
          <p:nvSpPr>
            <p:cNvPr id="13" name="TextBox 13"/>
            <p:cNvSpPr txBox="1"/>
            <p:nvPr/>
          </p:nvSpPr>
          <p:spPr>
            <a:xfrm>
              <a:off x="0" y="-9525"/>
              <a:ext cx="7384406" cy="695325"/>
            </a:xfrm>
            <a:prstGeom prst="rect">
              <a:avLst/>
            </a:prstGeom>
          </p:spPr>
          <p:txBody>
            <a:bodyPr lIns="0" tIns="0" rIns="0" bIns="0" rtlCol="0" anchor="t">
              <a:spAutoFit/>
            </a:bodyPr>
            <a:lstStyle/>
            <a:p>
              <a:pPr algn="l">
                <a:lnSpc>
                  <a:spcPts val="4079"/>
                </a:lnSpc>
              </a:pPr>
              <a:r>
                <a:rPr lang="en-US" sz="3400" b="1">
                  <a:solidFill>
                    <a:srgbClr val="191919"/>
                  </a:solidFill>
                  <a:latin typeface="Roboto Bold"/>
                  <a:ea typeface="Roboto Bold"/>
                  <a:cs typeface="Roboto Bold"/>
                  <a:sym typeface="Roboto Bold"/>
                </a:rPr>
                <a:t>Breakdown</a:t>
              </a:r>
            </a:p>
          </p:txBody>
        </p:sp>
        <p:sp>
          <p:nvSpPr>
            <p:cNvPr id="14" name="TextBox 14"/>
            <p:cNvSpPr txBox="1"/>
            <p:nvPr/>
          </p:nvSpPr>
          <p:spPr>
            <a:xfrm>
              <a:off x="0" y="1196545"/>
              <a:ext cx="7384406" cy="3097318"/>
            </a:xfrm>
            <a:prstGeom prst="rect">
              <a:avLst/>
            </a:prstGeom>
          </p:spPr>
          <p:txBody>
            <a:bodyPr lIns="0" tIns="0" rIns="0" bIns="0" rtlCol="0" anchor="t">
              <a:spAutoFit/>
            </a:bodyPr>
            <a:lstStyle/>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Who’s it for?</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is their worldview?</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Why and what will they tell their friends?</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do the early adopters and loyal fans care about? </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Where are they?</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35361"/>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663160" y="2102040"/>
            <a:ext cx="5975195" cy="941224"/>
          </a:xfrm>
          <a:prstGeom prst="rect">
            <a:avLst/>
          </a:prstGeom>
        </p:spPr>
        <p:txBody>
          <a:bodyPr lIns="0" tIns="0" rIns="0" bIns="0" rtlCol="0" anchor="t">
            <a:spAutoFit/>
          </a:bodyPr>
          <a:lstStyle/>
          <a:p>
            <a:pPr marL="0" lvl="0" indent="0" algn="ctr">
              <a:lnSpc>
                <a:spcPts val="7088"/>
              </a:lnSpc>
            </a:pPr>
            <a:r>
              <a:rPr lang="en-US" sz="7088" b="1">
                <a:solidFill>
                  <a:srgbClr val="191919"/>
                </a:solidFill>
                <a:latin typeface="Roboto Bold"/>
                <a:ea typeface="Roboto Bold"/>
                <a:cs typeface="Roboto Bold"/>
                <a:sym typeface="Roboto Bold"/>
              </a:rPr>
              <a:t>THE FUNNEL</a:t>
            </a:r>
          </a:p>
        </p:txBody>
      </p:sp>
      <p:sp>
        <p:nvSpPr>
          <p:cNvPr id="11" name="TextBox 11"/>
          <p:cNvSpPr txBox="1"/>
          <p:nvPr/>
        </p:nvSpPr>
        <p:spPr>
          <a:xfrm>
            <a:off x="258375" y="4779526"/>
            <a:ext cx="6784765" cy="4478774"/>
          </a:xfrm>
          <a:prstGeom prst="rect">
            <a:avLst/>
          </a:prstGeom>
        </p:spPr>
        <p:txBody>
          <a:bodyPr lIns="0" tIns="0" rIns="0" bIns="0" rtlCol="0" anchor="t">
            <a:spAutoFit/>
          </a:bodyPr>
          <a:lstStyle/>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Top of Funnel - Cold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Content, Ads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Middle of Funnel - Warm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Subscribers, Followers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Bottom of Funnel - Warmer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Paying Customers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Loyalty Layer - Returning Customers</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People who buy again, stay forever</a:t>
            </a: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p:txBody>
      </p:sp>
      <p:sp>
        <p:nvSpPr>
          <p:cNvPr id="12" name="Freeform 12"/>
          <p:cNvSpPr/>
          <p:nvPr/>
        </p:nvSpPr>
        <p:spPr>
          <a:xfrm>
            <a:off x="9144000" y="1304183"/>
            <a:ext cx="7349942" cy="7850406"/>
          </a:xfrm>
          <a:custGeom>
            <a:avLst/>
            <a:gdLst/>
            <a:ahLst/>
            <a:cxnLst/>
            <a:rect l="l" t="t" r="r" b="b"/>
            <a:pathLst>
              <a:path w="7349942" h="7850406">
                <a:moveTo>
                  <a:pt x="0" y="0"/>
                </a:moveTo>
                <a:lnTo>
                  <a:pt x="7349942" y="0"/>
                </a:lnTo>
                <a:lnTo>
                  <a:pt x="7349942" y="7850405"/>
                </a:lnTo>
                <a:lnTo>
                  <a:pt x="0" y="7850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00"/>
            <a:ext cx="12960862"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Crafting Your Offer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What’s the Outcome they Desire?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Problems do you Solve?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076700"/>
            <a:ext cx="12960862" cy="20574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Why Wouldn’t They Sign 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00"/>
            <a:ext cx="12960862"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Example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831216" y="2781485"/>
            <a:ext cx="5979299" cy="5979299"/>
          </a:xfrm>
          <a:custGeom>
            <a:avLst/>
            <a:gdLst/>
            <a:ahLst/>
            <a:cxnLst/>
            <a:rect l="l" t="t" r="r" b="b"/>
            <a:pathLst>
              <a:path w="5979299" h="5979299">
                <a:moveTo>
                  <a:pt x="0" y="0"/>
                </a:moveTo>
                <a:lnTo>
                  <a:pt x="5979300" y="0"/>
                </a:lnTo>
                <a:lnTo>
                  <a:pt x="5979300" y="5979300"/>
                </a:lnTo>
                <a:lnTo>
                  <a:pt x="0" y="5979300"/>
                </a:lnTo>
                <a:lnTo>
                  <a:pt x="0" y="0"/>
                </a:lnTo>
                <a:close/>
              </a:path>
            </a:pathLst>
          </a:custGeom>
          <a:blipFill>
            <a:blip r:embed="rId2"/>
            <a:stretch>
              <a:fillRect/>
            </a:stretch>
          </a:blipFill>
        </p:spPr>
        <p:txBody>
          <a:bodyPr/>
          <a:lstStyle/>
          <a:p>
            <a:endParaRPr lang="en-US"/>
          </a:p>
        </p:txBody>
      </p:sp>
      <p:sp>
        <p:nvSpPr>
          <p:cNvPr id="3" name="Freeform 3"/>
          <p:cNvSpPr/>
          <p:nvPr/>
        </p:nvSpPr>
        <p:spPr>
          <a:xfrm>
            <a:off x="9477484" y="2781485"/>
            <a:ext cx="5979299" cy="5979299"/>
          </a:xfrm>
          <a:custGeom>
            <a:avLst/>
            <a:gdLst/>
            <a:ahLst/>
            <a:cxnLst/>
            <a:rect l="l" t="t" r="r" b="b"/>
            <a:pathLst>
              <a:path w="5979299" h="5979299">
                <a:moveTo>
                  <a:pt x="0" y="0"/>
                </a:moveTo>
                <a:lnTo>
                  <a:pt x="5979300" y="0"/>
                </a:lnTo>
                <a:lnTo>
                  <a:pt x="5979300" y="5979300"/>
                </a:lnTo>
                <a:lnTo>
                  <a:pt x="0" y="59793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663569" y="952500"/>
            <a:ext cx="12960862"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Example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77577"/>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450548" y="0"/>
            <a:ext cx="10837452" cy="10287000"/>
          </a:xfrm>
          <a:custGeom>
            <a:avLst/>
            <a:gdLst/>
            <a:ahLst/>
            <a:cxnLst/>
            <a:rect l="l" t="t" r="r" b="b"/>
            <a:pathLst>
              <a:path w="10837452" h="10287000">
                <a:moveTo>
                  <a:pt x="0" y="0"/>
                </a:moveTo>
                <a:lnTo>
                  <a:pt x="10837452" y="0"/>
                </a:lnTo>
                <a:lnTo>
                  <a:pt x="10837452" y="10287000"/>
                </a:lnTo>
                <a:lnTo>
                  <a:pt x="0" y="10287000"/>
                </a:lnTo>
                <a:lnTo>
                  <a:pt x="0" y="0"/>
                </a:lnTo>
                <a:close/>
              </a:path>
            </a:pathLst>
          </a:custGeom>
          <a:blipFill>
            <a:blip r:embed="rId4"/>
            <a:stretch>
              <a:fillRect l="-47720" t="-6567" r="-18406" b="-10256"/>
            </a:stretch>
          </a:blipFill>
        </p:spPr>
        <p:txBody>
          <a:bodyPr/>
          <a:lstStyle/>
          <a:p>
            <a:endParaRPr lang="en-US"/>
          </a:p>
        </p:txBody>
      </p:sp>
      <p:sp>
        <p:nvSpPr>
          <p:cNvPr id="11" name="TextBox 11"/>
          <p:cNvSpPr txBox="1"/>
          <p:nvPr/>
        </p:nvSpPr>
        <p:spPr>
          <a:xfrm>
            <a:off x="584828" y="1528439"/>
            <a:ext cx="6096410" cy="2079626"/>
          </a:xfrm>
          <a:prstGeom prst="rect">
            <a:avLst/>
          </a:prstGeom>
        </p:spPr>
        <p:txBody>
          <a:bodyPr lIns="0" tIns="0" rIns="0" bIns="0" rtlCol="0" anchor="t">
            <a:spAutoFit/>
          </a:bodyPr>
          <a:lstStyle/>
          <a:p>
            <a:pPr marL="0" lvl="0" indent="0" algn="ctr">
              <a:lnSpc>
                <a:spcPts val="8000"/>
              </a:lnSpc>
            </a:pPr>
            <a:r>
              <a:rPr lang="en-US" sz="8000" b="1">
                <a:solidFill>
                  <a:srgbClr val="191919"/>
                </a:solidFill>
                <a:latin typeface="Roboto Bold"/>
                <a:ea typeface="Roboto Bold"/>
                <a:cs typeface="Roboto Bold"/>
                <a:sym typeface="Roboto Bold"/>
              </a:rPr>
              <a:t>CRAFTING YOUR OFFER</a:t>
            </a:r>
          </a:p>
        </p:txBody>
      </p:sp>
      <p:grpSp>
        <p:nvGrpSpPr>
          <p:cNvPr id="12" name="Group 12"/>
          <p:cNvGrpSpPr/>
          <p:nvPr/>
        </p:nvGrpSpPr>
        <p:grpSpPr>
          <a:xfrm>
            <a:off x="817681" y="5534025"/>
            <a:ext cx="5538304" cy="2829872"/>
            <a:chOff x="0" y="0"/>
            <a:chExt cx="7384406" cy="3773163"/>
          </a:xfrm>
        </p:grpSpPr>
        <p:sp>
          <p:nvSpPr>
            <p:cNvPr id="13" name="TextBox 13"/>
            <p:cNvSpPr txBox="1"/>
            <p:nvPr/>
          </p:nvSpPr>
          <p:spPr>
            <a:xfrm>
              <a:off x="0" y="-9525"/>
              <a:ext cx="7384406" cy="695325"/>
            </a:xfrm>
            <a:prstGeom prst="rect">
              <a:avLst/>
            </a:prstGeom>
          </p:spPr>
          <p:txBody>
            <a:bodyPr lIns="0" tIns="0" rIns="0" bIns="0" rtlCol="0" anchor="t">
              <a:spAutoFit/>
            </a:bodyPr>
            <a:lstStyle/>
            <a:p>
              <a:pPr algn="l">
                <a:lnSpc>
                  <a:spcPts val="4079"/>
                </a:lnSpc>
              </a:pPr>
              <a:r>
                <a:rPr lang="en-US" sz="3400" b="1">
                  <a:solidFill>
                    <a:srgbClr val="191919"/>
                  </a:solidFill>
                  <a:latin typeface="Roboto Bold"/>
                  <a:ea typeface="Roboto Bold"/>
                  <a:cs typeface="Roboto Bold"/>
                  <a:sym typeface="Roboto Bold"/>
                </a:rPr>
                <a:t>Breakdown</a:t>
              </a:r>
            </a:p>
          </p:txBody>
        </p:sp>
        <p:sp>
          <p:nvSpPr>
            <p:cNvPr id="14" name="TextBox 14"/>
            <p:cNvSpPr txBox="1"/>
            <p:nvPr/>
          </p:nvSpPr>
          <p:spPr>
            <a:xfrm>
              <a:off x="0" y="1196545"/>
              <a:ext cx="7384406" cy="2576618"/>
            </a:xfrm>
            <a:prstGeom prst="rect">
              <a:avLst/>
            </a:prstGeom>
          </p:spPr>
          <p:txBody>
            <a:bodyPr lIns="0" tIns="0" rIns="0" bIns="0" rtlCol="0" anchor="t">
              <a:spAutoFit/>
            </a:bodyPr>
            <a:lstStyle/>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outcome do they desire?</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What problems do you solve?</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Why wouldn’t they Sign Up</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Example</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Putting it all together</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71171" y="2095500"/>
            <a:ext cx="12945658" cy="6019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46% of businesses leveraging AI have observed revenue increases in their marketing and sales efforts.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663569" y="4572000"/>
            <a:ext cx="12960862" cy="10668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Content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19175" y="6515636"/>
            <a:ext cx="17426398"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TextBox 3"/>
          <p:cNvSpPr txBox="1"/>
          <p:nvPr/>
        </p:nvSpPr>
        <p:spPr>
          <a:xfrm>
            <a:off x="419175" y="7553141"/>
            <a:ext cx="3204526" cy="1253237"/>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Figure out what you want to accomplish. Why are you investing time into Social Media?</a:t>
            </a:r>
          </a:p>
        </p:txBody>
      </p:sp>
      <p:grpSp>
        <p:nvGrpSpPr>
          <p:cNvPr id="4" name="Group 4"/>
          <p:cNvGrpSpPr/>
          <p:nvPr/>
        </p:nvGrpSpPr>
        <p:grpSpPr>
          <a:xfrm>
            <a:off x="1007665" y="2945522"/>
            <a:ext cx="2027545" cy="3821009"/>
            <a:chOff x="0" y="0"/>
            <a:chExt cx="2703394" cy="5094678"/>
          </a:xfrm>
        </p:grpSpPr>
        <p:grpSp>
          <p:nvGrpSpPr>
            <p:cNvPr id="5" name="Group 5"/>
            <p:cNvGrpSpPr/>
            <p:nvPr/>
          </p:nvGrpSpPr>
          <p:grpSpPr>
            <a:xfrm>
              <a:off x="1017642" y="4426569"/>
              <a:ext cx="668109" cy="668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01</a:t>
              </a:r>
            </a:p>
          </p:txBody>
        </p:sp>
      </p:grpSp>
      <p:grpSp>
        <p:nvGrpSpPr>
          <p:cNvPr id="10" name="Group 10"/>
          <p:cNvGrpSpPr/>
          <p:nvPr/>
        </p:nvGrpSpPr>
        <p:grpSpPr>
          <a:xfrm>
            <a:off x="4629229" y="2945522"/>
            <a:ext cx="2027545" cy="3821009"/>
            <a:chOff x="0" y="0"/>
            <a:chExt cx="2703394" cy="5094678"/>
          </a:xfrm>
        </p:grpSpPr>
        <p:grpSp>
          <p:nvGrpSpPr>
            <p:cNvPr id="11" name="Group 11"/>
            <p:cNvGrpSpPr/>
            <p:nvPr/>
          </p:nvGrpSpPr>
          <p:grpSpPr>
            <a:xfrm>
              <a:off x="1017642" y="4426569"/>
              <a:ext cx="668109" cy="6681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02</a:t>
              </a:r>
            </a:p>
          </p:txBody>
        </p:sp>
      </p:grpSp>
      <p:sp>
        <p:nvSpPr>
          <p:cNvPr id="16" name="TextBox 16"/>
          <p:cNvSpPr txBox="1"/>
          <p:nvPr/>
        </p:nvSpPr>
        <p:spPr>
          <a:xfrm>
            <a:off x="4040739" y="8433623"/>
            <a:ext cx="3204526" cy="938912"/>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Who are your customers? Where do they hang out? Why are they there?</a:t>
            </a:r>
          </a:p>
        </p:txBody>
      </p:sp>
      <p:sp>
        <p:nvSpPr>
          <p:cNvPr id="17" name="TextBox 17"/>
          <p:cNvSpPr txBox="1"/>
          <p:nvPr/>
        </p:nvSpPr>
        <p:spPr>
          <a:xfrm>
            <a:off x="4221048" y="6957248"/>
            <a:ext cx="2843908" cy="127635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MY PLATFORMS BASED ON MY AUDIENCE</a:t>
            </a:r>
          </a:p>
        </p:txBody>
      </p:sp>
      <p:grpSp>
        <p:nvGrpSpPr>
          <p:cNvPr id="18" name="Group 18"/>
          <p:cNvGrpSpPr/>
          <p:nvPr/>
        </p:nvGrpSpPr>
        <p:grpSpPr>
          <a:xfrm>
            <a:off x="8250793" y="2945522"/>
            <a:ext cx="2027545" cy="3821009"/>
            <a:chOff x="0" y="0"/>
            <a:chExt cx="2703394" cy="5094678"/>
          </a:xfrm>
        </p:grpSpPr>
        <p:grpSp>
          <p:nvGrpSpPr>
            <p:cNvPr id="19" name="Group 19"/>
            <p:cNvGrpSpPr/>
            <p:nvPr/>
          </p:nvGrpSpPr>
          <p:grpSpPr>
            <a:xfrm>
              <a:off x="1017642" y="4426569"/>
              <a:ext cx="668109" cy="66810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2" name="Freeform 22"/>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03</a:t>
              </a:r>
            </a:p>
          </p:txBody>
        </p:sp>
      </p:grpSp>
      <p:sp>
        <p:nvSpPr>
          <p:cNvPr id="24" name="TextBox 24"/>
          <p:cNvSpPr txBox="1"/>
          <p:nvPr/>
        </p:nvSpPr>
        <p:spPr>
          <a:xfrm>
            <a:off x="7662303" y="8004998"/>
            <a:ext cx="3204526" cy="938912"/>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Figure out what content does well on that platform and how to create for that platform.</a:t>
            </a:r>
          </a:p>
        </p:txBody>
      </p:sp>
      <p:sp>
        <p:nvSpPr>
          <p:cNvPr id="25" name="TextBox 25"/>
          <p:cNvSpPr txBox="1"/>
          <p:nvPr/>
        </p:nvSpPr>
        <p:spPr>
          <a:xfrm>
            <a:off x="7873009" y="6957248"/>
            <a:ext cx="2709833" cy="847725"/>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CONTEXTUAL CONTENT</a:t>
            </a:r>
          </a:p>
        </p:txBody>
      </p:sp>
      <p:grpSp>
        <p:nvGrpSpPr>
          <p:cNvPr id="26" name="Group 26"/>
          <p:cNvGrpSpPr/>
          <p:nvPr/>
        </p:nvGrpSpPr>
        <p:grpSpPr>
          <a:xfrm>
            <a:off x="11872356" y="2945522"/>
            <a:ext cx="2027545" cy="3821009"/>
            <a:chOff x="0" y="0"/>
            <a:chExt cx="2703394" cy="5094678"/>
          </a:xfrm>
        </p:grpSpPr>
        <p:grpSp>
          <p:nvGrpSpPr>
            <p:cNvPr id="27" name="Group 27"/>
            <p:cNvGrpSpPr/>
            <p:nvPr/>
          </p:nvGrpSpPr>
          <p:grpSpPr>
            <a:xfrm>
              <a:off x="1017642" y="4426569"/>
              <a:ext cx="668109" cy="66810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0" name="Freeform 30"/>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TextBox 31"/>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04</a:t>
              </a:r>
            </a:p>
          </p:txBody>
        </p:sp>
      </p:grpSp>
      <p:sp>
        <p:nvSpPr>
          <p:cNvPr id="32" name="TextBox 32"/>
          <p:cNvSpPr txBox="1"/>
          <p:nvPr/>
        </p:nvSpPr>
        <p:spPr>
          <a:xfrm>
            <a:off x="11283866" y="8005704"/>
            <a:ext cx="3204526" cy="938912"/>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Consistency is key. Create a plan that will allow you to be consistent every day.</a:t>
            </a:r>
          </a:p>
        </p:txBody>
      </p:sp>
      <p:sp>
        <p:nvSpPr>
          <p:cNvPr id="33" name="TextBox 33"/>
          <p:cNvSpPr txBox="1"/>
          <p:nvPr/>
        </p:nvSpPr>
        <p:spPr>
          <a:xfrm>
            <a:off x="11494573" y="6957954"/>
            <a:ext cx="2709833" cy="847725"/>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PLAN, PLAN, PLAN</a:t>
            </a:r>
          </a:p>
        </p:txBody>
      </p:sp>
      <p:grpSp>
        <p:nvGrpSpPr>
          <p:cNvPr id="34" name="Group 34"/>
          <p:cNvGrpSpPr/>
          <p:nvPr/>
        </p:nvGrpSpPr>
        <p:grpSpPr>
          <a:xfrm>
            <a:off x="15493920" y="2945522"/>
            <a:ext cx="2027545" cy="3821009"/>
            <a:chOff x="0" y="0"/>
            <a:chExt cx="2703394" cy="5094678"/>
          </a:xfrm>
        </p:grpSpPr>
        <p:grpSp>
          <p:nvGrpSpPr>
            <p:cNvPr id="35" name="Group 35"/>
            <p:cNvGrpSpPr/>
            <p:nvPr/>
          </p:nvGrpSpPr>
          <p:grpSpPr>
            <a:xfrm>
              <a:off x="1017642" y="4426569"/>
              <a:ext cx="668109" cy="668109"/>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8" name="Freeform 38"/>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TextBox 39"/>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05</a:t>
              </a:r>
            </a:p>
          </p:txBody>
        </p:sp>
      </p:grpSp>
      <p:sp>
        <p:nvSpPr>
          <p:cNvPr id="40" name="TextBox 40"/>
          <p:cNvSpPr txBox="1"/>
          <p:nvPr/>
        </p:nvSpPr>
        <p:spPr>
          <a:xfrm>
            <a:off x="14905430" y="7554554"/>
            <a:ext cx="3204526" cy="938912"/>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Schedule your posts ahead of time so you don't forget and can work on more content. </a:t>
            </a:r>
          </a:p>
        </p:txBody>
      </p:sp>
      <p:sp>
        <p:nvSpPr>
          <p:cNvPr id="41" name="TextBox 41"/>
          <p:cNvSpPr txBox="1"/>
          <p:nvPr/>
        </p:nvSpPr>
        <p:spPr>
          <a:xfrm>
            <a:off x="15116137" y="6958660"/>
            <a:ext cx="2709833" cy="41910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SCHEDULE IT</a:t>
            </a:r>
          </a:p>
        </p:txBody>
      </p:sp>
      <p:sp>
        <p:nvSpPr>
          <p:cNvPr id="42" name="TextBox 42"/>
          <p:cNvSpPr txBox="1"/>
          <p:nvPr/>
        </p:nvSpPr>
        <p:spPr>
          <a:xfrm>
            <a:off x="599484" y="6958660"/>
            <a:ext cx="2843908" cy="41910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MY GOALS</a:t>
            </a:r>
          </a:p>
        </p:txBody>
      </p:sp>
      <p:grpSp>
        <p:nvGrpSpPr>
          <p:cNvPr id="43" name="Group 43"/>
          <p:cNvGrpSpPr/>
          <p:nvPr/>
        </p:nvGrpSpPr>
        <p:grpSpPr>
          <a:xfrm>
            <a:off x="2688820" y="684898"/>
            <a:ext cx="12910359" cy="1826979"/>
            <a:chOff x="0" y="0"/>
            <a:chExt cx="2493200" cy="352819"/>
          </a:xfrm>
        </p:grpSpPr>
        <p:sp>
          <p:nvSpPr>
            <p:cNvPr id="44" name="Freeform 44"/>
            <p:cNvSpPr/>
            <p:nvPr/>
          </p:nvSpPr>
          <p:spPr>
            <a:xfrm>
              <a:off x="0" y="0"/>
              <a:ext cx="2493200" cy="352819"/>
            </a:xfrm>
            <a:custGeom>
              <a:avLst/>
              <a:gdLst/>
              <a:ahLst/>
              <a:cxnLst/>
              <a:rect l="l" t="t" r="r" b="b"/>
              <a:pathLst>
                <a:path w="2493200" h="352819">
                  <a:moveTo>
                    <a:pt x="0" y="0"/>
                  </a:moveTo>
                  <a:lnTo>
                    <a:pt x="2493200" y="0"/>
                  </a:lnTo>
                  <a:lnTo>
                    <a:pt x="2493200" y="352819"/>
                  </a:lnTo>
                  <a:lnTo>
                    <a:pt x="0" y="352819"/>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45" name="TextBox 45"/>
            <p:cNvSpPr txBox="1"/>
            <p:nvPr/>
          </p:nvSpPr>
          <p:spPr>
            <a:xfrm>
              <a:off x="0" y="-19050"/>
              <a:ext cx="2493200" cy="371869"/>
            </a:xfrm>
            <a:prstGeom prst="rect">
              <a:avLst/>
            </a:prstGeom>
          </p:spPr>
          <p:txBody>
            <a:bodyPr lIns="50800" tIns="50800" rIns="50800" bIns="50800" rtlCol="0" anchor="ctr"/>
            <a:lstStyle/>
            <a:p>
              <a:pPr algn="ctr">
                <a:lnSpc>
                  <a:spcPts val="2859"/>
                </a:lnSpc>
              </a:pPr>
              <a:endParaRPr/>
            </a:p>
          </p:txBody>
        </p:sp>
      </p:grpSp>
      <p:grpSp>
        <p:nvGrpSpPr>
          <p:cNvPr id="46" name="Group 46"/>
          <p:cNvGrpSpPr/>
          <p:nvPr/>
        </p:nvGrpSpPr>
        <p:grpSpPr>
          <a:xfrm>
            <a:off x="2768292" y="770791"/>
            <a:ext cx="12751416" cy="1646313"/>
            <a:chOff x="0" y="0"/>
            <a:chExt cx="3358398" cy="433597"/>
          </a:xfrm>
        </p:grpSpPr>
        <p:sp>
          <p:nvSpPr>
            <p:cNvPr id="47" name="Freeform 47"/>
            <p:cNvSpPr/>
            <p:nvPr/>
          </p:nvSpPr>
          <p:spPr>
            <a:xfrm>
              <a:off x="0" y="0"/>
              <a:ext cx="3358398" cy="433597"/>
            </a:xfrm>
            <a:custGeom>
              <a:avLst/>
              <a:gdLst/>
              <a:ahLst/>
              <a:cxnLst/>
              <a:rect l="l" t="t" r="r" b="b"/>
              <a:pathLst>
                <a:path w="3358398" h="433597">
                  <a:moveTo>
                    <a:pt x="0" y="0"/>
                  </a:moveTo>
                  <a:lnTo>
                    <a:pt x="3358398" y="0"/>
                  </a:lnTo>
                  <a:lnTo>
                    <a:pt x="3358398" y="433597"/>
                  </a:lnTo>
                  <a:lnTo>
                    <a:pt x="0" y="433597"/>
                  </a:lnTo>
                  <a:close/>
                </a:path>
              </a:pathLst>
            </a:custGeom>
            <a:solidFill>
              <a:srgbClr val="FDFBFB"/>
            </a:solidFill>
          </p:spPr>
          <p:txBody>
            <a:bodyPr/>
            <a:lstStyle/>
            <a:p>
              <a:endParaRPr lang="en-US"/>
            </a:p>
          </p:txBody>
        </p:sp>
        <p:sp>
          <p:nvSpPr>
            <p:cNvPr id="48" name="TextBox 48"/>
            <p:cNvSpPr txBox="1"/>
            <p:nvPr/>
          </p:nvSpPr>
          <p:spPr>
            <a:xfrm>
              <a:off x="0" y="-19050"/>
              <a:ext cx="3358398" cy="452647"/>
            </a:xfrm>
            <a:prstGeom prst="rect">
              <a:avLst/>
            </a:prstGeom>
          </p:spPr>
          <p:txBody>
            <a:bodyPr lIns="50800" tIns="50800" rIns="50800" bIns="50800" rtlCol="0" anchor="ctr"/>
            <a:lstStyle/>
            <a:p>
              <a:pPr algn="ctr">
                <a:lnSpc>
                  <a:spcPts val="2859"/>
                </a:lnSpc>
              </a:pPr>
              <a:endParaRPr/>
            </a:p>
          </p:txBody>
        </p:sp>
      </p:grpSp>
      <p:sp>
        <p:nvSpPr>
          <p:cNvPr id="49" name="TextBox 49"/>
          <p:cNvSpPr txBox="1"/>
          <p:nvPr/>
        </p:nvSpPr>
        <p:spPr>
          <a:xfrm>
            <a:off x="3017212" y="1171575"/>
            <a:ext cx="12857425" cy="1069976"/>
          </a:xfrm>
          <a:prstGeom prst="rect">
            <a:avLst/>
          </a:prstGeom>
        </p:spPr>
        <p:txBody>
          <a:bodyPr lIns="0" tIns="0" rIns="0" bIns="0" rtlCol="0" anchor="t">
            <a:spAutoFit/>
          </a:bodyPr>
          <a:lstStyle/>
          <a:p>
            <a:pPr marL="0" lvl="0" indent="0" algn="l">
              <a:lnSpc>
                <a:spcPts val="8000"/>
              </a:lnSpc>
              <a:spcBef>
                <a:spcPct val="0"/>
              </a:spcBef>
            </a:pPr>
            <a:r>
              <a:rPr lang="en-US" sz="8000" b="1">
                <a:solidFill>
                  <a:srgbClr val="1A1A1A"/>
                </a:solidFill>
                <a:latin typeface="Roboto Bold"/>
                <a:ea typeface="Roboto Bold"/>
                <a:cs typeface="Roboto Bold"/>
                <a:sym typeface="Roboto Bold"/>
              </a:rPr>
              <a:t>SOCIAL MEDIA STRATEGY</a:t>
            </a:r>
          </a:p>
        </p:txBody>
      </p:sp>
      <p:sp>
        <p:nvSpPr>
          <p:cNvPr id="50" name="Freeform 50"/>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19175" y="6515636"/>
            <a:ext cx="17426398"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TextBox 3"/>
          <p:cNvSpPr txBox="1"/>
          <p:nvPr/>
        </p:nvSpPr>
        <p:spPr>
          <a:xfrm>
            <a:off x="419175" y="7553141"/>
            <a:ext cx="3204526" cy="1567004"/>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I want to educate and connect with more people who are like-minded and potentially collaborate together. </a:t>
            </a:r>
          </a:p>
        </p:txBody>
      </p:sp>
      <p:grpSp>
        <p:nvGrpSpPr>
          <p:cNvPr id="4" name="Group 4"/>
          <p:cNvGrpSpPr/>
          <p:nvPr/>
        </p:nvGrpSpPr>
        <p:grpSpPr>
          <a:xfrm>
            <a:off x="1007665" y="2945522"/>
            <a:ext cx="2027545" cy="3821009"/>
            <a:chOff x="0" y="0"/>
            <a:chExt cx="2703394" cy="5094678"/>
          </a:xfrm>
        </p:grpSpPr>
        <p:grpSp>
          <p:nvGrpSpPr>
            <p:cNvPr id="5" name="Group 5"/>
            <p:cNvGrpSpPr/>
            <p:nvPr/>
          </p:nvGrpSpPr>
          <p:grpSpPr>
            <a:xfrm>
              <a:off x="1017642" y="4426569"/>
              <a:ext cx="668109" cy="668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01</a:t>
              </a:r>
            </a:p>
          </p:txBody>
        </p:sp>
      </p:grpSp>
      <p:grpSp>
        <p:nvGrpSpPr>
          <p:cNvPr id="10" name="Group 10"/>
          <p:cNvGrpSpPr/>
          <p:nvPr/>
        </p:nvGrpSpPr>
        <p:grpSpPr>
          <a:xfrm>
            <a:off x="4629229" y="2945522"/>
            <a:ext cx="2027545" cy="3821009"/>
            <a:chOff x="0" y="0"/>
            <a:chExt cx="2703394" cy="5094678"/>
          </a:xfrm>
        </p:grpSpPr>
        <p:grpSp>
          <p:nvGrpSpPr>
            <p:cNvPr id="11" name="Group 11"/>
            <p:cNvGrpSpPr/>
            <p:nvPr/>
          </p:nvGrpSpPr>
          <p:grpSpPr>
            <a:xfrm>
              <a:off x="1017642" y="4426569"/>
              <a:ext cx="668109" cy="6681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02</a:t>
              </a:r>
            </a:p>
          </p:txBody>
        </p:sp>
      </p:grpSp>
      <p:sp>
        <p:nvSpPr>
          <p:cNvPr id="16" name="TextBox 16"/>
          <p:cNvSpPr txBox="1"/>
          <p:nvPr/>
        </p:nvSpPr>
        <p:spPr>
          <a:xfrm>
            <a:off x="4841870" y="8433623"/>
            <a:ext cx="1602263" cy="1253237"/>
          </a:xfrm>
          <a:prstGeom prst="rect">
            <a:avLst/>
          </a:prstGeom>
        </p:spPr>
        <p:txBody>
          <a:bodyPr lIns="0" tIns="0" rIns="0" bIns="0" rtlCol="0" anchor="t">
            <a:spAutoFit/>
          </a:bodyPr>
          <a:lstStyle/>
          <a:p>
            <a:pPr marL="398206" lvl="1" indent="-199103" algn="l">
              <a:lnSpc>
                <a:spcPts val="2545"/>
              </a:lnSpc>
              <a:buFont typeface="Arial"/>
              <a:buChar char="•"/>
            </a:pPr>
            <a:r>
              <a:rPr lang="en-US" sz="1844" spc="180">
                <a:solidFill>
                  <a:srgbClr val="231F20"/>
                </a:solidFill>
                <a:latin typeface="Archivo Narrow"/>
                <a:ea typeface="Archivo Narrow"/>
                <a:cs typeface="Archivo Narrow"/>
                <a:sym typeface="Archivo Narrow"/>
              </a:rPr>
              <a:t>Linkedin</a:t>
            </a:r>
          </a:p>
          <a:p>
            <a:pPr marL="398206" lvl="1" indent="-199103" algn="l">
              <a:lnSpc>
                <a:spcPts val="2545"/>
              </a:lnSpc>
              <a:buFont typeface="Arial"/>
              <a:buChar char="•"/>
            </a:pPr>
            <a:r>
              <a:rPr lang="en-US" sz="1844" spc="180">
                <a:solidFill>
                  <a:srgbClr val="231F20"/>
                </a:solidFill>
                <a:latin typeface="Archivo Narrow"/>
                <a:ea typeface="Archivo Narrow"/>
                <a:cs typeface="Archivo Narrow"/>
                <a:sym typeface="Archivo Narrow"/>
              </a:rPr>
              <a:t>Instagram</a:t>
            </a:r>
          </a:p>
          <a:p>
            <a:pPr marL="398206" lvl="1" indent="-199103" algn="l">
              <a:lnSpc>
                <a:spcPts val="2545"/>
              </a:lnSpc>
              <a:buFont typeface="Arial"/>
              <a:buChar char="•"/>
            </a:pPr>
            <a:r>
              <a:rPr lang="en-US" sz="1844" spc="180">
                <a:solidFill>
                  <a:srgbClr val="231F20"/>
                </a:solidFill>
                <a:latin typeface="Archivo Narrow"/>
                <a:ea typeface="Archivo Narrow"/>
                <a:cs typeface="Archivo Narrow"/>
                <a:sym typeface="Archivo Narrow"/>
              </a:rPr>
              <a:t>Youtube</a:t>
            </a:r>
          </a:p>
          <a:p>
            <a:pPr marL="398206" lvl="1" indent="-199103" algn="l">
              <a:lnSpc>
                <a:spcPts val="2545"/>
              </a:lnSpc>
              <a:buFont typeface="Arial"/>
              <a:buChar char="•"/>
            </a:pPr>
            <a:r>
              <a:rPr lang="en-US" sz="1844" spc="180">
                <a:solidFill>
                  <a:srgbClr val="231F20"/>
                </a:solidFill>
                <a:latin typeface="Archivo Narrow"/>
                <a:ea typeface="Archivo Narrow"/>
                <a:cs typeface="Archivo Narrow"/>
                <a:sym typeface="Archivo Narrow"/>
              </a:rPr>
              <a:t>IG</a:t>
            </a:r>
          </a:p>
        </p:txBody>
      </p:sp>
      <p:sp>
        <p:nvSpPr>
          <p:cNvPr id="17" name="TextBox 17"/>
          <p:cNvSpPr txBox="1"/>
          <p:nvPr/>
        </p:nvSpPr>
        <p:spPr>
          <a:xfrm>
            <a:off x="4221048" y="6957248"/>
            <a:ext cx="2843908" cy="127635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MY PLATFORMS BASED ON MY AUDIENCE</a:t>
            </a:r>
          </a:p>
        </p:txBody>
      </p:sp>
      <p:grpSp>
        <p:nvGrpSpPr>
          <p:cNvPr id="18" name="Group 18"/>
          <p:cNvGrpSpPr/>
          <p:nvPr/>
        </p:nvGrpSpPr>
        <p:grpSpPr>
          <a:xfrm>
            <a:off x="8250793" y="2945522"/>
            <a:ext cx="2027545" cy="3821009"/>
            <a:chOff x="0" y="0"/>
            <a:chExt cx="2703394" cy="5094678"/>
          </a:xfrm>
        </p:grpSpPr>
        <p:grpSp>
          <p:nvGrpSpPr>
            <p:cNvPr id="19" name="Group 19"/>
            <p:cNvGrpSpPr/>
            <p:nvPr/>
          </p:nvGrpSpPr>
          <p:grpSpPr>
            <a:xfrm>
              <a:off x="1017642" y="4426569"/>
              <a:ext cx="668109" cy="66810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2" name="Freeform 22"/>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03</a:t>
              </a:r>
            </a:p>
          </p:txBody>
        </p:sp>
      </p:grpSp>
      <p:sp>
        <p:nvSpPr>
          <p:cNvPr id="24" name="TextBox 24"/>
          <p:cNvSpPr txBox="1"/>
          <p:nvPr/>
        </p:nvSpPr>
        <p:spPr>
          <a:xfrm>
            <a:off x="7662303" y="8024048"/>
            <a:ext cx="3204526" cy="1721838"/>
          </a:xfrm>
          <a:prstGeom prst="rect">
            <a:avLst/>
          </a:prstGeom>
        </p:spPr>
        <p:txBody>
          <a:bodyPr lIns="0" tIns="0" rIns="0" bIns="0" rtlCol="0" anchor="t">
            <a:spAutoFit/>
          </a:bodyPr>
          <a:lstStyle/>
          <a:p>
            <a:pPr algn="ctr">
              <a:lnSpc>
                <a:spcPts val="2305"/>
              </a:lnSpc>
            </a:pPr>
            <a:r>
              <a:rPr lang="en-US" sz="1844" spc="180">
                <a:solidFill>
                  <a:srgbClr val="231F20"/>
                </a:solidFill>
                <a:latin typeface="Archivo Narrow"/>
                <a:ea typeface="Archivo Narrow"/>
                <a:cs typeface="Archivo Narrow"/>
                <a:sym typeface="Archivo Narrow"/>
              </a:rPr>
              <a:t>Long form text posts do well on Linkedin and Facebook.</a:t>
            </a:r>
          </a:p>
          <a:p>
            <a:pPr algn="ctr">
              <a:lnSpc>
                <a:spcPts val="2305"/>
              </a:lnSpc>
            </a:pPr>
            <a:endParaRPr lang="en-US" sz="1844" spc="180">
              <a:solidFill>
                <a:srgbClr val="231F20"/>
              </a:solidFill>
              <a:latin typeface="Archivo Narrow"/>
              <a:ea typeface="Archivo Narrow"/>
              <a:cs typeface="Archivo Narrow"/>
              <a:sym typeface="Archivo Narrow"/>
            </a:endParaRPr>
          </a:p>
          <a:p>
            <a:pPr algn="ctr">
              <a:lnSpc>
                <a:spcPts val="2305"/>
              </a:lnSpc>
            </a:pPr>
            <a:r>
              <a:rPr lang="en-US" sz="1844" spc="180">
                <a:solidFill>
                  <a:srgbClr val="231F20"/>
                </a:solidFill>
                <a:latin typeface="Archivo Narrow"/>
                <a:ea typeface="Archivo Narrow"/>
                <a:cs typeface="Archivo Narrow"/>
                <a:sym typeface="Archivo Narrow"/>
              </a:rPr>
              <a:t>Once that is written, I now have a script I can use for my YT and Tik Tok Videos.</a:t>
            </a:r>
          </a:p>
        </p:txBody>
      </p:sp>
      <p:sp>
        <p:nvSpPr>
          <p:cNvPr id="25" name="TextBox 25"/>
          <p:cNvSpPr txBox="1"/>
          <p:nvPr/>
        </p:nvSpPr>
        <p:spPr>
          <a:xfrm>
            <a:off x="7873009" y="6957248"/>
            <a:ext cx="2709833" cy="847725"/>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CONTEXTUAL CONTENT</a:t>
            </a:r>
          </a:p>
        </p:txBody>
      </p:sp>
      <p:grpSp>
        <p:nvGrpSpPr>
          <p:cNvPr id="26" name="Group 26"/>
          <p:cNvGrpSpPr/>
          <p:nvPr/>
        </p:nvGrpSpPr>
        <p:grpSpPr>
          <a:xfrm>
            <a:off x="11872356" y="2945522"/>
            <a:ext cx="2027545" cy="3821009"/>
            <a:chOff x="0" y="0"/>
            <a:chExt cx="2703394" cy="5094678"/>
          </a:xfrm>
        </p:grpSpPr>
        <p:grpSp>
          <p:nvGrpSpPr>
            <p:cNvPr id="27" name="Group 27"/>
            <p:cNvGrpSpPr/>
            <p:nvPr/>
          </p:nvGrpSpPr>
          <p:grpSpPr>
            <a:xfrm>
              <a:off x="1017642" y="4426569"/>
              <a:ext cx="668109" cy="66810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0" name="Freeform 30"/>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TextBox 31"/>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04</a:t>
              </a:r>
            </a:p>
          </p:txBody>
        </p:sp>
      </p:grpSp>
      <p:sp>
        <p:nvSpPr>
          <p:cNvPr id="32" name="TextBox 32"/>
          <p:cNvSpPr txBox="1"/>
          <p:nvPr/>
        </p:nvSpPr>
        <p:spPr>
          <a:xfrm>
            <a:off x="11283866" y="8024754"/>
            <a:ext cx="3204526" cy="1436088"/>
          </a:xfrm>
          <a:prstGeom prst="rect">
            <a:avLst/>
          </a:prstGeom>
        </p:spPr>
        <p:txBody>
          <a:bodyPr lIns="0" tIns="0" rIns="0" bIns="0" rtlCol="0" anchor="t">
            <a:spAutoFit/>
          </a:bodyPr>
          <a:lstStyle/>
          <a:p>
            <a:pPr algn="ctr">
              <a:lnSpc>
                <a:spcPts val="2305"/>
              </a:lnSpc>
            </a:pPr>
            <a:r>
              <a:rPr lang="en-US" sz="1844" spc="180">
                <a:solidFill>
                  <a:srgbClr val="231F20"/>
                </a:solidFill>
                <a:latin typeface="Archivo Narrow"/>
                <a:ea typeface="Archivo Narrow"/>
                <a:cs typeface="Archivo Narrow"/>
                <a:sym typeface="Archivo Narrow"/>
              </a:rPr>
              <a:t>Setting a day per week or month to knock out your content is key for me.</a:t>
            </a:r>
          </a:p>
          <a:p>
            <a:pPr algn="ctr">
              <a:lnSpc>
                <a:spcPts val="2305"/>
              </a:lnSpc>
            </a:pPr>
            <a:endParaRPr lang="en-US" sz="1844" spc="180">
              <a:solidFill>
                <a:srgbClr val="231F20"/>
              </a:solidFill>
              <a:latin typeface="Archivo Narrow"/>
              <a:ea typeface="Archivo Narrow"/>
              <a:cs typeface="Archivo Narrow"/>
              <a:sym typeface="Archivo Narrow"/>
            </a:endParaRPr>
          </a:p>
          <a:p>
            <a:pPr algn="ctr">
              <a:lnSpc>
                <a:spcPts val="2305"/>
              </a:lnSpc>
            </a:pPr>
            <a:r>
              <a:rPr lang="en-US" sz="1844" spc="180">
                <a:solidFill>
                  <a:srgbClr val="231F20"/>
                </a:solidFill>
                <a:latin typeface="Archivo Narrow"/>
                <a:ea typeface="Archivo Narrow"/>
                <a:cs typeface="Archivo Narrow"/>
                <a:sym typeface="Archivo Narrow"/>
              </a:rPr>
              <a:t>Friday Afternoon for me.</a:t>
            </a:r>
          </a:p>
        </p:txBody>
      </p:sp>
      <p:sp>
        <p:nvSpPr>
          <p:cNvPr id="33" name="TextBox 33"/>
          <p:cNvSpPr txBox="1"/>
          <p:nvPr/>
        </p:nvSpPr>
        <p:spPr>
          <a:xfrm>
            <a:off x="11494573" y="6957954"/>
            <a:ext cx="2709833" cy="847725"/>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PLAN, PLAN, PLAN</a:t>
            </a:r>
          </a:p>
        </p:txBody>
      </p:sp>
      <p:grpSp>
        <p:nvGrpSpPr>
          <p:cNvPr id="34" name="Group 34"/>
          <p:cNvGrpSpPr/>
          <p:nvPr/>
        </p:nvGrpSpPr>
        <p:grpSpPr>
          <a:xfrm>
            <a:off x="15493920" y="2945522"/>
            <a:ext cx="2027545" cy="3821009"/>
            <a:chOff x="0" y="0"/>
            <a:chExt cx="2703394" cy="5094678"/>
          </a:xfrm>
        </p:grpSpPr>
        <p:grpSp>
          <p:nvGrpSpPr>
            <p:cNvPr id="35" name="Group 35"/>
            <p:cNvGrpSpPr/>
            <p:nvPr/>
          </p:nvGrpSpPr>
          <p:grpSpPr>
            <a:xfrm>
              <a:off x="1017642" y="4426569"/>
              <a:ext cx="668109" cy="668109"/>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8" name="Freeform 38"/>
            <p:cNvSpPr/>
            <p:nvPr/>
          </p:nvSpPr>
          <p:spPr>
            <a:xfrm>
              <a:off x="0" y="0"/>
              <a:ext cx="2703394" cy="4107367"/>
            </a:xfrm>
            <a:custGeom>
              <a:avLst/>
              <a:gdLst/>
              <a:ahLst/>
              <a:cxnLst/>
              <a:rect l="l" t="t" r="r" b="b"/>
              <a:pathLst>
                <a:path w="2703394" h="4107367">
                  <a:moveTo>
                    <a:pt x="0" y="0"/>
                  </a:moveTo>
                  <a:lnTo>
                    <a:pt x="2703394" y="0"/>
                  </a:lnTo>
                  <a:lnTo>
                    <a:pt x="2703394" y="4107367"/>
                  </a:lnTo>
                  <a:lnTo>
                    <a:pt x="0" y="4107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TextBox 39"/>
            <p:cNvSpPr txBox="1"/>
            <p:nvPr/>
          </p:nvSpPr>
          <p:spPr>
            <a:xfrm>
              <a:off x="0" y="596166"/>
              <a:ext cx="2703394" cy="1457517"/>
            </a:xfrm>
            <a:prstGeom prst="rect">
              <a:avLst/>
            </a:prstGeom>
          </p:spPr>
          <p:txBody>
            <a:bodyPr lIns="0" tIns="0" rIns="0" bIns="0" rtlCol="0" anchor="t">
              <a:spAutoFit/>
            </a:bodyPr>
            <a:lstStyle/>
            <a:p>
              <a:pPr algn="ctr">
                <a:lnSpc>
                  <a:spcPts val="9141"/>
                </a:lnSpc>
              </a:pPr>
              <a:r>
                <a:rPr lang="en-US" sz="6624" b="1" spc="649">
                  <a:solidFill>
                    <a:srgbClr val="FFFBFB"/>
                  </a:solidFill>
                  <a:latin typeface="DM Sans Bold"/>
                  <a:ea typeface="DM Sans Bold"/>
                  <a:cs typeface="DM Sans Bold"/>
                  <a:sym typeface="DM Sans Bold"/>
                </a:rPr>
                <a:t>05</a:t>
              </a:r>
            </a:p>
          </p:txBody>
        </p:sp>
      </p:grpSp>
      <p:sp>
        <p:nvSpPr>
          <p:cNvPr id="40" name="TextBox 40"/>
          <p:cNvSpPr txBox="1"/>
          <p:nvPr/>
        </p:nvSpPr>
        <p:spPr>
          <a:xfrm>
            <a:off x="14905430" y="7554554"/>
            <a:ext cx="3204526" cy="938577"/>
          </a:xfrm>
          <a:prstGeom prst="rect">
            <a:avLst/>
          </a:prstGeom>
        </p:spPr>
        <p:txBody>
          <a:bodyPr lIns="0" tIns="0" rIns="0" bIns="0" rtlCol="0" anchor="t">
            <a:spAutoFit/>
          </a:bodyPr>
          <a:lstStyle/>
          <a:p>
            <a:pPr algn="ctr">
              <a:lnSpc>
                <a:spcPts val="2545"/>
              </a:lnSpc>
            </a:pPr>
            <a:r>
              <a:rPr lang="en-US" sz="1844" spc="180">
                <a:solidFill>
                  <a:srgbClr val="231F20"/>
                </a:solidFill>
                <a:latin typeface="Archivo Narrow"/>
                <a:ea typeface="Archivo Narrow"/>
                <a:cs typeface="Archivo Narrow"/>
                <a:sym typeface="Archivo Narrow"/>
              </a:rPr>
              <a:t>Use software like Simplified to help you plan out your posts all at once.</a:t>
            </a:r>
          </a:p>
        </p:txBody>
      </p:sp>
      <p:sp>
        <p:nvSpPr>
          <p:cNvPr id="41" name="TextBox 41"/>
          <p:cNvSpPr txBox="1"/>
          <p:nvPr/>
        </p:nvSpPr>
        <p:spPr>
          <a:xfrm>
            <a:off x="15116137" y="6958660"/>
            <a:ext cx="2709833" cy="41910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SCHEDULE IT</a:t>
            </a:r>
          </a:p>
        </p:txBody>
      </p:sp>
      <p:sp>
        <p:nvSpPr>
          <p:cNvPr id="42" name="TextBox 42"/>
          <p:cNvSpPr txBox="1"/>
          <p:nvPr/>
        </p:nvSpPr>
        <p:spPr>
          <a:xfrm>
            <a:off x="599484" y="6958660"/>
            <a:ext cx="2843908" cy="419100"/>
          </a:xfrm>
          <a:prstGeom prst="rect">
            <a:avLst/>
          </a:prstGeom>
        </p:spPr>
        <p:txBody>
          <a:bodyPr lIns="0" tIns="0" rIns="0" bIns="0" rtlCol="0" anchor="t">
            <a:spAutoFit/>
          </a:bodyPr>
          <a:lstStyle/>
          <a:p>
            <a:pPr algn="ctr">
              <a:lnSpc>
                <a:spcPts val="3449"/>
              </a:lnSpc>
            </a:pPr>
            <a:r>
              <a:rPr lang="en-US" sz="2499" b="1" spc="244">
                <a:solidFill>
                  <a:srgbClr val="231F20"/>
                </a:solidFill>
                <a:latin typeface="Roboto Bold"/>
                <a:ea typeface="Roboto Bold"/>
                <a:cs typeface="Roboto Bold"/>
                <a:sym typeface="Roboto Bold"/>
              </a:rPr>
              <a:t>MY GOALS</a:t>
            </a:r>
          </a:p>
        </p:txBody>
      </p:sp>
      <p:grpSp>
        <p:nvGrpSpPr>
          <p:cNvPr id="43" name="Group 43"/>
          <p:cNvGrpSpPr/>
          <p:nvPr/>
        </p:nvGrpSpPr>
        <p:grpSpPr>
          <a:xfrm>
            <a:off x="2256679" y="684898"/>
            <a:ext cx="13774641" cy="1717173"/>
            <a:chOff x="0" y="0"/>
            <a:chExt cx="2830209" cy="352819"/>
          </a:xfrm>
        </p:grpSpPr>
        <p:sp>
          <p:nvSpPr>
            <p:cNvPr id="44" name="Freeform 44"/>
            <p:cNvSpPr/>
            <p:nvPr/>
          </p:nvSpPr>
          <p:spPr>
            <a:xfrm>
              <a:off x="0" y="0"/>
              <a:ext cx="2830209" cy="352819"/>
            </a:xfrm>
            <a:custGeom>
              <a:avLst/>
              <a:gdLst/>
              <a:ahLst/>
              <a:cxnLst/>
              <a:rect l="l" t="t" r="r" b="b"/>
              <a:pathLst>
                <a:path w="2830209" h="352819">
                  <a:moveTo>
                    <a:pt x="0" y="0"/>
                  </a:moveTo>
                  <a:lnTo>
                    <a:pt x="2830209" y="0"/>
                  </a:lnTo>
                  <a:lnTo>
                    <a:pt x="2830209" y="352819"/>
                  </a:lnTo>
                  <a:lnTo>
                    <a:pt x="0" y="352819"/>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45" name="TextBox 45"/>
            <p:cNvSpPr txBox="1"/>
            <p:nvPr/>
          </p:nvSpPr>
          <p:spPr>
            <a:xfrm>
              <a:off x="0" y="-19050"/>
              <a:ext cx="2830209" cy="371869"/>
            </a:xfrm>
            <a:prstGeom prst="rect">
              <a:avLst/>
            </a:prstGeom>
          </p:spPr>
          <p:txBody>
            <a:bodyPr lIns="50800" tIns="50800" rIns="50800" bIns="50800" rtlCol="0" anchor="ctr"/>
            <a:lstStyle/>
            <a:p>
              <a:pPr algn="ctr">
                <a:lnSpc>
                  <a:spcPts val="2859"/>
                </a:lnSpc>
              </a:pPr>
              <a:endParaRPr/>
            </a:p>
          </p:txBody>
        </p:sp>
      </p:grpSp>
      <p:grpSp>
        <p:nvGrpSpPr>
          <p:cNvPr id="46" name="Group 46"/>
          <p:cNvGrpSpPr/>
          <p:nvPr/>
        </p:nvGrpSpPr>
        <p:grpSpPr>
          <a:xfrm>
            <a:off x="2333968" y="765628"/>
            <a:ext cx="13620065" cy="1547366"/>
            <a:chOff x="0" y="0"/>
            <a:chExt cx="3816562" cy="433597"/>
          </a:xfrm>
        </p:grpSpPr>
        <p:sp>
          <p:nvSpPr>
            <p:cNvPr id="47" name="Freeform 47"/>
            <p:cNvSpPr/>
            <p:nvPr/>
          </p:nvSpPr>
          <p:spPr>
            <a:xfrm>
              <a:off x="0" y="0"/>
              <a:ext cx="3816562" cy="433597"/>
            </a:xfrm>
            <a:custGeom>
              <a:avLst/>
              <a:gdLst/>
              <a:ahLst/>
              <a:cxnLst/>
              <a:rect l="l" t="t" r="r" b="b"/>
              <a:pathLst>
                <a:path w="3816562" h="433597">
                  <a:moveTo>
                    <a:pt x="0" y="0"/>
                  </a:moveTo>
                  <a:lnTo>
                    <a:pt x="3816562" y="0"/>
                  </a:lnTo>
                  <a:lnTo>
                    <a:pt x="3816562" y="433597"/>
                  </a:lnTo>
                  <a:lnTo>
                    <a:pt x="0" y="433597"/>
                  </a:lnTo>
                  <a:close/>
                </a:path>
              </a:pathLst>
            </a:custGeom>
            <a:solidFill>
              <a:srgbClr val="FDFBFB"/>
            </a:solidFill>
          </p:spPr>
          <p:txBody>
            <a:bodyPr/>
            <a:lstStyle/>
            <a:p>
              <a:endParaRPr lang="en-US"/>
            </a:p>
          </p:txBody>
        </p:sp>
        <p:sp>
          <p:nvSpPr>
            <p:cNvPr id="48" name="TextBox 48"/>
            <p:cNvSpPr txBox="1"/>
            <p:nvPr/>
          </p:nvSpPr>
          <p:spPr>
            <a:xfrm>
              <a:off x="0" y="-19050"/>
              <a:ext cx="3816562" cy="452647"/>
            </a:xfrm>
            <a:prstGeom prst="rect">
              <a:avLst/>
            </a:prstGeom>
          </p:spPr>
          <p:txBody>
            <a:bodyPr lIns="50800" tIns="50800" rIns="50800" bIns="50800" rtlCol="0" anchor="ctr"/>
            <a:lstStyle/>
            <a:p>
              <a:pPr algn="ctr">
                <a:lnSpc>
                  <a:spcPts val="2859"/>
                </a:lnSpc>
              </a:pPr>
              <a:endParaRPr/>
            </a:p>
          </p:txBody>
        </p:sp>
      </p:grpSp>
      <p:sp>
        <p:nvSpPr>
          <p:cNvPr id="49" name="TextBox 49"/>
          <p:cNvSpPr txBox="1"/>
          <p:nvPr/>
        </p:nvSpPr>
        <p:spPr>
          <a:xfrm>
            <a:off x="2537629" y="1141387"/>
            <a:ext cx="13212741" cy="1006605"/>
          </a:xfrm>
          <a:prstGeom prst="rect">
            <a:avLst/>
          </a:prstGeom>
        </p:spPr>
        <p:txBody>
          <a:bodyPr lIns="0" tIns="0" rIns="0" bIns="0" rtlCol="0" anchor="t">
            <a:spAutoFit/>
          </a:bodyPr>
          <a:lstStyle/>
          <a:p>
            <a:pPr marL="0" lvl="0" indent="0" algn="l">
              <a:lnSpc>
                <a:spcPts val="7519"/>
              </a:lnSpc>
              <a:spcBef>
                <a:spcPct val="0"/>
              </a:spcBef>
            </a:pPr>
            <a:r>
              <a:rPr lang="en-US" sz="7519" b="1">
                <a:solidFill>
                  <a:srgbClr val="1A1A1A"/>
                </a:solidFill>
                <a:latin typeface="Roboto Bold"/>
                <a:ea typeface="Roboto Bold"/>
                <a:cs typeface="Roboto Bold"/>
                <a:sym typeface="Roboto Bold"/>
              </a:rPr>
              <a:t>MY SOCIAL MEDIA STRATEGY</a:t>
            </a:r>
          </a:p>
        </p:txBody>
      </p:sp>
      <p:sp>
        <p:nvSpPr>
          <p:cNvPr id="50" name="Freeform 50"/>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327138" y="4572074"/>
            <a:ext cx="7633724" cy="1066651"/>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Quick Story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8525172" y="4277632"/>
            <a:ext cx="9525" cy="3248932"/>
          </a:xfrm>
          <a:prstGeom prst="rect">
            <a:avLst/>
          </a:prstGeom>
          <a:solidFill>
            <a:srgbClr val="FFFFFF"/>
          </a:solidFill>
        </p:spPr>
        <p:txBody>
          <a:bodyPr/>
          <a:lstStyle/>
          <a:p>
            <a:endParaRPr lang="en-US"/>
          </a:p>
        </p:txBody>
      </p:sp>
      <p:sp>
        <p:nvSpPr>
          <p:cNvPr id="3" name="Freeform 3"/>
          <p:cNvSpPr/>
          <p:nvPr/>
        </p:nvSpPr>
        <p:spPr>
          <a:xfrm>
            <a:off x="0" y="0"/>
            <a:ext cx="4790475" cy="10287000"/>
          </a:xfrm>
          <a:custGeom>
            <a:avLst/>
            <a:gdLst/>
            <a:ahLst/>
            <a:cxnLst/>
            <a:rect l="l" t="t" r="r" b="b"/>
            <a:pathLst>
              <a:path w="4790475" h="10287000">
                <a:moveTo>
                  <a:pt x="0" y="0"/>
                </a:moveTo>
                <a:lnTo>
                  <a:pt x="4790475" y="0"/>
                </a:lnTo>
                <a:lnTo>
                  <a:pt x="4790475" y="10287000"/>
                </a:lnTo>
                <a:lnTo>
                  <a:pt x="0" y="10287000"/>
                </a:lnTo>
                <a:lnTo>
                  <a:pt x="0" y="0"/>
                </a:lnTo>
                <a:close/>
              </a:path>
            </a:pathLst>
          </a:custGeom>
          <a:blipFill>
            <a:blip r:embed="rId2"/>
            <a:stretch>
              <a:fillRect l="-17612" r="-25510"/>
            </a:stretch>
          </a:blipFill>
        </p:spPr>
        <p:txBody>
          <a:bodyPr/>
          <a:lstStyle/>
          <a:p>
            <a:endParaRPr lang="en-US"/>
          </a:p>
        </p:txBody>
      </p:sp>
      <p:grpSp>
        <p:nvGrpSpPr>
          <p:cNvPr id="4" name="Group 4"/>
          <p:cNvGrpSpPr>
            <a:grpSpLocks noChangeAspect="1"/>
          </p:cNvGrpSpPr>
          <p:nvPr/>
        </p:nvGrpSpPr>
        <p:grpSpPr>
          <a:xfrm>
            <a:off x="2395238" y="1028700"/>
            <a:ext cx="5340873" cy="10853989"/>
            <a:chOff x="0" y="0"/>
            <a:chExt cx="5001260" cy="10163810"/>
          </a:xfrm>
        </p:grpSpPr>
        <p:sp>
          <p:nvSpPr>
            <p:cNvPr id="5" name="Freeform 5"/>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3"/>
              <a:stretch>
                <a:fillRect l="-45" r="-45"/>
              </a:stretch>
            </a:blipFill>
          </p:spPr>
          <p:txBody>
            <a:bodyPr/>
            <a:lstStyle/>
            <a:p>
              <a:endParaRPr lang="en-US"/>
            </a:p>
          </p:txBody>
        </p:sp>
        <p:sp>
          <p:nvSpPr>
            <p:cNvPr id="6" name="Freeform 6"/>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1032" r="-11032"/>
              </a:stretch>
            </a:blipFill>
          </p:spPr>
          <p:txBody>
            <a:bodyPr/>
            <a:lstStyle/>
            <a:p>
              <a:endParaRPr lang="en-US"/>
            </a:p>
          </p:txBody>
        </p:sp>
      </p:grpSp>
      <p:sp>
        <p:nvSpPr>
          <p:cNvPr id="7" name="Freeform 7"/>
          <p:cNvSpPr/>
          <p:nvPr/>
        </p:nvSpPr>
        <p:spPr>
          <a:xfrm>
            <a:off x="17259300" y="9699680"/>
            <a:ext cx="659070" cy="291189"/>
          </a:xfrm>
          <a:custGeom>
            <a:avLst/>
            <a:gdLst/>
            <a:ahLst/>
            <a:cxnLst/>
            <a:rect l="l" t="t" r="r" b="b"/>
            <a:pathLst>
              <a:path w="659070" h="291189">
                <a:moveTo>
                  <a:pt x="0" y="0"/>
                </a:moveTo>
                <a:lnTo>
                  <a:pt x="659070" y="0"/>
                </a:lnTo>
                <a:lnTo>
                  <a:pt x="659070" y="291189"/>
                </a:lnTo>
                <a:lnTo>
                  <a:pt x="0" y="2911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8924464" y="4230007"/>
            <a:ext cx="7773067" cy="5194935"/>
          </a:xfrm>
          <a:prstGeom prst="rect">
            <a:avLst/>
          </a:prstGeom>
        </p:spPr>
        <p:txBody>
          <a:bodyPr lIns="0" tIns="0" rIns="0" bIns="0" rtlCol="0" anchor="t">
            <a:spAutoFit/>
          </a:bodyPr>
          <a:lstStyle/>
          <a:p>
            <a:pPr algn="l">
              <a:lnSpc>
                <a:spcPts val="2940"/>
              </a:lnSpc>
            </a:pPr>
            <a:r>
              <a:rPr lang="en-US" sz="2100" b="1" spc="42">
                <a:solidFill>
                  <a:srgbClr val="FFFFFF"/>
                </a:solidFill>
                <a:latin typeface="Roboto Bold"/>
                <a:ea typeface="Roboto Bold"/>
                <a:cs typeface="Roboto Bold"/>
                <a:sym typeface="Roboto Bold"/>
              </a:rPr>
              <a:t>Objective</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The client planned to open up a second location and needed help driving traffic to it.</a:t>
            </a:r>
          </a:p>
          <a:p>
            <a:pPr algn="l">
              <a:lnSpc>
                <a:spcPts val="2940"/>
              </a:lnSpc>
            </a:pPr>
            <a:endParaRPr lang="en-US" sz="2100" spc="42">
              <a:solidFill>
                <a:srgbClr val="FFFFFF"/>
              </a:solidFill>
              <a:latin typeface="Roboto"/>
              <a:ea typeface="Roboto"/>
              <a:cs typeface="Roboto"/>
              <a:sym typeface="Roboto"/>
            </a:endParaRPr>
          </a:p>
          <a:p>
            <a:pPr algn="l">
              <a:lnSpc>
                <a:spcPts val="2940"/>
              </a:lnSpc>
            </a:pPr>
            <a:r>
              <a:rPr lang="en-US" sz="2100" b="1" spc="42">
                <a:solidFill>
                  <a:srgbClr val="FFFFFF"/>
                </a:solidFill>
                <a:latin typeface="Roboto Bold"/>
                <a:ea typeface="Roboto Bold"/>
                <a:cs typeface="Roboto Bold"/>
                <a:sym typeface="Roboto Bold"/>
              </a:rPr>
              <a:t>Our Solution</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Three Storytelling Videos</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Facebook/IG Ad Execution</a:t>
            </a:r>
          </a:p>
          <a:p>
            <a:pPr algn="l">
              <a:lnSpc>
                <a:spcPts val="2940"/>
              </a:lnSpc>
            </a:pPr>
            <a:endParaRPr lang="en-US" sz="2100" spc="42">
              <a:solidFill>
                <a:srgbClr val="FFFFFF"/>
              </a:solidFill>
              <a:latin typeface="Roboto"/>
              <a:ea typeface="Roboto"/>
              <a:cs typeface="Roboto"/>
              <a:sym typeface="Roboto"/>
            </a:endParaRPr>
          </a:p>
          <a:p>
            <a:pPr algn="l">
              <a:lnSpc>
                <a:spcPts val="2940"/>
              </a:lnSpc>
            </a:pPr>
            <a:r>
              <a:rPr lang="en-US" sz="2100" b="1" spc="42">
                <a:solidFill>
                  <a:srgbClr val="FFFFFF"/>
                </a:solidFill>
                <a:latin typeface="Roboto Bold"/>
                <a:ea typeface="Roboto Bold"/>
                <a:cs typeface="Roboto Bold"/>
                <a:sym typeface="Roboto Bold"/>
              </a:rPr>
              <a:t>The Result</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176,287 people reached</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134 Event Responses</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$0.004 Per post engagment</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128,622 Post Engagments</a:t>
            </a:r>
          </a:p>
          <a:p>
            <a:pPr marL="453392" lvl="1" indent="-226696" algn="l">
              <a:lnSpc>
                <a:spcPts val="2940"/>
              </a:lnSpc>
              <a:spcBef>
                <a:spcPct val="0"/>
              </a:spcBef>
              <a:buFont typeface="Arial"/>
              <a:buChar char="•"/>
            </a:pPr>
            <a:r>
              <a:rPr lang="en-US" sz="2100" spc="42">
                <a:solidFill>
                  <a:srgbClr val="FFFFFF"/>
                </a:solidFill>
                <a:latin typeface="Roboto"/>
                <a:ea typeface="Roboto"/>
                <a:cs typeface="Roboto"/>
                <a:sym typeface="Roboto"/>
              </a:rPr>
              <a:t>Grand Opening reached near Max Capacity</a:t>
            </a:r>
          </a:p>
        </p:txBody>
      </p:sp>
      <p:sp>
        <p:nvSpPr>
          <p:cNvPr id="9" name="TextBox 9"/>
          <p:cNvSpPr txBox="1"/>
          <p:nvPr/>
        </p:nvSpPr>
        <p:spPr>
          <a:xfrm>
            <a:off x="8525172" y="685800"/>
            <a:ext cx="9393198" cy="3048000"/>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Little Luxuries Nail Lounge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41F21"/>
        </a:solidFill>
        <a:effectLst/>
      </p:bgPr>
    </p:bg>
    <p:spTree>
      <p:nvGrpSpPr>
        <p:cNvPr id="1" name=""/>
        <p:cNvGrpSpPr/>
        <p:nvPr/>
      </p:nvGrpSpPr>
      <p:grpSpPr>
        <a:xfrm>
          <a:off x="0" y="0"/>
          <a:ext cx="0" cy="0"/>
          <a:chOff x="0" y="0"/>
          <a:chExt cx="0" cy="0"/>
        </a:xfrm>
      </p:grpSpPr>
      <p:sp>
        <p:nvSpPr>
          <p:cNvPr id="2" name="TextBox 2"/>
          <p:cNvSpPr txBox="1"/>
          <p:nvPr/>
        </p:nvSpPr>
        <p:spPr>
          <a:xfrm>
            <a:off x="13311387" y="443127"/>
            <a:ext cx="4551989" cy="323776"/>
          </a:xfrm>
          <a:prstGeom prst="rect">
            <a:avLst/>
          </a:prstGeom>
        </p:spPr>
        <p:txBody>
          <a:bodyPr lIns="0" tIns="0" rIns="0" bIns="0" rtlCol="0" anchor="t">
            <a:spAutoFit/>
          </a:bodyPr>
          <a:lstStyle/>
          <a:p>
            <a:pPr algn="r">
              <a:lnSpc>
                <a:spcPts val="2400"/>
              </a:lnSpc>
            </a:pPr>
            <a:r>
              <a:rPr lang="en-US" sz="2000" spc="100">
                <a:solidFill>
                  <a:srgbClr val="6D6D6D"/>
                </a:solidFill>
                <a:latin typeface="Roboto"/>
                <a:ea typeface="Roboto"/>
                <a:cs typeface="Roboto"/>
                <a:sym typeface="Roboto"/>
              </a:rPr>
              <a:t>Campaign Brief | 2023</a:t>
            </a:r>
          </a:p>
        </p:txBody>
      </p:sp>
      <p:sp>
        <p:nvSpPr>
          <p:cNvPr id="3" name="AutoShape 3"/>
          <p:cNvSpPr/>
          <p:nvPr/>
        </p:nvSpPr>
        <p:spPr>
          <a:xfrm>
            <a:off x="1219200" y="5143500"/>
            <a:ext cx="9651" cy="2776081"/>
          </a:xfrm>
          <a:prstGeom prst="rect">
            <a:avLst/>
          </a:prstGeom>
          <a:solidFill>
            <a:srgbClr val="FFFFFF"/>
          </a:solidFill>
        </p:spPr>
        <p:txBody>
          <a:bodyPr/>
          <a:lstStyle/>
          <a:p>
            <a:endParaRPr lang="en-US"/>
          </a:p>
        </p:txBody>
      </p:sp>
      <p:sp>
        <p:nvSpPr>
          <p:cNvPr id="4" name="Freeform 4"/>
          <p:cNvSpPr/>
          <p:nvPr/>
        </p:nvSpPr>
        <p:spPr>
          <a:xfrm>
            <a:off x="0" y="0"/>
            <a:ext cx="18288000" cy="4612821"/>
          </a:xfrm>
          <a:custGeom>
            <a:avLst/>
            <a:gdLst/>
            <a:ahLst/>
            <a:cxnLst/>
            <a:rect l="l" t="t" r="r" b="b"/>
            <a:pathLst>
              <a:path w="18288000" h="4612821">
                <a:moveTo>
                  <a:pt x="0" y="0"/>
                </a:moveTo>
                <a:lnTo>
                  <a:pt x="18288000" y="0"/>
                </a:lnTo>
                <a:lnTo>
                  <a:pt x="18288000" y="4612821"/>
                </a:lnTo>
                <a:lnTo>
                  <a:pt x="0" y="4612821"/>
                </a:lnTo>
                <a:lnTo>
                  <a:pt x="0" y="0"/>
                </a:lnTo>
                <a:close/>
              </a:path>
            </a:pathLst>
          </a:custGeom>
          <a:blipFill>
            <a:blip r:embed="rId2"/>
            <a:stretch>
              <a:fillRect l="-6584" t="-10619" r="-15939" b="-223947"/>
            </a:stretch>
          </a:blipFill>
        </p:spPr>
        <p:txBody>
          <a:bodyPr/>
          <a:lstStyle/>
          <a:p>
            <a:endParaRPr lang="en-US"/>
          </a:p>
        </p:txBody>
      </p:sp>
      <p:grpSp>
        <p:nvGrpSpPr>
          <p:cNvPr id="5" name="Group 5"/>
          <p:cNvGrpSpPr/>
          <p:nvPr/>
        </p:nvGrpSpPr>
        <p:grpSpPr>
          <a:xfrm>
            <a:off x="17010927" y="4212693"/>
            <a:ext cx="1277073" cy="800257"/>
            <a:chOff x="0" y="0"/>
            <a:chExt cx="1702765" cy="1067010"/>
          </a:xfrm>
        </p:grpSpPr>
        <p:sp>
          <p:nvSpPr>
            <p:cNvPr id="6" name="AutoShape 6"/>
            <p:cNvSpPr/>
            <p:nvPr/>
          </p:nvSpPr>
          <p:spPr>
            <a:xfrm>
              <a:off x="0" y="0"/>
              <a:ext cx="1702765" cy="1067010"/>
            </a:xfrm>
            <a:prstGeom prst="rect">
              <a:avLst/>
            </a:prstGeom>
            <a:solidFill>
              <a:srgbClr val="FFFFFF"/>
            </a:solidFill>
          </p:spPr>
          <p:txBody>
            <a:bodyPr/>
            <a:lstStyle/>
            <a:p>
              <a:endParaRPr lang="en-US"/>
            </a:p>
          </p:txBody>
        </p:sp>
        <p:sp>
          <p:nvSpPr>
            <p:cNvPr id="7" name="Freeform 7"/>
            <p:cNvSpPr/>
            <p:nvPr/>
          </p:nvSpPr>
          <p:spPr>
            <a:xfrm>
              <a:off x="492840" y="375094"/>
              <a:ext cx="717085" cy="316821"/>
            </a:xfrm>
            <a:custGeom>
              <a:avLst/>
              <a:gdLst/>
              <a:ahLst/>
              <a:cxnLst/>
              <a:rect l="l" t="t" r="r" b="b"/>
              <a:pathLst>
                <a:path w="717085" h="316821">
                  <a:moveTo>
                    <a:pt x="0" y="0"/>
                  </a:moveTo>
                  <a:lnTo>
                    <a:pt x="717085" y="0"/>
                  </a:lnTo>
                  <a:lnTo>
                    <a:pt x="717085" y="316821"/>
                  </a:lnTo>
                  <a:lnTo>
                    <a:pt x="0" y="316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8"/>
          <p:cNvSpPr txBox="1"/>
          <p:nvPr/>
        </p:nvSpPr>
        <p:spPr>
          <a:xfrm>
            <a:off x="1219200" y="1138434"/>
            <a:ext cx="13716000" cy="1390613"/>
          </a:xfrm>
          <a:prstGeom prst="rect">
            <a:avLst/>
          </a:prstGeom>
        </p:spPr>
        <p:txBody>
          <a:bodyPr lIns="0" tIns="0" rIns="0" bIns="0" rtlCol="0" anchor="t">
            <a:spAutoFit/>
          </a:bodyPr>
          <a:lstStyle/>
          <a:p>
            <a:pPr marL="0" lvl="0" indent="0" algn="l">
              <a:lnSpc>
                <a:spcPts val="10200"/>
              </a:lnSpc>
              <a:spcBef>
                <a:spcPct val="0"/>
              </a:spcBef>
            </a:pPr>
            <a:r>
              <a:rPr lang="en-US" sz="8500">
                <a:solidFill>
                  <a:srgbClr val="252629"/>
                </a:solidFill>
                <a:latin typeface="Akira Expanded 1"/>
                <a:ea typeface="Akira Expanded 1"/>
                <a:cs typeface="Akira Expanded 1"/>
                <a:sym typeface="Akira Expanded 1"/>
              </a:rPr>
              <a:t>The Structure</a:t>
            </a:r>
          </a:p>
        </p:txBody>
      </p:sp>
      <p:sp>
        <p:nvSpPr>
          <p:cNvPr id="9" name="TextBox 9"/>
          <p:cNvSpPr txBox="1"/>
          <p:nvPr/>
        </p:nvSpPr>
        <p:spPr>
          <a:xfrm>
            <a:off x="1674012" y="5580970"/>
            <a:ext cx="2846324" cy="398706"/>
          </a:xfrm>
          <a:prstGeom prst="rect">
            <a:avLst/>
          </a:prstGeom>
        </p:spPr>
        <p:txBody>
          <a:bodyPr lIns="0" tIns="0" rIns="0" bIns="0" rtlCol="0" anchor="t">
            <a:spAutoFit/>
          </a:bodyPr>
          <a:lstStyle/>
          <a:p>
            <a:pPr marL="0" lvl="0" indent="0" algn="l">
              <a:lnSpc>
                <a:spcPts val="3220"/>
              </a:lnSpc>
              <a:spcBef>
                <a:spcPct val="0"/>
              </a:spcBef>
            </a:pPr>
            <a:r>
              <a:rPr lang="en-US" sz="2300" b="1" spc="34">
                <a:solidFill>
                  <a:srgbClr val="FFFFFF"/>
                </a:solidFill>
                <a:latin typeface="Public Sans Bold"/>
                <a:ea typeface="Public Sans Bold"/>
                <a:cs typeface="Public Sans Bold"/>
                <a:sym typeface="Public Sans Bold"/>
              </a:rPr>
              <a:t>FIND HOOK</a:t>
            </a:r>
          </a:p>
        </p:txBody>
      </p:sp>
      <p:sp>
        <p:nvSpPr>
          <p:cNvPr id="10" name="TextBox 10"/>
          <p:cNvSpPr txBox="1"/>
          <p:nvPr/>
        </p:nvSpPr>
        <p:spPr>
          <a:xfrm>
            <a:off x="1674012" y="6283682"/>
            <a:ext cx="4336013" cy="3529856"/>
          </a:xfrm>
          <a:prstGeom prst="rect">
            <a:avLst/>
          </a:prstGeom>
        </p:spPr>
        <p:txBody>
          <a:bodyPr lIns="0" tIns="0" rIns="0" bIns="0" rtlCol="0" anchor="t">
            <a:spAutoFit/>
          </a:bodyPr>
          <a:lstStyle/>
          <a:p>
            <a:pPr algn="l">
              <a:lnSpc>
                <a:spcPts val="2800"/>
              </a:lnSpc>
            </a:pPr>
            <a:r>
              <a:rPr lang="en-US" sz="2000">
                <a:solidFill>
                  <a:srgbClr val="FFFFFF"/>
                </a:solidFill>
                <a:latin typeface="Roboto"/>
                <a:ea typeface="Roboto"/>
                <a:cs typeface="Roboto"/>
                <a:sym typeface="Roboto"/>
              </a:rPr>
              <a:t>We give them a reason to redirect their attention from whatever they are doing towards us</a:t>
            </a:r>
          </a:p>
          <a:p>
            <a:pPr marL="431801" lvl="1" indent="-215900" algn="l">
              <a:lnSpc>
                <a:spcPts val="2800"/>
              </a:lnSpc>
              <a:buFont typeface="Arial"/>
              <a:buChar char="•"/>
            </a:pPr>
            <a:r>
              <a:rPr lang="en-US" sz="2000">
                <a:solidFill>
                  <a:srgbClr val="FFFFFF"/>
                </a:solidFill>
                <a:latin typeface="Roboto"/>
                <a:ea typeface="Roboto"/>
                <a:cs typeface="Roboto"/>
                <a:sym typeface="Roboto"/>
              </a:rPr>
              <a:t>Pick good topics they find interesting</a:t>
            </a:r>
          </a:p>
          <a:p>
            <a:pPr marL="431801" lvl="1" indent="-215900" algn="l">
              <a:lnSpc>
                <a:spcPts val="2800"/>
              </a:lnSpc>
              <a:buFont typeface="Arial"/>
              <a:buChar char="•"/>
            </a:pPr>
            <a:r>
              <a:rPr lang="en-US" sz="2000">
                <a:solidFill>
                  <a:srgbClr val="FFFFFF"/>
                </a:solidFill>
                <a:latin typeface="Roboto"/>
                <a:ea typeface="Roboto"/>
                <a:cs typeface="Roboto"/>
                <a:sym typeface="Roboto"/>
              </a:rPr>
              <a:t>Pick good headlines that give them a reason</a:t>
            </a:r>
          </a:p>
          <a:p>
            <a:pPr marL="431801" lvl="1" indent="-215900" algn="l">
              <a:lnSpc>
                <a:spcPts val="2800"/>
              </a:lnSpc>
              <a:buFont typeface="Arial"/>
              <a:buChar char="•"/>
            </a:pPr>
            <a:r>
              <a:rPr lang="en-US" sz="2000">
                <a:solidFill>
                  <a:srgbClr val="FFFFFF"/>
                </a:solidFill>
                <a:latin typeface="Roboto"/>
                <a:ea typeface="Roboto"/>
                <a:cs typeface="Roboto"/>
                <a:sym typeface="Roboto"/>
              </a:rPr>
              <a:t>Match the format that's rewarded them before</a:t>
            </a:r>
          </a:p>
          <a:p>
            <a:pPr algn="l">
              <a:lnSpc>
                <a:spcPts val="2800"/>
              </a:lnSpc>
            </a:pPr>
            <a:endParaRPr lang="en-US" sz="2000">
              <a:solidFill>
                <a:srgbClr val="FFFFFF"/>
              </a:solidFill>
              <a:latin typeface="Roboto"/>
              <a:ea typeface="Roboto"/>
              <a:cs typeface="Roboto"/>
              <a:sym typeface="Roboto"/>
            </a:endParaRPr>
          </a:p>
        </p:txBody>
      </p:sp>
      <p:sp>
        <p:nvSpPr>
          <p:cNvPr id="11" name="TextBox 11"/>
          <p:cNvSpPr txBox="1"/>
          <p:nvPr/>
        </p:nvSpPr>
        <p:spPr>
          <a:xfrm>
            <a:off x="7609008" y="5580970"/>
            <a:ext cx="3069984" cy="391758"/>
          </a:xfrm>
          <a:prstGeom prst="rect">
            <a:avLst/>
          </a:prstGeom>
        </p:spPr>
        <p:txBody>
          <a:bodyPr lIns="0" tIns="0" rIns="0" bIns="0" rtlCol="0" anchor="t">
            <a:spAutoFit/>
          </a:bodyPr>
          <a:lstStyle/>
          <a:p>
            <a:pPr marL="0" lvl="0" indent="0" algn="l">
              <a:lnSpc>
                <a:spcPts val="3079"/>
              </a:lnSpc>
              <a:spcBef>
                <a:spcPct val="0"/>
              </a:spcBef>
            </a:pPr>
            <a:r>
              <a:rPr lang="en-US" sz="2199" b="1" spc="32">
                <a:solidFill>
                  <a:srgbClr val="FFFFFF"/>
                </a:solidFill>
                <a:latin typeface="Public Sans Bold"/>
                <a:ea typeface="Public Sans Bold"/>
                <a:cs typeface="Public Sans Bold"/>
                <a:sym typeface="Public Sans Bold"/>
              </a:rPr>
              <a:t>RETAIN</a:t>
            </a:r>
          </a:p>
        </p:txBody>
      </p:sp>
      <p:sp>
        <p:nvSpPr>
          <p:cNvPr id="12" name="TextBox 12"/>
          <p:cNvSpPr txBox="1"/>
          <p:nvPr/>
        </p:nvSpPr>
        <p:spPr>
          <a:xfrm>
            <a:off x="7609008" y="6283682"/>
            <a:ext cx="3069984" cy="2825155"/>
          </a:xfrm>
          <a:prstGeom prst="rect">
            <a:avLst/>
          </a:prstGeom>
        </p:spPr>
        <p:txBody>
          <a:bodyPr lIns="0" tIns="0" rIns="0" bIns="0" rtlCol="0" anchor="t">
            <a:spAutoFit/>
          </a:bodyPr>
          <a:lstStyle/>
          <a:p>
            <a:pPr algn="l">
              <a:lnSpc>
                <a:spcPts val="2800"/>
              </a:lnSpc>
            </a:pPr>
            <a:r>
              <a:rPr lang="en-US" sz="2000">
                <a:solidFill>
                  <a:srgbClr val="FFFFFF"/>
                </a:solidFill>
                <a:latin typeface="Roboto"/>
                <a:ea typeface="Roboto"/>
                <a:cs typeface="Roboto"/>
                <a:sym typeface="Roboto"/>
              </a:rPr>
              <a:t>We retain through curiosity. </a:t>
            </a:r>
          </a:p>
          <a:p>
            <a:pPr algn="l">
              <a:lnSpc>
                <a:spcPts val="2800"/>
              </a:lnSpc>
            </a:pPr>
            <a:endParaRPr lang="en-US" sz="2000">
              <a:solidFill>
                <a:srgbClr val="FFFFFF"/>
              </a:solidFill>
              <a:latin typeface="Roboto"/>
              <a:ea typeface="Roboto"/>
              <a:cs typeface="Roboto"/>
              <a:sym typeface="Roboto"/>
            </a:endParaRPr>
          </a:p>
          <a:p>
            <a:pPr algn="l">
              <a:lnSpc>
                <a:spcPts val="2800"/>
              </a:lnSpc>
            </a:pPr>
            <a:r>
              <a:rPr lang="en-US" sz="2000">
                <a:solidFill>
                  <a:srgbClr val="FFFFFF"/>
                </a:solidFill>
                <a:latin typeface="Roboto"/>
                <a:ea typeface="Roboto"/>
                <a:cs typeface="Roboto"/>
                <a:sym typeface="Roboto"/>
              </a:rPr>
              <a:t>People want to know what happens... next.</a:t>
            </a:r>
          </a:p>
          <a:p>
            <a:pPr algn="l">
              <a:lnSpc>
                <a:spcPts val="2800"/>
              </a:lnSpc>
            </a:pPr>
            <a:endParaRPr lang="en-US" sz="2000">
              <a:solidFill>
                <a:srgbClr val="FFFFFF"/>
              </a:solidFill>
              <a:latin typeface="Roboto"/>
              <a:ea typeface="Roboto"/>
              <a:cs typeface="Roboto"/>
              <a:sym typeface="Roboto"/>
            </a:endParaRPr>
          </a:p>
          <a:p>
            <a:pPr algn="l">
              <a:lnSpc>
                <a:spcPts val="2800"/>
              </a:lnSpc>
            </a:pPr>
            <a:endParaRPr lang="en-US" sz="2000">
              <a:solidFill>
                <a:srgbClr val="FFFFFF"/>
              </a:solidFill>
              <a:latin typeface="Roboto"/>
              <a:ea typeface="Roboto"/>
              <a:cs typeface="Roboto"/>
              <a:sym typeface="Roboto"/>
            </a:endParaRPr>
          </a:p>
          <a:p>
            <a:pPr algn="l">
              <a:lnSpc>
                <a:spcPts val="2800"/>
              </a:lnSpc>
            </a:pPr>
            <a:endParaRPr lang="en-US" sz="2000">
              <a:solidFill>
                <a:srgbClr val="FFFFFF"/>
              </a:solidFill>
              <a:latin typeface="Roboto"/>
              <a:ea typeface="Roboto"/>
              <a:cs typeface="Roboto"/>
              <a:sym typeface="Roboto"/>
            </a:endParaRPr>
          </a:p>
        </p:txBody>
      </p:sp>
      <p:sp>
        <p:nvSpPr>
          <p:cNvPr id="13" name="TextBox 13"/>
          <p:cNvSpPr txBox="1"/>
          <p:nvPr/>
        </p:nvSpPr>
        <p:spPr>
          <a:xfrm>
            <a:off x="12353088" y="5580970"/>
            <a:ext cx="3068838" cy="398706"/>
          </a:xfrm>
          <a:prstGeom prst="rect">
            <a:avLst/>
          </a:prstGeom>
        </p:spPr>
        <p:txBody>
          <a:bodyPr lIns="0" tIns="0" rIns="0" bIns="0" rtlCol="0" anchor="t">
            <a:spAutoFit/>
          </a:bodyPr>
          <a:lstStyle/>
          <a:p>
            <a:pPr marL="0" lvl="0" indent="0" algn="l">
              <a:lnSpc>
                <a:spcPts val="3220"/>
              </a:lnSpc>
              <a:spcBef>
                <a:spcPct val="0"/>
              </a:spcBef>
            </a:pPr>
            <a:r>
              <a:rPr lang="en-US" sz="2300" b="1" spc="34">
                <a:solidFill>
                  <a:srgbClr val="FFFFFF"/>
                </a:solidFill>
                <a:latin typeface="Public Sans Bold"/>
                <a:ea typeface="Public Sans Bold"/>
                <a:cs typeface="Public Sans Bold"/>
                <a:sym typeface="Public Sans Bold"/>
              </a:rPr>
              <a:t>REWARD</a:t>
            </a:r>
          </a:p>
        </p:txBody>
      </p:sp>
      <p:sp>
        <p:nvSpPr>
          <p:cNvPr id="14" name="TextBox 14"/>
          <p:cNvSpPr txBox="1"/>
          <p:nvPr/>
        </p:nvSpPr>
        <p:spPr>
          <a:xfrm>
            <a:off x="12353088" y="6283682"/>
            <a:ext cx="5040596" cy="2472804"/>
          </a:xfrm>
          <a:prstGeom prst="rect">
            <a:avLst/>
          </a:prstGeom>
        </p:spPr>
        <p:txBody>
          <a:bodyPr lIns="0" tIns="0" rIns="0" bIns="0" rtlCol="0" anchor="t">
            <a:spAutoFit/>
          </a:bodyPr>
          <a:lstStyle/>
          <a:p>
            <a:pPr algn="l">
              <a:lnSpc>
                <a:spcPts val="2800"/>
              </a:lnSpc>
            </a:pPr>
            <a:r>
              <a:rPr lang="en-US" sz="2000">
                <a:solidFill>
                  <a:srgbClr val="FFFFFF"/>
                </a:solidFill>
                <a:latin typeface="Roboto"/>
                <a:ea typeface="Roboto"/>
                <a:cs typeface="Roboto"/>
                <a:sym typeface="Roboto"/>
              </a:rPr>
              <a:t>You have to reward audience or else they will not become loyal to you.</a:t>
            </a:r>
          </a:p>
          <a:p>
            <a:pPr algn="l">
              <a:lnSpc>
                <a:spcPts val="2800"/>
              </a:lnSpc>
            </a:pPr>
            <a:endParaRPr lang="en-US" sz="2000">
              <a:solidFill>
                <a:srgbClr val="FFFFFF"/>
              </a:solidFill>
              <a:latin typeface="Roboto"/>
              <a:ea typeface="Roboto"/>
              <a:cs typeface="Roboto"/>
              <a:sym typeface="Roboto"/>
            </a:endParaRPr>
          </a:p>
          <a:p>
            <a:pPr algn="l">
              <a:lnSpc>
                <a:spcPts val="2800"/>
              </a:lnSpc>
            </a:pPr>
            <a:r>
              <a:rPr lang="en-US" sz="2000">
                <a:solidFill>
                  <a:srgbClr val="FFFFFF"/>
                </a:solidFill>
                <a:latin typeface="Roboto"/>
                <a:ea typeface="Roboto"/>
                <a:cs typeface="Roboto"/>
                <a:sym typeface="Roboto"/>
              </a:rPr>
              <a:t>How good your content is depends on how often it rewards your audience in the time it takes them to consume it.</a:t>
            </a:r>
          </a:p>
          <a:p>
            <a:pPr algn="l">
              <a:lnSpc>
                <a:spcPts val="2800"/>
              </a:lnSpc>
            </a:pPr>
            <a:endParaRPr lang="en-US" sz="2000">
              <a:solidFill>
                <a:srgbClr val="FFFFFF"/>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41F21"/>
        </a:solidFill>
        <a:effectLst/>
      </p:bgPr>
    </p:bg>
    <p:spTree>
      <p:nvGrpSpPr>
        <p:cNvPr id="1" name=""/>
        <p:cNvGrpSpPr/>
        <p:nvPr/>
      </p:nvGrpSpPr>
      <p:grpSpPr>
        <a:xfrm>
          <a:off x="0" y="0"/>
          <a:ext cx="0" cy="0"/>
          <a:chOff x="0" y="0"/>
          <a:chExt cx="0" cy="0"/>
        </a:xfrm>
      </p:grpSpPr>
      <p:sp>
        <p:nvSpPr>
          <p:cNvPr id="2" name="AutoShape 2"/>
          <p:cNvSpPr/>
          <p:nvPr/>
        </p:nvSpPr>
        <p:spPr>
          <a:xfrm>
            <a:off x="8525172" y="4277632"/>
            <a:ext cx="9525" cy="3248932"/>
          </a:xfrm>
          <a:prstGeom prst="rect">
            <a:avLst/>
          </a:prstGeom>
          <a:solidFill>
            <a:srgbClr val="FFFFFF"/>
          </a:solidFill>
        </p:spPr>
        <p:txBody>
          <a:bodyPr/>
          <a:lstStyle/>
          <a:p>
            <a:endParaRPr lang="en-US"/>
          </a:p>
        </p:txBody>
      </p:sp>
      <p:sp>
        <p:nvSpPr>
          <p:cNvPr id="3" name="Freeform 3"/>
          <p:cNvSpPr/>
          <p:nvPr/>
        </p:nvSpPr>
        <p:spPr>
          <a:xfrm>
            <a:off x="0" y="0"/>
            <a:ext cx="4790475" cy="10287000"/>
          </a:xfrm>
          <a:custGeom>
            <a:avLst/>
            <a:gdLst/>
            <a:ahLst/>
            <a:cxnLst/>
            <a:rect l="l" t="t" r="r" b="b"/>
            <a:pathLst>
              <a:path w="4790475" h="10287000">
                <a:moveTo>
                  <a:pt x="0" y="0"/>
                </a:moveTo>
                <a:lnTo>
                  <a:pt x="4790475" y="0"/>
                </a:lnTo>
                <a:lnTo>
                  <a:pt x="4790475" y="10287000"/>
                </a:lnTo>
                <a:lnTo>
                  <a:pt x="0" y="10287000"/>
                </a:lnTo>
                <a:lnTo>
                  <a:pt x="0" y="0"/>
                </a:lnTo>
                <a:close/>
              </a:path>
            </a:pathLst>
          </a:custGeom>
          <a:blipFill>
            <a:blip r:embed="rId2"/>
            <a:stretch>
              <a:fillRect l="-154152" r="-68156"/>
            </a:stretch>
          </a:blipFill>
        </p:spPr>
        <p:txBody>
          <a:bodyPr/>
          <a:lstStyle/>
          <a:p>
            <a:endParaRPr lang="en-US"/>
          </a:p>
        </p:txBody>
      </p:sp>
      <p:sp>
        <p:nvSpPr>
          <p:cNvPr id="4" name="Freeform 4"/>
          <p:cNvSpPr/>
          <p:nvPr/>
        </p:nvSpPr>
        <p:spPr>
          <a:xfrm>
            <a:off x="-128900" y="0"/>
            <a:ext cx="4919375" cy="10287000"/>
          </a:xfrm>
          <a:custGeom>
            <a:avLst/>
            <a:gdLst/>
            <a:ahLst/>
            <a:cxnLst/>
            <a:rect l="l" t="t" r="r" b="b"/>
            <a:pathLst>
              <a:path w="4919375" h="10287000">
                <a:moveTo>
                  <a:pt x="0" y="0"/>
                </a:moveTo>
                <a:lnTo>
                  <a:pt x="4919375" y="0"/>
                </a:lnTo>
                <a:lnTo>
                  <a:pt x="4919375" y="10287000"/>
                </a:lnTo>
                <a:lnTo>
                  <a:pt x="0" y="10287000"/>
                </a:lnTo>
                <a:lnTo>
                  <a:pt x="0" y="0"/>
                </a:lnTo>
                <a:close/>
              </a:path>
            </a:pathLst>
          </a:custGeom>
          <a:blipFill>
            <a:blip r:embed="rId3"/>
            <a:stretch>
              <a:fillRect l="-61380" r="-151895"/>
            </a:stretch>
          </a:blipFill>
        </p:spPr>
        <p:txBody>
          <a:bodyPr/>
          <a:lstStyle/>
          <a:p>
            <a:endParaRPr lang="en-US"/>
          </a:p>
        </p:txBody>
      </p:sp>
      <p:grpSp>
        <p:nvGrpSpPr>
          <p:cNvPr id="5" name="Group 5"/>
          <p:cNvGrpSpPr>
            <a:grpSpLocks noChangeAspect="1"/>
          </p:cNvGrpSpPr>
          <p:nvPr/>
        </p:nvGrpSpPr>
        <p:grpSpPr>
          <a:xfrm>
            <a:off x="2395238" y="1028700"/>
            <a:ext cx="5340873" cy="10853989"/>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4"/>
              <a:stretch>
                <a:fillRect l="-45" r="-45"/>
              </a:stretch>
            </a:blipFill>
          </p:spPr>
          <p:txBody>
            <a:bodyPr/>
            <a:lstStyle/>
            <a:p>
              <a:endParaRPr lang="en-US"/>
            </a:p>
          </p:txBody>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5"/>
              <a:stretch>
                <a:fillRect l="-11032" r="-11032"/>
              </a:stretch>
            </a:blipFill>
          </p:spPr>
          <p:txBody>
            <a:bodyPr/>
            <a:lstStyle/>
            <a:p>
              <a:endParaRPr lang="en-US"/>
            </a:p>
          </p:txBody>
        </p:sp>
      </p:grpSp>
      <p:sp>
        <p:nvSpPr>
          <p:cNvPr id="8" name="Freeform 8"/>
          <p:cNvSpPr/>
          <p:nvPr/>
        </p:nvSpPr>
        <p:spPr>
          <a:xfrm>
            <a:off x="17259300" y="9699680"/>
            <a:ext cx="659070" cy="291189"/>
          </a:xfrm>
          <a:custGeom>
            <a:avLst/>
            <a:gdLst/>
            <a:ahLst/>
            <a:cxnLst/>
            <a:rect l="l" t="t" r="r" b="b"/>
            <a:pathLst>
              <a:path w="659070" h="291189">
                <a:moveTo>
                  <a:pt x="0" y="0"/>
                </a:moveTo>
                <a:lnTo>
                  <a:pt x="659070" y="0"/>
                </a:lnTo>
                <a:lnTo>
                  <a:pt x="659070" y="291189"/>
                </a:lnTo>
                <a:lnTo>
                  <a:pt x="0" y="291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8894802" y="5330673"/>
            <a:ext cx="9393198" cy="1066651"/>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The Template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028700"/>
            <a:ext cx="4205889" cy="8229600"/>
          </a:xfrm>
          <a:prstGeom prst="rect">
            <a:avLst/>
          </a:prstGeom>
          <a:solidFill>
            <a:srgbClr val="000000">
              <a:alpha val="4706"/>
            </a:srgbClr>
          </a:solidFill>
        </p:spPr>
        <p:txBody>
          <a:bodyPr/>
          <a:lstStyle/>
          <a:p>
            <a:endParaRPr lang="en-US"/>
          </a:p>
        </p:txBody>
      </p:sp>
      <p:sp>
        <p:nvSpPr>
          <p:cNvPr id="3" name="Freeform 3"/>
          <p:cNvSpPr/>
          <p:nvPr/>
        </p:nvSpPr>
        <p:spPr>
          <a:xfrm>
            <a:off x="2360461" y="2363905"/>
            <a:ext cx="5748256" cy="5559190"/>
          </a:xfrm>
          <a:custGeom>
            <a:avLst/>
            <a:gdLst/>
            <a:ahLst/>
            <a:cxnLst/>
            <a:rect l="l" t="t" r="r" b="b"/>
            <a:pathLst>
              <a:path w="5748256" h="5559190">
                <a:moveTo>
                  <a:pt x="0" y="0"/>
                </a:moveTo>
                <a:lnTo>
                  <a:pt x="5748256" y="0"/>
                </a:lnTo>
                <a:lnTo>
                  <a:pt x="5748256" y="5559190"/>
                </a:lnTo>
                <a:lnTo>
                  <a:pt x="0" y="5559190"/>
                </a:lnTo>
                <a:lnTo>
                  <a:pt x="0" y="0"/>
                </a:lnTo>
                <a:close/>
              </a:path>
            </a:pathLst>
          </a:custGeom>
          <a:blipFill>
            <a:blip r:embed="rId2"/>
            <a:stretch>
              <a:fillRect l="-10265" t="-48314" r="-6519" b="-12693"/>
            </a:stretch>
          </a:blipFill>
        </p:spPr>
        <p:txBody>
          <a:bodyPr/>
          <a:lstStyle/>
          <a:p>
            <a:endParaRPr lang="en-US"/>
          </a:p>
        </p:txBody>
      </p:sp>
      <p:sp>
        <p:nvSpPr>
          <p:cNvPr id="4" name="Freeform 4"/>
          <p:cNvSpPr/>
          <p:nvPr/>
        </p:nvSpPr>
        <p:spPr>
          <a:xfrm>
            <a:off x="15522776" y="4864173"/>
            <a:ext cx="1576019" cy="696314"/>
          </a:xfrm>
          <a:custGeom>
            <a:avLst/>
            <a:gdLst/>
            <a:ahLst/>
            <a:cxnLst/>
            <a:rect l="l" t="t" r="r" b="b"/>
            <a:pathLst>
              <a:path w="1576019" h="696314">
                <a:moveTo>
                  <a:pt x="0" y="0"/>
                </a:moveTo>
                <a:lnTo>
                  <a:pt x="1576019" y="0"/>
                </a:lnTo>
                <a:lnTo>
                  <a:pt x="1576019" y="696313"/>
                </a:lnTo>
                <a:lnTo>
                  <a:pt x="0" y="6963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a:off x="17553560" y="0"/>
            <a:ext cx="734440" cy="10398060"/>
          </a:xfrm>
          <a:prstGeom prst="rect">
            <a:avLst/>
          </a:prstGeom>
          <a:solidFill>
            <a:srgbClr val="241F21"/>
          </a:solidFill>
        </p:spPr>
        <p:txBody>
          <a:bodyPr/>
          <a:lstStyle/>
          <a:p>
            <a:endParaRPr lang="en-US"/>
          </a:p>
        </p:txBody>
      </p:sp>
      <p:sp>
        <p:nvSpPr>
          <p:cNvPr id="6" name="TextBox 6"/>
          <p:cNvSpPr txBox="1"/>
          <p:nvPr/>
        </p:nvSpPr>
        <p:spPr>
          <a:xfrm>
            <a:off x="1745742" y="1602628"/>
            <a:ext cx="2015399" cy="1526397"/>
          </a:xfrm>
          <a:prstGeom prst="rect">
            <a:avLst/>
          </a:prstGeom>
        </p:spPr>
        <p:txBody>
          <a:bodyPr lIns="0" tIns="0" rIns="0" bIns="0" rtlCol="0" anchor="t">
            <a:spAutoFit/>
          </a:bodyPr>
          <a:lstStyle/>
          <a:p>
            <a:pPr algn="l">
              <a:lnSpc>
                <a:spcPts val="12599"/>
              </a:lnSpc>
              <a:spcBef>
                <a:spcPct val="0"/>
              </a:spcBef>
            </a:pPr>
            <a:r>
              <a:rPr lang="en-US" sz="8999" b="1">
                <a:solidFill>
                  <a:srgbClr val="000000"/>
                </a:solidFill>
                <a:latin typeface="Open Sans Bold"/>
                <a:ea typeface="Open Sans Bold"/>
                <a:cs typeface="Open Sans Bold"/>
                <a:sym typeface="Open Sans Bold"/>
              </a:rPr>
              <a:t>////</a:t>
            </a:r>
          </a:p>
        </p:txBody>
      </p:sp>
      <p:sp>
        <p:nvSpPr>
          <p:cNvPr id="7" name="TextBox 7"/>
          <p:cNvSpPr txBox="1"/>
          <p:nvPr/>
        </p:nvSpPr>
        <p:spPr>
          <a:xfrm>
            <a:off x="7747719" y="3286125"/>
            <a:ext cx="7427272" cy="3714750"/>
          </a:xfrm>
          <a:prstGeom prst="rect">
            <a:avLst/>
          </a:prstGeom>
        </p:spPr>
        <p:txBody>
          <a:bodyPr lIns="0" tIns="0" rIns="0" bIns="0" rtlCol="0" anchor="t">
            <a:spAutoFit/>
          </a:bodyPr>
          <a:lstStyle/>
          <a:p>
            <a:pPr algn="l">
              <a:lnSpc>
                <a:spcPts val="14640"/>
              </a:lnSpc>
            </a:pPr>
            <a:r>
              <a:rPr lang="en-US" sz="12200" b="1">
                <a:solidFill>
                  <a:srgbClr val="000000"/>
                </a:solidFill>
                <a:latin typeface="Open Sans Bold"/>
                <a:ea typeface="Open Sans Bold"/>
                <a:cs typeface="Open Sans Bold"/>
                <a:sym typeface="Open Sans Bold"/>
              </a:rPr>
              <a:t>Creative Examples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0176" y="-839589"/>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9F6F9"/>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8106986" y="696002"/>
            <a:ext cx="4629150" cy="8229600"/>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13056980" y="696002"/>
            <a:ext cx="4710105" cy="8229600"/>
          </a:xfrm>
          <a:prstGeom prst="rect">
            <a:avLst/>
          </a:prstGeom>
        </p:spPr>
      </p:pic>
      <p:grpSp>
        <p:nvGrpSpPr>
          <p:cNvPr id="11" name="Group 11"/>
          <p:cNvGrpSpPr/>
          <p:nvPr/>
        </p:nvGrpSpPr>
        <p:grpSpPr>
          <a:xfrm>
            <a:off x="1028700" y="865655"/>
            <a:ext cx="6661673" cy="7754502"/>
            <a:chOff x="0" y="0"/>
            <a:chExt cx="8882231" cy="10339336"/>
          </a:xfrm>
        </p:grpSpPr>
        <p:sp>
          <p:nvSpPr>
            <p:cNvPr id="12" name="TextBox 12"/>
            <p:cNvSpPr txBox="1"/>
            <p:nvPr/>
          </p:nvSpPr>
          <p:spPr>
            <a:xfrm>
              <a:off x="0" y="57150"/>
              <a:ext cx="8882231" cy="2624747"/>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Before and After</a:t>
              </a:r>
            </a:p>
          </p:txBody>
        </p:sp>
        <p:sp>
          <p:nvSpPr>
            <p:cNvPr id="13" name="TextBox 13"/>
            <p:cNvSpPr txBox="1"/>
            <p:nvPr/>
          </p:nvSpPr>
          <p:spPr>
            <a:xfrm>
              <a:off x="0" y="3482242"/>
              <a:ext cx="8882231" cy="1418828"/>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To Show the difference your product makes</a:t>
              </a:r>
            </a:p>
          </p:txBody>
        </p:sp>
        <p:sp>
          <p:nvSpPr>
            <p:cNvPr id="14" name="TextBox 14"/>
            <p:cNvSpPr txBox="1"/>
            <p:nvPr/>
          </p:nvSpPr>
          <p:spPr>
            <a:xfrm>
              <a:off x="0" y="5383240"/>
              <a:ext cx="8882231" cy="4956096"/>
            </a:xfrm>
            <a:prstGeom prst="rect">
              <a:avLst/>
            </a:prstGeom>
          </p:spPr>
          <p:txBody>
            <a:bodyPr lIns="0" tIns="0" rIns="0" bIns="0" rtlCol="0" anchor="t">
              <a:spAutoFit/>
            </a:bodyPr>
            <a:lstStyle/>
            <a:p>
              <a:pPr algn="l">
                <a:lnSpc>
                  <a:spcPts val="2940"/>
                </a:lnSpc>
              </a:pPr>
              <a:r>
                <a:rPr lang="en-US" sz="2100">
                  <a:solidFill>
                    <a:srgbClr val="191919"/>
                  </a:solidFill>
                  <a:latin typeface="Telegraf"/>
                  <a:ea typeface="Telegraf"/>
                  <a:cs typeface="Telegraf"/>
                  <a:sym typeface="Telegraf"/>
                </a:rPr>
                <a:t>The audience gets to see instant results of how this product/service can impact their life</a:t>
              </a:r>
            </a:p>
            <a:p>
              <a:pPr algn="l">
                <a:lnSpc>
                  <a:spcPts val="2940"/>
                </a:lnSpc>
              </a:pPr>
              <a:endParaRPr lang="en-US" sz="2100">
                <a:solidFill>
                  <a:srgbClr val="191919"/>
                </a:solidFill>
                <a:latin typeface="Telegraf"/>
                <a:ea typeface="Telegraf"/>
                <a:cs typeface="Telegraf"/>
                <a:sym typeface="Telegraf"/>
              </a:endParaRPr>
            </a:p>
            <a:p>
              <a:pPr algn="l">
                <a:lnSpc>
                  <a:spcPts val="2940"/>
                </a:lnSpc>
              </a:pPr>
              <a:r>
                <a:rPr lang="en-US" sz="2100">
                  <a:solidFill>
                    <a:srgbClr val="191919"/>
                  </a:solidFill>
                  <a:latin typeface="Telegraf"/>
                  <a:ea typeface="Telegraf"/>
                  <a:cs typeface="Telegraf"/>
                  <a:sym typeface="Telegraf"/>
                </a:rPr>
                <a:t>One of the most powerful types of ads</a:t>
              </a:r>
            </a:p>
            <a:p>
              <a:pPr algn="l">
                <a:lnSpc>
                  <a:spcPts val="2940"/>
                </a:lnSpc>
              </a:pPr>
              <a:endParaRPr lang="en-US" sz="2100">
                <a:solidFill>
                  <a:srgbClr val="191919"/>
                </a:solidFill>
                <a:latin typeface="Telegraf"/>
                <a:ea typeface="Telegraf"/>
                <a:cs typeface="Telegraf"/>
                <a:sym typeface="Telegraf"/>
              </a:endParaRPr>
            </a:p>
            <a:p>
              <a:pPr algn="l">
                <a:lnSpc>
                  <a:spcPts val="2940"/>
                </a:lnSpc>
              </a:pPr>
              <a:r>
                <a:rPr lang="en-US" sz="2100">
                  <a:solidFill>
                    <a:srgbClr val="191919"/>
                  </a:solidFill>
                  <a:latin typeface="Telegraf"/>
                  <a:ea typeface="Telegraf"/>
                  <a:cs typeface="Telegraf"/>
                  <a:sym typeface="Telegraf"/>
                </a:rPr>
                <a:t>Incorporate this in other types of ads too (How To, Problem-solution)</a:t>
              </a:r>
            </a:p>
            <a:p>
              <a:pPr algn="l">
                <a:lnSpc>
                  <a:spcPts val="2940"/>
                </a:lnSpc>
              </a:pPr>
              <a:endParaRPr lang="en-US" sz="2100">
                <a:solidFill>
                  <a:srgbClr val="191919"/>
                </a:solidFill>
                <a:latin typeface="Telegraf"/>
                <a:ea typeface="Telegraf"/>
                <a:cs typeface="Telegraf"/>
                <a:sym typeface="Telegraf"/>
              </a:endParaRPr>
            </a:p>
            <a:p>
              <a:pPr algn="l">
                <a:lnSpc>
                  <a:spcPts val="2940"/>
                </a:lnSpc>
              </a:pPr>
              <a:r>
                <a:rPr lang="en-US" sz="2100">
                  <a:solidFill>
                    <a:srgbClr val="191919"/>
                  </a:solidFill>
                  <a:latin typeface="Telegraf"/>
                  <a:ea typeface="Telegraf"/>
                  <a:cs typeface="Telegraf"/>
                  <a:sym typeface="Telegraf"/>
                </a:rPr>
                <a:t>People buy for the end result</a:t>
              </a:r>
            </a:p>
            <a:p>
              <a:pPr marL="0" lvl="1" indent="0" algn="l">
                <a:lnSpc>
                  <a:spcPts val="2940"/>
                </a:lnSpc>
                <a:spcBef>
                  <a:spcPct val="0"/>
                </a:spcBef>
              </a:pPr>
              <a:endParaRPr lang="en-US" sz="2100">
                <a:solidFill>
                  <a:srgbClr val="191919"/>
                </a:solidFill>
                <a:latin typeface="Telegraf"/>
                <a:ea typeface="Telegraf"/>
                <a:cs typeface="Telegraf"/>
                <a:sym typeface="Telegraf"/>
              </a:endParaRPr>
            </a:p>
          </p:txBody>
        </p:sp>
      </p:grpSp>
      <p:sp>
        <p:nvSpPr>
          <p:cNvPr id="15" name="TextBox 15"/>
          <p:cNvSpPr txBox="1"/>
          <p:nvPr/>
        </p:nvSpPr>
        <p:spPr>
          <a:xfrm>
            <a:off x="1028700" y="9258374"/>
            <a:ext cx="6899312" cy="209476"/>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FFFBFB"/>
                </a:solidFill>
                <a:latin typeface="Aileron"/>
                <a:ea typeface="Aileron"/>
                <a:cs typeface="Aileron"/>
                <a:sym typeface="Aileron"/>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7928012" y="865655"/>
            <a:ext cx="4629150" cy="8229600"/>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13026067" y="2372800"/>
            <a:ext cx="4663076" cy="4663076"/>
          </a:xfrm>
          <a:prstGeom prst="rect">
            <a:avLst/>
          </a:prstGeom>
        </p:spPr>
      </p:pic>
      <p:grpSp>
        <p:nvGrpSpPr>
          <p:cNvPr id="11" name="Group 11"/>
          <p:cNvGrpSpPr/>
          <p:nvPr/>
        </p:nvGrpSpPr>
        <p:grpSpPr>
          <a:xfrm>
            <a:off x="1028700" y="865655"/>
            <a:ext cx="6661673" cy="4983599"/>
            <a:chOff x="0" y="0"/>
            <a:chExt cx="8882231" cy="6644799"/>
          </a:xfrm>
        </p:grpSpPr>
        <p:sp>
          <p:nvSpPr>
            <p:cNvPr id="12" name="TextBox 12"/>
            <p:cNvSpPr txBox="1"/>
            <p:nvPr/>
          </p:nvSpPr>
          <p:spPr>
            <a:xfrm>
              <a:off x="0" y="57150"/>
              <a:ext cx="8882231" cy="1405719"/>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Us Vs Them</a:t>
              </a:r>
            </a:p>
          </p:txBody>
        </p:sp>
        <p:sp>
          <p:nvSpPr>
            <p:cNvPr id="13" name="TextBox 13"/>
            <p:cNvSpPr txBox="1"/>
            <p:nvPr/>
          </p:nvSpPr>
          <p:spPr>
            <a:xfrm>
              <a:off x="0" y="2263214"/>
              <a:ext cx="8882231" cy="1418828"/>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Great to show how you are better</a:t>
              </a:r>
            </a:p>
          </p:txBody>
        </p:sp>
        <p:sp>
          <p:nvSpPr>
            <p:cNvPr id="14" name="TextBox 14"/>
            <p:cNvSpPr txBox="1"/>
            <p:nvPr/>
          </p:nvSpPr>
          <p:spPr>
            <a:xfrm>
              <a:off x="0" y="4164211"/>
              <a:ext cx="8882231" cy="2480588"/>
            </a:xfrm>
            <a:prstGeom prst="rect">
              <a:avLst/>
            </a:prstGeom>
          </p:spPr>
          <p:txBody>
            <a:bodyPr lIns="0" tIns="0" rIns="0" bIns="0" rtlCol="0" anchor="t">
              <a:spAutoFit/>
            </a:bodyPr>
            <a:lstStyle/>
            <a:p>
              <a:pPr algn="l">
                <a:lnSpc>
                  <a:spcPts val="2940"/>
                </a:lnSpc>
              </a:pPr>
              <a:r>
                <a:rPr lang="en-US" sz="2100">
                  <a:solidFill>
                    <a:srgbClr val="191919"/>
                  </a:solidFill>
                  <a:latin typeface="Telegraf"/>
                  <a:ea typeface="Telegraf"/>
                  <a:cs typeface="Telegraf"/>
                  <a:sym typeface="Telegraf"/>
                </a:rPr>
                <a:t> Great as a graphic, gift, or short video</a:t>
              </a:r>
            </a:p>
            <a:p>
              <a:pPr algn="l">
                <a:lnSpc>
                  <a:spcPts val="2940"/>
                </a:lnSpc>
              </a:pPr>
              <a:endParaRPr lang="en-US" sz="2100">
                <a:solidFill>
                  <a:srgbClr val="191919"/>
                </a:solidFill>
                <a:latin typeface="Telegraf"/>
                <a:ea typeface="Telegraf"/>
                <a:cs typeface="Telegraf"/>
                <a:sym typeface="Telegraf"/>
              </a:endParaRPr>
            </a:p>
            <a:p>
              <a:pPr algn="l">
                <a:lnSpc>
                  <a:spcPts val="2940"/>
                </a:lnSpc>
              </a:pPr>
              <a:r>
                <a:rPr lang="en-US" sz="2100">
                  <a:solidFill>
                    <a:srgbClr val="191919"/>
                  </a:solidFill>
                  <a:latin typeface="Telegraf"/>
                  <a:ea typeface="Telegraf"/>
                  <a:cs typeface="Telegraf"/>
                  <a:sym typeface="Telegraf"/>
                </a:rPr>
                <a:t>Talk generally about the market/competition</a:t>
              </a:r>
            </a:p>
            <a:p>
              <a:pPr algn="l">
                <a:lnSpc>
                  <a:spcPts val="2940"/>
                </a:lnSpc>
              </a:pPr>
              <a:endParaRPr lang="en-US" sz="2100">
                <a:solidFill>
                  <a:srgbClr val="191919"/>
                </a:solidFill>
                <a:latin typeface="Telegraf"/>
                <a:ea typeface="Telegraf"/>
                <a:cs typeface="Telegraf"/>
                <a:sym typeface="Telegraf"/>
              </a:endParaRPr>
            </a:p>
            <a:p>
              <a:pPr marL="0" lvl="1" indent="0" algn="l">
                <a:lnSpc>
                  <a:spcPts val="2940"/>
                </a:lnSpc>
                <a:spcBef>
                  <a:spcPct val="0"/>
                </a:spcBef>
              </a:pPr>
              <a:endParaRPr lang="en-US" sz="2100">
                <a:solidFill>
                  <a:srgbClr val="191919"/>
                </a:solidFill>
                <a:latin typeface="Telegraf"/>
                <a:ea typeface="Telegraf"/>
                <a:cs typeface="Telegraf"/>
                <a:sym typeface="Telegraf"/>
              </a:endParaRPr>
            </a:p>
          </p:txBody>
        </p:sp>
      </p:grpSp>
      <p:sp>
        <p:nvSpPr>
          <p:cNvPr id="15" name="TextBox 15"/>
          <p:cNvSpPr txBox="1"/>
          <p:nvPr/>
        </p:nvSpPr>
        <p:spPr>
          <a:xfrm>
            <a:off x="1028700" y="9258374"/>
            <a:ext cx="6899312" cy="209476"/>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FFFFFF"/>
                </a:solidFill>
                <a:latin typeface="Aileron"/>
                <a:ea typeface="Aileron"/>
                <a:cs typeface="Aileron"/>
                <a:sym typeface="Aileron"/>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643240" y="3581400"/>
            <a:ext cx="11001521" cy="3048000"/>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What type of business do you own?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13095450" y="775849"/>
            <a:ext cx="4629150" cy="8229600"/>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8078336" y="775849"/>
            <a:ext cx="4629150" cy="8229600"/>
          </a:xfrm>
          <a:prstGeom prst="rect">
            <a:avLst/>
          </a:prstGeom>
        </p:spPr>
      </p:pic>
      <p:grpSp>
        <p:nvGrpSpPr>
          <p:cNvPr id="11" name="Group 11"/>
          <p:cNvGrpSpPr/>
          <p:nvPr/>
        </p:nvGrpSpPr>
        <p:grpSpPr>
          <a:xfrm>
            <a:off x="1028700" y="865655"/>
            <a:ext cx="6661673" cy="4983599"/>
            <a:chOff x="0" y="0"/>
            <a:chExt cx="8882231" cy="6644799"/>
          </a:xfrm>
        </p:grpSpPr>
        <p:sp>
          <p:nvSpPr>
            <p:cNvPr id="12" name="TextBox 12"/>
            <p:cNvSpPr txBox="1"/>
            <p:nvPr/>
          </p:nvSpPr>
          <p:spPr>
            <a:xfrm>
              <a:off x="0" y="57150"/>
              <a:ext cx="8882231" cy="1405719"/>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Listicle</a:t>
              </a:r>
            </a:p>
          </p:txBody>
        </p:sp>
        <p:sp>
          <p:nvSpPr>
            <p:cNvPr id="13" name="TextBox 13"/>
            <p:cNvSpPr txBox="1"/>
            <p:nvPr/>
          </p:nvSpPr>
          <p:spPr>
            <a:xfrm>
              <a:off x="0" y="2263214"/>
              <a:ext cx="8882231" cy="1418828"/>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List out ways your product can be utilized</a:t>
              </a:r>
            </a:p>
          </p:txBody>
        </p:sp>
        <p:sp>
          <p:nvSpPr>
            <p:cNvPr id="14" name="TextBox 14"/>
            <p:cNvSpPr txBox="1"/>
            <p:nvPr/>
          </p:nvSpPr>
          <p:spPr>
            <a:xfrm>
              <a:off x="0" y="4164211"/>
              <a:ext cx="8882231" cy="2480588"/>
            </a:xfrm>
            <a:prstGeom prst="rect">
              <a:avLst/>
            </a:prstGeom>
          </p:spPr>
          <p:txBody>
            <a:bodyPr lIns="0" tIns="0" rIns="0" bIns="0" rtlCol="0" anchor="t">
              <a:spAutoFit/>
            </a:bodyPr>
            <a:lstStyle/>
            <a:p>
              <a:pPr algn="l">
                <a:lnSpc>
                  <a:spcPts val="2940"/>
                </a:lnSpc>
              </a:pPr>
              <a:r>
                <a:rPr lang="en-US" sz="2100">
                  <a:solidFill>
                    <a:srgbClr val="191919"/>
                  </a:solidFill>
                  <a:latin typeface="Telegraf"/>
                  <a:ea typeface="Telegraf"/>
                  <a:cs typeface="Telegraf"/>
                  <a:sym typeface="Telegraf"/>
                </a:rPr>
                <a:t>This allows your audience to want to save the ad to come back and utilize your product for the things listed in the video. </a:t>
              </a:r>
            </a:p>
            <a:p>
              <a:pPr algn="l">
                <a:lnSpc>
                  <a:spcPts val="2940"/>
                </a:lnSpc>
              </a:pPr>
              <a:endParaRPr lang="en-US" sz="2100">
                <a:solidFill>
                  <a:srgbClr val="191919"/>
                </a:solidFill>
                <a:latin typeface="Telegraf"/>
                <a:ea typeface="Telegraf"/>
                <a:cs typeface="Telegraf"/>
                <a:sym typeface="Telegraf"/>
              </a:endParaRPr>
            </a:p>
            <a:p>
              <a:pPr marL="0" lvl="1" indent="0" algn="l">
                <a:lnSpc>
                  <a:spcPts val="2940"/>
                </a:lnSpc>
                <a:spcBef>
                  <a:spcPct val="0"/>
                </a:spcBef>
              </a:pPr>
              <a:r>
                <a:rPr lang="en-US" sz="2100">
                  <a:solidFill>
                    <a:srgbClr val="191919"/>
                  </a:solidFill>
                  <a:latin typeface="Telegraf"/>
                  <a:ea typeface="Telegraf"/>
                  <a:cs typeface="Telegraf"/>
                  <a:sym typeface="Telegraf"/>
                </a:rPr>
                <a:t>Great way to show the value of product/service</a:t>
              </a:r>
            </a:p>
          </p:txBody>
        </p:sp>
      </p:grpSp>
      <p:sp>
        <p:nvSpPr>
          <p:cNvPr id="15" name="TextBox 15"/>
          <p:cNvSpPr txBox="1"/>
          <p:nvPr/>
        </p:nvSpPr>
        <p:spPr>
          <a:xfrm>
            <a:off x="909881" y="9229725"/>
            <a:ext cx="6899312" cy="238092"/>
          </a:xfrm>
          <a:prstGeom prst="rect">
            <a:avLst/>
          </a:prstGeom>
        </p:spPr>
        <p:txBody>
          <a:bodyPr lIns="0" tIns="0" rIns="0" bIns="0" rtlCol="0" anchor="t">
            <a:spAutoFit/>
          </a:bodyPr>
          <a:lstStyle/>
          <a:p>
            <a:pPr marL="0" lvl="0" indent="0" algn="l">
              <a:lnSpc>
                <a:spcPts val="1680"/>
              </a:lnSpc>
              <a:spcBef>
                <a:spcPct val="0"/>
              </a:spcBef>
            </a:pPr>
            <a:r>
              <a:rPr lang="en-US" sz="1400" b="1" spc="140">
                <a:solidFill>
                  <a:srgbClr val="FFFBFB"/>
                </a:solidFill>
                <a:latin typeface="Telegraf Medium"/>
                <a:ea typeface="Telegraf Medium"/>
                <a:cs typeface="Telegraf Medium"/>
                <a:sym typeface="Telegraf Medium"/>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8226757" y="725644"/>
            <a:ext cx="4629150" cy="8229600"/>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13283769" y="725644"/>
            <a:ext cx="4629150" cy="8229600"/>
          </a:xfrm>
          <a:prstGeom prst="rect">
            <a:avLst/>
          </a:prstGeom>
        </p:spPr>
      </p:pic>
      <p:grpSp>
        <p:nvGrpSpPr>
          <p:cNvPr id="11" name="Group 11"/>
          <p:cNvGrpSpPr/>
          <p:nvPr/>
        </p:nvGrpSpPr>
        <p:grpSpPr>
          <a:xfrm>
            <a:off x="1028700" y="865655"/>
            <a:ext cx="6769432" cy="4269691"/>
            <a:chOff x="0" y="0"/>
            <a:chExt cx="9025909" cy="5692921"/>
          </a:xfrm>
        </p:grpSpPr>
        <p:sp>
          <p:nvSpPr>
            <p:cNvPr id="12" name="TextBox 12"/>
            <p:cNvSpPr txBox="1"/>
            <p:nvPr/>
          </p:nvSpPr>
          <p:spPr>
            <a:xfrm>
              <a:off x="0" y="57150"/>
              <a:ext cx="9025909" cy="2624747"/>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Problem - Solution</a:t>
              </a:r>
            </a:p>
          </p:txBody>
        </p:sp>
        <p:sp>
          <p:nvSpPr>
            <p:cNvPr id="13" name="TextBox 13"/>
            <p:cNvSpPr txBox="1"/>
            <p:nvPr/>
          </p:nvSpPr>
          <p:spPr>
            <a:xfrm>
              <a:off x="0" y="3482242"/>
              <a:ext cx="9025909" cy="733227"/>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Show the value or your product</a:t>
              </a:r>
            </a:p>
          </p:txBody>
        </p:sp>
        <p:sp>
          <p:nvSpPr>
            <p:cNvPr id="14" name="TextBox 14"/>
            <p:cNvSpPr txBox="1"/>
            <p:nvPr/>
          </p:nvSpPr>
          <p:spPr>
            <a:xfrm>
              <a:off x="0" y="4697638"/>
              <a:ext cx="9025909" cy="995283"/>
            </a:xfrm>
            <a:prstGeom prst="rect">
              <a:avLst/>
            </a:prstGeom>
          </p:spPr>
          <p:txBody>
            <a:bodyPr lIns="0" tIns="0" rIns="0" bIns="0" rtlCol="0" anchor="t">
              <a:spAutoFit/>
            </a:bodyPr>
            <a:lstStyle/>
            <a:p>
              <a:pPr marL="0" lvl="1" indent="0" algn="l">
                <a:lnSpc>
                  <a:spcPts val="2940"/>
                </a:lnSpc>
                <a:spcBef>
                  <a:spcPct val="0"/>
                </a:spcBef>
              </a:pPr>
              <a:r>
                <a:rPr lang="en-US" sz="2100" u="none">
                  <a:solidFill>
                    <a:srgbClr val="191919"/>
                  </a:solidFill>
                  <a:latin typeface="Telegraf"/>
                  <a:ea typeface="Telegraf"/>
                  <a:cs typeface="Telegraf"/>
                  <a:sym typeface="Telegraf"/>
                </a:rPr>
                <a:t>Present the problem your product solves and then show how your product solves that problem.</a:t>
              </a:r>
            </a:p>
          </p:txBody>
        </p:sp>
      </p:grpSp>
      <p:sp>
        <p:nvSpPr>
          <p:cNvPr id="15" name="TextBox 15"/>
          <p:cNvSpPr txBox="1"/>
          <p:nvPr/>
        </p:nvSpPr>
        <p:spPr>
          <a:xfrm>
            <a:off x="1028700" y="9229758"/>
            <a:ext cx="6899312" cy="238092"/>
          </a:xfrm>
          <a:prstGeom prst="rect">
            <a:avLst/>
          </a:prstGeom>
        </p:spPr>
        <p:txBody>
          <a:bodyPr lIns="0" tIns="0" rIns="0" bIns="0" rtlCol="0" anchor="t">
            <a:spAutoFit/>
          </a:bodyPr>
          <a:lstStyle/>
          <a:p>
            <a:pPr marL="0" lvl="0" indent="0" algn="l">
              <a:lnSpc>
                <a:spcPts val="1680"/>
              </a:lnSpc>
              <a:spcBef>
                <a:spcPct val="0"/>
              </a:spcBef>
            </a:pPr>
            <a:r>
              <a:rPr lang="en-US" sz="1400" b="1" spc="140">
                <a:solidFill>
                  <a:srgbClr val="FFFBFB"/>
                </a:solidFill>
                <a:latin typeface="Telegraf Medium"/>
                <a:ea typeface="Telegraf Medium"/>
                <a:cs typeface="Telegraf Medium"/>
                <a:sym typeface="Telegraf Medium"/>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1394043" y="865655"/>
            <a:ext cx="4629150" cy="8229600"/>
          </a:xfrm>
          <a:prstGeom prst="rect">
            <a:avLst/>
          </a:prstGeom>
        </p:spPr>
      </p:pic>
      <p:grpSp>
        <p:nvGrpSpPr>
          <p:cNvPr id="10" name="Group 10"/>
          <p:cNvGrpSpPr/>
          <p:nvPr/>
        </p:nvGrpSpPr>
        <p:grpSpPr>
          <a:xfrm>
            <a:off x="908929" y="865655"/>
            <a:ext cx="9389798" cy="5212051"/>
            <a:chOff x="0" y="0"/>
            <a:chExt cx="12519730" cy="6949401"/>
          </a:xfrm>
        </p:grpSpPr>
        <p:sp>
          <p:nvSpPr>
            <p:cNvPr id="11" name="TextBox 11"/>
            <p:cNvSpPr txBox="1"/>
            <p:nvPr/>
          </p:nvSpPr>
          <p:spPr>
            <a:xfrm>
              <a:off x="0" y="57150"/>
              <a:ext cx="12519730" cy="1405719"/>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Tutorial and How To</a:t>
              </a:r>
            </a:p>
          </p:txBody>
        </p:sp>
        <p:sp>
          <p:nvSpPr>
            <p:cNvPr id="12" name="TextBox 12"/>
            <p:cNvSpPr txBox="1"/>
            <p:nvPr/>
          </p:nvSpPr>
          <p:spPr>
            <a:xfrm>
              <a:off x="0" y="2263214"/>
              <a:ext cx="12519730" cy="733227"/>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Teachs audience to show value</a:t>
              </a:r>
            </a:p>
          </p:txBody>
        </p:sp>
        <p:sp>
          <p:nvSpPr>
            <p:cNvPr id="13" name="TextBox 13"/>
            <p:cNvSpPr txBox="1"/>
            <p:nvPr/>
          </p:nvSpPr>
          <p:spPr>
            <a:xfrm>
              <a:off x="0" y="3478610"/>
              <a:ext cx="12519730" cy="3470791"/>
            </a:xfrm>
            <a:prstGeom prst="rect">
              <a:avLst/>
            </a:prstGeom>
          </p:spPr>
          <p:txBody>
            <a:bodyPr lIns="0" tIns="0" rIns="0" bIns="0" rtlCol="0" anchor="t">
              <a:spAutoFit/>
            </a:bodyPr>
            <a:lstStyle/>
            <a:p>
              <a:pPr algn="l">
                <a:lnSpc>
                  <a:spcPts val="2940"/>
                </a:lnSpc>
              </a:pPr>
              <a:r>
                <a:rPr lang="en-US" sz="2100">
                  <a:solidFill>
                    <a:srgbClr val="191919"/>
                  </a:solidFill>
                  <a:latin typeface="Telegraf"/>
                  <a:ea typeface="Telegraf"/>
                  <a:cs typeface="Telegraf"/>
                  <a:sym typeface="Telegraf"/>
                </a:rPr>
                <a:t>No need to mention the brand at all. Just show the value of the brand/product</a:t>
              </a:r>
            </a:p>
            <a:p>
              <a:pPr algn="l">
                <a:lnSpc>
                  <a:spcPts val="2940"/>
                </a:lnSpc>
              </a:pPr>
              <a:endParaRPr lang="en-US" sz="2100">
                <a:solidFill>
                  <a:srgbClr val="191919"/>
                </a:solidFill>
                <a:latin typeface="Telegraf"/>
                <a:ea typeface="Telegraf"/>
                <a:cs typeface="Telegraf"/>
                <a:sym typeface="Telegraf"/>
              </a:endParaRPr>
            </a:p>
            <a:p>
              <a:pPr algn="l">
                <a:lnSpc>
                  <a:spcPts val="2940"/>
                </a:lnSpc>
              </a:pPr>
              <a:r>
                <a:rPr lang="en-US" sz="2100">
                  <a:solidFill>
                    <a:srgbClr val="191919"/>
                  </a:solidFill>
                  <a:latin typeface="Telegraf"/>
                  <a:ea typeface="Telegraf"/>
                  <a:cs typeface="Telegraf"/>
                  <a:sym typeface="Telegraf"/>
                </a:rPr>
                <a:t>Educates the audience on why this product is better than competitors.</a:t>
              </a:r>
            </a:p>
            <a:p>
              <a:pPr algn="l">
                <a:lnSpc>
                  <a:spcPts val="2940"/>
                </a:lnSpc>
              </a:pPr>
              <a:endParaRPr lang="en-US" sz="2100">
                <a:solidFill>
                  <a:srgbClr val="191919"/>
                </a:solidFill>
                <a:latin typeface="Telegraf"/>
                <a:ea typeface="Telegraf"/>
                <a:cs typeface="Telegraf"/>
                <a:sym typeface="Telegraf"/>
              </a:endParaRPr>
            </a:p>
            <a:p>
              <a:pPr marL="0" lvl="1" indent="0" algn="l">
                <a:lnSpc>
                  <a:spcPts val="2940"/>
                </a:lnSpc>
                <a:spcBef>
                  <a:spcPct val="0"/>
                </a:spcBef>
              </a:pPr>
              <a:r>
                <a:rPr lang="en-US" sz="2100">
                  <a:solidFill>
                    <a:srgbClr val="191919"/>
                  </a:solidFill>
                  <a:latin typeface="Telegraf"/>
                  <a:ea typeface="Telegraf"/>
                  <a:cs typeface="Telegraf"/>
                  <a:sym typeface="Telegraf"/>
                </a:rPr>
                <a:t>Shows the audience that other people are using it in their lives. Makes it easy for customers to implement in there's too. </a:t>
              </a:r>
            </a:p>
          </p:txBody>
        </p:sp>
      </p:grpSp>
      <p:sp>
        <p:nvSpPr>
          <p:cNvPr id="14" name="TextBox 14"/>
          <p:cNvSpPr txBox="1"/>
          <p:nvPr/>
        </p:nvSpPr>
        <p:spPr>
          <a:xfrm>
            <a:off x="1028700" y="9229758"/>
            <a:ext cx="6899312" cy="238092"/>
          </a:xfrm>
          <a:prstGeom prst="rect">
            <a:avLst/>
          </a:prstGeom>
        </p:spPr>
        <p:txBody>
          <a:bodyPr lIns="0" tIns="0" rIns="0" bIns="0" rtlCol="0" anchor="t">
            <a:spAutoFit/>
          </a:bodyPr>
          <a:lstStyle/>
          <a:p>
            <a:pPr marL="0" lvl="0" indent="0" algn="l">
              <a:lnSpc>
                <a:spcPts val="1680"/>
              </a:lnSpc>
              <a:spcBef>
                <a:spcPct val="0"/>
              </a:spcBef>
            </a:pPr>
            <a:r>
              <a:rPr lang="en-US" sz="1400" b="1" spc="140">
                <a:solidFill>
                  <a:srgbClr val="FFFBFB"/>
                </a:solidFill>
                <a:latin typeface="Telegraf Medium"/>
                <a:ea typeface="Telegraf Medium"/>
                <a:cs typeface="Telegraf Medium"/>
                <a:sym typeface="Telegraf Medium"/>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0117" y="8362736"/>
            <a:ext cx="18400632" cy="2016392"/>
            <a:chOff x="0" y="0"/>
            <a:chExt cx="4846257" cy="531066"/>
          </a:xfrm>
        </p:grpSpPr>
        <p:sp>
          <p:nvSpPr>
            <p:cNvPr id="3" name="Freeform 3"/>
            <p:cNvSpPr/>
            <p:nvPr/>
          </p:nvSpPr>
          <p:spPr>
            <a:xfrm>
              <a:off x="0" y="0"/>
              <a:ext cx="4846257" cy="531066"/>
            </a:xfrm>
            <a:custGeom>
              <a:avLst/>
              <a:gdLst/>
              <a:ahLst/>
              <a:cxnLst/>
              <a:rect l="l" t="t" r="r" b="b"/>
              <a:pathLst>
                <a:path w="4846257" h="531066">
                  <a:moveTo>
                    <a:pt x="0" y="0"/>
                  </a:moveTo>
                  <a:lnTo>
                    <a:pt x="4846257" y="0"/>
                  </a:lnTo>
                  <a:lnTo>
                    <a:pt x="4846257" y="531066"/>
                  </a:lnTo>
                  <a:lnTo>
                    <a:pt x="0" y="531066"/>
                  </a:lnTo>
                  <a:close/>
                </a:path>
              </a:pathLst>
            </a:custGeom>
            <a:solidFill>
              <a:srgbClr val="191919"/>
            </a:solidFill>
          </p:spPr>
          <p:txBody>
            <a:bodyPr/>
            <a:lstStyle/>
            <a:p>
              <a:endParaRPr lang="en-US"/>
            </a:p>
          </p:txBody>
        </p:sp>
        <p:sp>
          <p:nvSpPr>
            <p:cNvPr id="4" name="TextBox 4"/>
            <p:cNvSpPr txBox="1"/>
            <p:nvPr/>
          </p:nvSpPr>
          <p:spPr>
            <a:xfrm>
              <a:off x="0" y="-47625"/>
              <a:ext cx="4846257" cy="578691"/>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1248951" y="1043177"/>
            <a:ext cx="4629150" cy="8229600"/>
          </a:xfrm>
          <a:prstGeom prst="rect">
            <a:avLst/>
          </a:prstGeom>
        </p:spPr>
      </p:pic>
      <p:grpSp>
        <p:nvGrpSpPr>
          <p:cNvPr id="10" name="Group 10"/>
          <p:cNvGrpSpPr/>
          <p:nvPr/>
        </p:nvGrpSpPr>
        <p:grpSpPr>
          <a:xfrm>
            <a:off x="910842" y="1028700"/>
            <a:ext cx="9389798" cy="4612273"/>
            <a:chOff x="0" y="0"/>
            <a:chExt cx="12519730" cy="6149698"/>
          </a:xfrm>
        </p:grpSpPr>
        <p:sp>
          <p:nvSpPr>
            <p:cNvPr id="11" name="TextBox 11"/>
            <p:cNvSpPr txBox="1"/>
            <p:nvPr/>
          </p:nvSpPr>
          <p:spPr>
            <a:xfrm>
              <a:off x="0" y="57150"/>
              <a:ext cx="12519730" cy="1405719"/>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Founder Style Ad</a:t>
              </a:r>
            </a:p>
          </p:txBody>
        </p:sp>
        <p:sp>
          <p:nvSpPr>
            <p:cNvPr id="12" name="TextBox 12"/>
            <p:cNvSpPr txBox="1"/>
            <p:nvPr/>
          </p:nvSpPr>
          <p:spPr>
            <a:xfrm>
              <a:off x="0" y="2263214"/>
              <a:ext cx="12519730" cy="1418828"/>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Founders are best to communicate the story behind the brand</a:t>
              </a:r>
            </a:p>
          </p:txBody>
        </p:sp>
        <p:sp>
          <p:nvSpPr>
            <p:cNvPr id="13" name="TextBox 13"/>
            <p:cNvSpPr txBox="1"/>
            <p:nvPr/>
          </p:nvSpPr>
          <p:spPr>
            <a:xfrm>
              <a:off x="0" y="4164211"/>
              <a:ext cx="12519730" cy="1985486"/>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191919"/>
                  </a:solidFill>
                  <a:latin typeface="Telegraf"/>
                  <a:ea typeface="Telegraf"/>
                  <a:cs typeface="Telegraf"/>
                  <a:sym typeface="Telegraf"/>
                </a:rPr>
                <a:t>Doesn't have to be highly produced</a:t>
              </a:r>
            </a:p>
            <a:p>
              <a:pPr marL="453390" lvl="1" indent="-226695" algn="l">
                <a:lnSpc>
                  <a:spcPts val="2940"/>
                </a:lnSpc>
                <a:buFont typeface="Arial"/>
                <a:buChar char="•"/>
              </a:pPr>
              <a:r>
                <a:rPr lang="en-US" sz="2100">
                  <a:solidFill>
                    <a:srgbClr val="191919"/>
                  </a:solidFill>
                  <a:latin typeface="Telegraf"/>
                  <a:ea typeface="Telegraf"/>
                  <a:cs typeface="Telegraf"/>
                  <a:sym typeface="Telegraf"/>
                </a:rPr>
                <a:t>Great to share why the product exists and how it was created</a:t>
              </a:r>
            </a:p>
            <a:p>
              <a:pPr marL="453390" lvl="1" indent="-226695" algn="l">
                <a:lnSpc>
                  <a:spcPts val="2940"/>
                </a:lnSpc>
                <a:buFont typeface="Arial"/>
                <a:buChar char="•"/>
              </a:pPr>
              <a:r>
                <a:rPr lang="en-US" sz="2100">
                  <a:solidFill>
                    <a:srgbClr val="191919"/>
                  </a:solidFill>
                  <a:latin typeface="Telegraf"/>
                  <a:ea typeface="Telegraf"/>
                  <a:cs typeface="Telegraf"/>
                  <a:sym typeface="Telegraf"/>
                </a:rPr>
                <a:t>Potentially can get the audience to relate</a:t>
              </a:r>
            </a:p>
            <a:p>
              <a:pPr marL="453390" lvl="1" indent="-226695" algn="l">
                <a:lnSpc>
                  <a:spcPts val="2940"/>
                </a:lnSpc>
                <a:spcBef>
                  <a:spcPct val="0"/>
                </a:spcBef>
                <a:buFont typeface="Arial"/>
                <a:buChar char="•"/>
              </a:pPr>
              <a:r>
                <a:rPr lang="en-US" sz="2100">
                  <a:solidFill>
                    <a:srgbClr val="191919"/>
                  </a:solidFill>
                  <a:latin typeface="Telegraf"/>
                  <a:ea typeface="Telegraf"/>
                  <a:cs typeface="Telegraf"/>
                  <a:sym typeface="Telegraf"/>
                </a:rPr>
                <a:t>Personal Stories related to product and service often works well</a:t>
              </a:r>
            </a:p>
          </p:txBody>
        </p:sp>
      </p:grpSp>
      <p:sp>
        <p:nvSpPr>
          <p:cNvPr id="14" name="TextBox 14"/>
          <p:cNvSpPr txBox="1"/>
          <p:nvPr/>
        </p:nvSpPr>
        <p:spPr>
          <a:xfrm>
            <a:off x="1028700" y="9229758"/>
            <a:ext cx="6899312" cy="238092"/>
          </a:xfrm>
          <a:prstGeom prst="rect">
            <a:avLst/>
          </a:prstGeom>
        </p:spPr>
        <p:txBody>
          <a:bodyPr lIns="0" tIns="0" rIns="0" bIns="0" rtlCol="0" anchor="t">
            <a:spAutoFit/>
          </a:bodyPr>
          <a:lstStyle/>
          <a:p>
            <a:pPr marL="0" lvl="0" indent="0" algn="l">
              <a:lnSpc>
                <a:spcPts val="1680"/>
              </a:lnSpc>
              <a:spcBef>
                <a:spcPct val="0"/>
              </a:spcBef>
            </a:pPr>
            <a:r>
              <a:rPr lang="en-US" sz="1400" b="1" spc="140">
                <a:solidFill>
                  <a:srgbClr val="FFFBFB"/>
                </a:solidFill>
                <a:latin typeface="Telegraf Medium"/>
                <a:ea typeface="Telegraf Medium"/>
                <a:cs typeface="Telegraf Medium"/>
                <a:sym typeface="Telegraf Medium"/>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191919"/>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448375" y="-963874"/>
            <a:ext cx="20736375" cy="9459745"/>
            <a:chOff x="0" y="0"/>
            <a:chExt cx="5461432" cy="2491456"/>
          </a:xfrm>
        </p:grpSpPr>
        <p:sp>
          <p:nvSpPr>
            <p:cNvPr id="6" name="Freeform 6"/>
            <p:cNvSpPr/>
            <p:nvPr/>
          </p:nvSpPr>
          <p:spPr>
            <a:xfrm>
              <a:off x="0" y="0"/>
              <a:ext cx="5461432" cy="2491456"/>
            </a:xfrm>
            <a:custGeom>
              <a:avLst/>
              <a:gdLst/>
              <a:ahLst/>
              <a:cxnLst/>
              <a:rect l="l" t="t" r="r" b="b"/>
              <a:pathLst>
                <a:path w="5461432" h="2491456">
                  <a:moveTo>
                    <a:pt x="18667" y="0"/>
                  </a:moveTo>
                  <a:lnTo>
                    <a:pt x="5442765" y="0"/>
                  </a:lnTo>
                  <a:cubicBezTo>
                    <a:pt x="5447716" y="0"/>
                    <a:pt x="5452464" y="1967"/>
                    <a:pt x="5455965" y="5468"/>
                  </a:cubicBezTo>
                  <a:cubicBezTo>
                    <a:pt x="5459466" y="8968"/>
                    <a:pt x="5461432" y="13717"/>
                    <a:pt x="5461432" y="18667"/>
                  </a:cubicBezTo>
                  <a:lnTo>
                    <a:pt x="5461432" y="2472788"/>
                  </a:lnTo>
                  <a:cubicBezTo>
                    <a:pt x="5461432" y="2483098"/>
                    <a:pt x="5453075" y="2491456"/>
                    <a:pt x="5442765" y="2491456"/>
                  </a:cubicBezTo>
                  <a:lnTo>
                    <a:pt x="18667" y="2491456"/>
                  </a:lnTo>
                  <a:cubicBezTo>
                    <a:pt x="13717" y="2491456"/>
                    <a:pt x="8968" y="2489489"/>
                    <a:pt x="5468" y="2485988"/>
                  </a:cubicBezTo>
                  <a:cubicBezTo>
                    <a:pt x="1967" y="2482487"/>
                    <a:pt x="0" y="2477739"/>
                    <a:pt x="0" y="2472788"/>
                  </a:cubicBezTo>
                  <a:lnTo>
                    <a:pt x="0" y="18667"/>
                  </a:lnTo>
                  <a:cubicBezTo>
                    <a:pt x="0" y="8358"/>
                    <a:pt x="8358" y="0"/>
                    <a:pt x="18667" y="0"/>
                  </a:cubicBezTo>
                  <a:close/>
                </a:path>
              </a:pathLst>
            </a:custGeom>
            <a:solidFill>
              <a:srgbClr val="FDFBFB"/>
            </a:solidFill>
          </p:spPr>
          <p:txBody>
            <a:bodyPr/>
            <a:lstStyle/>
            <a:p>
              <a:endParaRPr lang="en-US"/>
            </a:p>
          </p:txBody>
        </p:sp>
        <p:sp>
          <p:nvSpPr>
            <p:cNvPr id="7" name="TextBox 7"/>
            <p:cNvSpPr txBox="1"/>
            <p:nvPr/>
          </p:nvSpPr>
          <p:spPr>
            <a:xfrm>
              <a:off x="0" y="-47625"/>
              <a:ext cx="5461432"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8308009" y="865655"/>
            <a:ext cx="4776952" cy="8229600"/>
          </a:xfrm>
          <a:prstGeom prst="rect">
            <a:avLst/>
          </a:prstGeom>
        </p:spPr>
      </p:pic>
      <p:pic>
        <p:nvPicPr>
          <p:cNvPr id="10" name="Picture 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13380236" y="865655"/>
            <a:ext cx="4629150" cy="8229600"/>
          </a:xfrm>
          <a:prstGeom prst="rect">
            <a:avLst/>
          </a:prstGeom>
        </p:spPr>
      </p:pic>
      <p:grpSp>
        <p:nvGrpSpPr>
          <p:cNvPr id="11" name="Group 11"/>
          <p:cNvGrpSpPr/>
          <p:nvPr/>
        </p:nvGrpSpPr>
        <p:grpSpPr>
          <a:xfrm>
            <a:off x="894669" y="865655"/>
            <a:ext cx="7167374" cy="4841877"/>
            <a:chOff x="0" y="0"/>
            <a:chExt cx="9556499" cy="6455836"/>
          </a:xfrm>
        </p:grpSpPr>
        <p:sp>
          <p:nvSpPr>
            <p:cNvPr id="12" name="TextBox 12"/>
            <p:cNvSpPr txBox="1"/>
            <p:nvPr/>
          </p:nvSpPr>
          <p:spPr>
            <a:xfrm>
              <a:off x="0" y="57150"/>
              <a:ext cx="9556499" cy="1405866"/>
            </a:xfrm>
            <a:prstGeom prst="rect">
              <a:avLst/>
            </a:prstGeom>
          </p:spPr>
          <p:txBody>
            <a:bodyPr lIns="0" tIns="0" rIns="0" bIns="0" rtlCol="0" anchor="t">
              <a:spAutoFit/>
            </a:bodyPr>
            <a:lstStyle/>
            <a:p>
              <a:pPr marL="0" lvl="0" indent="0" algn="l">
                <a:lnSpc>
                  <a:spcPts val="7200"/>
                </a:lnSpc>
              </a:pPr>
              <a:r>
                <a:rPr lang="en-US" sz="7200" b="1">
                  <a:solidFill>
                    <a:srgbClr val="191919"/>
                  </a:solidFill>
                  <a:latin typeface="Telegraf Bold"/>
                  <a:ea typeface="Telegraf Bold"/>
                  <a:cs typeface="Telegraf Bold"/>
                  <a:sym typeface="Telegraf Bold"/>
                </a:rPr>
                <a:t>Motion Ads</a:t>
              </a:r>
            </a:p>
          </p:txBody>
        </p:sp>
        <p:sp>
          <p:nvSpPr>
            <p:cNvPr id="13" name="TextBox 13"/>
            <p:cNvSpPr txBox="1"/>
            <p:nvPr/>
          </p:nvSpPr>
          <p:spPr>
            <a:xfrm>
              <a:off x="0" y="2263361"/>
              <a:ext cx="9556499" cy="733425"/>
            </a:xfrm>
            <a:prstGeom prst="rect">
              <a:avLst/>
            </a:prstGeom>
          </p:spPr>
          <p:txBody>
            <a:bodyPr lIns="0" tIns="0" rIns="0" bIns="0" rtlCol="0" anchor="t">
              <a:spAutoFit/>
            </a:bodyPr>
            <a:lstStyle/>
            <a:p>
              <a:pPr algn="l">
                <a:lnSpc>
                  <a:spcPts val="4079"/>
                </a:lnSpc>
              </a:pPr>
              <a:endParaRPr/>
            </a:p>
          </p:txBody>
        </p:sp>
        <p:sp>
          <p:nvSpPr>
            <p:cNvPr id="14" name="TextBox 14"/>
            <p:cNvSpPr txBox="1"/>
            <p:nvPr/>
          </p:nvSpPr>
          <p:spPr>
            <a:xfrm>
              <a:off x="0" y="3478956"/>
              <a:ext cx="9556499" cy="2976880"/>
            </a:xfrm>
            <a:prstGeom prst="rect">
              <a:avLst/>
            </a:prstGeom>
          </p:spPr>
          <p:txBody>
            <a:bodyPr lIns="0" tIns="0" rIns="0" bIns="0" rtlCol="0" anchor="t">
              <a:spAutoFit/>
            </a:bodyPr>
            <a:lstStyle/>
            <a:p>
              <a:pPr algn="l">
                <a:lnSpc>
                  <a:spcPts val="2940"/>
                </a:lnSpc>
              </a:pPr>
              <a:r>
                <a:rPr lang="en-US" sz="2100" b="1">
                  <a:solidFill>
                    <a:srgbClr val="191919"/>
                  </a:solidFill>
                  <a:latin typeface="Telegraf Bold"/>
                  <a:ea typeface="Telegraf Bold"/>
                  <a:cs typeface="Telegraf Bold"/>
                  <a:sym typeface="Telegraf Bold"/>
                </a:rPr>
                <a:t>Easy to call out your value, audience and share your offer.</a:t>
              </a:r>
            </a:p>
            <a:p>
              <a:pPr algn="l">
                <a:lnSpc>
                  <a:spcPts val="2940"/>
                </a:lnSpc>
              </a:pPr>
              <a:endParaRPr lang="en-US" sz="2100" b="1">
                <a:solidFill>
                  <a:srgbClr val="191919"/>
                </a:solidFill>
                <a:latin typeface="Telegraf Bold"/>
                <a:ea typeface="Telegraf Bold"/>
                <a:cs typeface="Telegraf Bold"/>
                <a:sym typeface="Telegraf Bold"/>
              </a:endParaRPr>
            </a:p>
            <a:p>
              <a:pPr algn="l">
                <a:lnSpc>
                  <a:spcPts val="2940"/>
                </a:lnSpc>
              </a:pPr>
              <a:r>
                <a:rPr lang="en-US" sz="2100" b="1">
                  <a:solidFill>
                    <a:srgbClr val="191919"/>
                  </a:solidFill>
                  <a:latin typeface="Telegraf Bold"/>
                  <a:ea typeface="Telegraf Bold"/>
                  <a:cs typeface="Telegraf Bold"/>
                  <a:sym typeface="Telegraf Bold"/>
                </a:rPr>
                <a:t>The motion grabs the attention of the audience enough to get them to read the text within the video</a:t>
              </a:r>
            </a:p>
            <a:p>
              <a:pPr marL="0" lvl="1" indent="0" algn="l">
                <a:lnSpc>
                  <a:spcPts val="2940"/>
                </a:lnSpc>
                <a:spcBef>
                  <a:spcPct val="0"/>
                </a:spcBef>
              </a:pPr>
              <a:endParaRPr lang="en-US" sz="2100" b="1">
                <a:solidFill>
                  <a:srgbClr val="191919"/>
                </a:solidFill>
                <a:latin typeface="Telegraf Bold"/>
                <a:ea typeface="Telegraf Bold"/>
                <a:cs typeface="Telegraf Bold"/>
                <a:sym typeface="Telegraf Bold"/>
              </a:endParaRPr>
            </a:p>
          </p:txBody>
        </p:sp>
      </p:grpSp>
      <p:sp>
        <p:nvSpPr>
          <p:cNvPr id="15" name="TextBox 15"/>
          <p:cNvSpPr txBox="1"/>
          <p:nvPr/>
        </p:nvSpPr>
        <p:spPr>
          <a:xfrm>
            <a:off x="1028700" y="9229758"/>
            <a:ext cx="6899312" cy="238092"/>
          </a:xfrm>
          <a:prstGeom prst="rect">
            <a:avLst/>
          </a:prstGeom>
        </p:spPr>
        <p:txBody>
          <a:bodyPr lIns="0" tIns="0" rIns="0" bIns="0" rtlCol="0" anchor="t">
            <a:spAutoFit/>
          </a:bodyPr>
          <a:lstStyle/>
          <a:p>
            <a:pPr marL="0" lvl="0" indent="0" algn="l">
              <a:lnSpc>
                <a:spcPts val="1680"/>
              </a:lnSpc>
              <a:spcBef>
                <a:spcPct val="0"/>
              </a:spcBef>
            </a:pPr>
            <a:r>
              <a:rPr lang="en-US" sz="1400" b="1" spc="140">
                <a:solidFill>
                  <a:srgbClr val="FFFBFB"/>
                </a:solidFill>
                <a:latin typeface="Telegraf Medium"/>
                <a:ea typeface="Telegraf Medium"/>
                <a:cs typeface="Telegraf Medium"/>
                <a:sym typeface="Telegraf Medium"/>
              </a:rPr>
              <a:t>PURE GROWTH MEDIA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11387" y="443127"/>
            <a:ext cx="4551989" cy="323776"/>
          </a:xfrm>
          <a:prstGeom prst="rect">
            <a:avLst/>
          </a:prstGeom>
        </p:spPr>
        <p:txBody>
          <a:bodyPr lIns="0" tIns="0" rIns="0" bIns="0" rtlCol="0" anchor="t">
            <a:spAutoFit/>
          </a:bodyPr>
          <a:lstStyle/>
          <a:p>
            <a:pPr algn="r">
              <a:lnSpc>
                <a:spcPts val="2400"/>
              </a:lnSpc>
            </a:pPr>
            <a:r>
              <a:rPr lang="en-US" sz="2000" spc="100">
                <a:solidFill>
                  <a:srgbClr val="FFFFFF"/>
                </a:solidFill>
                <a:latin typeface="Roboto"/>
                <a:ea typeface="Roboto"/>
                <a:cs typeface="Roboto"/>
                <a:sym typeface="Roboto"/>
              </a:rPr>
              <a:t>Campaign Brief | 2023</a:t>
            </a:r>
          </a:p>
        </p:txBody>
      </p:sp>
      <p:sp>
        <p:nvSpPr>
          <p:cNvPr id="3" name="Freeform 3"/>
          <p:cNvSpPr/>
          <p:nvPr/>
        </p:nvSpPr>
        <p:spPr>
          <a:xfrm>
            <a:off x="0" y="0"/>
            <a:ext cx="18288000" cy="4612821"/>
          </a:xfrm>
          <a:custGeom>
            <a:avLst/>
            <a:gdLst/>
            <a:ahLst/>
            <a:cxnLst/>
            <a:rect l="l" t="t" r="r" b="b"/>
            <a:pathLst>
              <a:path w="18288000" h="4612821">
                <a:moveTo>
                  <a:pt x="0" y="0"/>
                </a:moveTo>
                <a:lnTo>
                  <a:pt x="18288000" y="0"/>
                </a:lnTo>
                <a:lnTo>
                  <a:pt x="18288000" y="4612821"/>
                </a:lnTo>
                <a:lnTo>
                  <a:pt x="0" y="4612821"/>
                </a:lnTo>
                <a:lnTo>
                  <a:pt x="0" y="0"/>
                </a:lnTo>
                <a:close/>
              </a:path>
            </a:pathLst>
          </a:custGeom>
          <a:blipFill>
            <a:blip r:embed="rId2"/>
            <a:stretch>
              <a:fillRect t="-248537" b="-245409"/>
            </a:stretch>
          </a:blipFill>
        </p:spPr>
        <p:txBody>
          <a:bodyPr/>
          <a:lstStyle/>
          <a:p>
            <a:endParaRPr lang="en-US"/>
          </a:p>
        </p:txBody>
      </p:sp>
      <p:grpSp>
        <p:nvGrpSpPr>
          <p:cNvPr id="4" name="Group 4"/>
          <p:cNvGrpSpPr/>
          <p:nvPr/>
        </p:nvGrpSpPr>
        <p:grpSpPr>
          <a:xfrm>
            <a:off x="17010927" y="4212693"/>
            <a:ext cx="1277073" cy="800257"/>
            <a:chOff x="0" y="0"/>
            <a:chExt cx="1702765" cy="1067010"/>
          </a:xfrm>
        </p:grpSpPr>
        <p:sp>
          <p:nvSpPr>
            <p:cNvPr id="5" name="AutoShape 5"/>
            <p:cNvSpPr/>
            <p:nvPr/>
          </p:nvSpPr>
          <p:spPr>
            <a:xfrm>
              <a:off x="0" y="0"/>
              <a:ext cx="1702765" cy="1067010"/>
            </a:xfrm>
            <a:prstGeom prst="rect">
              <a:avLst/>
            </a:prstGeom>
            <a:solidFill>
              <a:srgbClr val="241F21"/>
            </a:solidFill>
          </p:spPr>
          <p:txBody>
            <a:bodyPr/>
            <a:lstStyle/>
            <a:p>
              <a:endParaRPr lang="en-US"/>
            </a:p>
          </p:txBody>
        </p:sp>
        <p:sp>
          <p:nvSpPr>
            <p:cNvPr id="6" name="Freeform 6"/>
            <p:cNvSpPr/>
            <p:nvPr/>
          </p:nvSpPr>
          <p:spPr>
            <a:xfrm>
              <a:off x="492840" y="375094"/>
              <a:ext cx="717085" cy="316821"/>
            </a:xfrm>
            <a:custGeom>
              <a:avLst/>
              <a:gdLst/>
              <a:ahLst/>
              <a:cxnLst/>
              <a:rect l="l" t="t" r="r" b="b"/>
              <a:pathLst>
                <a:path w="717085" h="316821">
                  <a:moveTo>
                    <a:pt x="0" y="0"/>
                  </a:moveTo>
                  <a:lnTo>
                    <a:pt x="717085" y="0"/>
                  </a:lnTo>
                  <a:lnTo>
                    <a:pt x="717085" y="316821"/>
                  </a:lnTo>
                  <a:lnTo>
                    <a:pt x="0" y="316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028700" y="5012950"/>
            <a:ext cx="2578815" cy="4080450"/>
            <a:chOff x="0" y="0"/>
            <a:chExt cx="3438420" cy="5440601"/>
          </a:xfrm>
        </p:grpSpPr>
        <p:sp>
          <p:nvSpPr>
            <p:cNvPr id="8" name="TextBox 8"/>
            <p:cNvSpPr txBox="1"/>
            <p:nvPr/>
          </p:nvSpPr>
          <p:spPr>
            <a:xfrm>
              <a:off x="0" y="-85725"/>
              <a:ext cx="2493112" cy="16097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241F21"/>
                  </a:solidFill>
                  <a:latin typeface="Akira Expanded 1"/>
                  <a:ea typeface="Akira Expanded 1"/>
                  <a:cs typeface="Akira Expanded 1"/>
                  <a:sym typeface="Akira Expanded 1"/>
                </a:rPr>
                <a:t>01</a:t>
              </a:r>
            </a:p>
          </p:txBody>
        </p:sp>
        <p:sp>
          <p:nvSpPr>
            <p:cNvPr id="9" name="TextBox 9"/>
            <p:cNvSpPr txBox="1"/>
            <p:nvPr/>
          </p:nvSpPr>
          <p:spPr>
            <a:xfrm>
              <a:off x="0" y="1580072"/>
              <a:ext cx="3438420" cy="1045858"/>
            </a:xfrm>
            <a:prstGeom prst="rect">
              <a:avLst/>
            </a:prstGeom>
          </p:spPr>
          <p:txBody>
            <a:bodyPr lIns="0" tIns="0" rIns="0" bIns="0" rtlCol="0" anchor="t">
              <a:spAutoFit/>
            </a:bodyPr>
            <a:lstStyle/>
            <a:p>
              <a:pPr marL="0" lvl="0" indent="0" algn="l">
                <a:lnSpc>
                  <a:spcPts val="3219"/>
                </a:lnSpc>
                <a:spcBef>
                  <a:spcPct val="0"/>
                </a:spcBef>
              </a:pPr>
              <a:r>
                <a:rPr lang="en-US" sz="2300" b="1" spc="34">
                  <a:solidFill>
                    <a:srgbClr val="241F21"/>
                  </a:solidFill>
                  <a:latin typeface="Public Sans Bold"/>
                  <a:ea typeface="Public Sans Bold"/>
                  <a:cs typeface="Public Sans Bold"/>
                  <a:sym typeface="Public Sans Bold"/>
                </a:rPr>
                <a:t>REVIEW YOUR BUSINESS</a:t>
              </a:r>
            </a:p>
          </p:txBody>
        </p:sp>
        <p:sp>
          <p:nvSpPr>
            <p:cNvPr id="10" name="TextBox 10"/>
            <p:cNvSpPr txBox="1"/>
            <p:nvPr/>
          </p:nvSpPr>
          <p:spPr>
            <a:xfrm>
              <a:off x="0" y="3102180"/>
              <a:ext cx="3438420" cy="2338421"/>
            </a:xfrm>
            <a:prstGeom prst="rect">
              <a:avLst/>
            </a:prstGeom>
          </p:spPr>
          <p:txBody>
            <a:bodyPr lIns="0" tIns="0" rIns="0" bIns="0" rtlCol="0" anchor="t">
              <a:spAutoFit/>
            </a:bodyPr>
            <a:lstStyle/>
            <a:p>
              <a:pPr algn="l">
                <a:lnSpc>
                  <a:spcPts val="2800"/>
                </a:lnSpc>
              </a:pPr>
              <a:r>
                <a:rPr lang="en-US" sz="2000">
                  <a:solidFill>
                    <a:srgbClr val="241F21"/>
                  </a:solidFill>
                  <a:latin typeface="Roboto"/>
                  <a:ea typeface="Roboto"/>
                  <a:cs typeface="Roboto"/>
                  <a:sym typeface="Roboto"/>
                </a:rPr>
                <a:t>Review to understand what your goals are, who your audience is and what impact you hope ot have</a:t>
              </a:r>
            </a:p>
          </p:txBody>
        </p:sp>
      </p:grpSp>
      <p:grpSp>
        <p:nvGrpSpPr>
          <p:cNvPr id="11" name="Group 11"/>
          <p:cNvGrpSpPr/>
          <p:nvPr/>
        </p:nvGrpSpPr>
        <p:grpSpPr>
          <a:xfrm>
            <a:off x="4306841" y="5012950"/>
            <a:ext cx="2615219" cy="4738122"/>
            <a:chOff x="0" y="0"/>
            <a:chExt cx="3486958" cy="6317496"/>
          </a:xfrm>
        </p:grpSpPr>
        <p:sp>
          <p:nvSpPr>
            <p:cNvPr id="12" name="TextBox 12"/>
            <p:cNvSpPr txBox="1"/>
            <p:nvPr/>
          </p:nvSpPr>
          <p:spPr>
            <a:xfrm>
              <a:off x="0" y="-85725"/>
              <a:ext cx="2493112" cy="16097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241F21"/>
                  </a:solidFill>
                  <a:latin typeface="Akira Expanded 1"/>
                  <a:ea typeface="Akira Expanded 1"/>
                  <a:cs typeface="Akira Expanded 1"/>
                  <a:sym typeface="Akira Expanded 1"/>
                </a:rPr>
                <a:t>02</a:t>
              </a:r>
            </a:p>
          </p:txBody>
        </p:sp>
        <p:sp>
          <p:nvSpPr>
            <p:cNvPr id="13" name="TextBox 13"/>
            <p:cNvSpPr txBox="1"/>
            <p:nvPr/>
          </p:nvSpPr>
          <p:spPr>
            <a:xfrm>
              <a:off x="0" y="1580072"/>
              <a:ext cx="3486958" cy="512557"/>
            </a:xfrm>
            <a:prstGeom prst="rect">
              <a:avLst/>
            </a:prstGeom>
          </p:spPr>
          <p:txBody>
            <a:bodyPr lIns="0" tIns="0" rIns="0" bIns="0" rtlCol="0" anchor="t">
              <a:spAutoFit/>
            </a:bodyPr>
            <a:lstStyle/>
            <a:p>
              <a:pPr marL="0" lvl="0" indent="0" algn="l">
                <a:lnSpc>
                  <a:spcPts val="3219"/>
                </a:lnSpc>
                <a:spcBef>
                  <a:spcPct val="0"/>
                </a:spcBef>
              </a:pPr>
              <a:r>
                <a:rPr lang="en-US" sz="2300" b="1" spc="34">
                  <a:solidFill>
                    <a:srgbClr val="241F21"/>
                  </a:solidFill>
                  <a:latin typeface="Public Sans Bold"/>
                  <a:ea typeface="Public Sans Bold"/>
                  <a:cs typeface="Public Sans Bold"/>
                  <a:sym typeface="Public Sans Bold"/>
                </a:rPr>
                <a:t>USE CHATGPT</a:t>
              </a:r>
            </a:p>
          </p:txBody>
        </p:sp>
        <p:sp>
          <p:nvSpPr>
            <p:cNvPr id="14" name="TextBox 14"/>
            <p:cNvSpPr txBox="1"/>
            <p:nvPr/>
          </p:nvSpPr>
          <p:spPr>
            <a:xfrm>
              <a:off x="0" y="2568879"/>
              <a:ext cx="3486958" cy="3748617"/>
            </a:xfrm>
            <a:prstGeom prst="rect">
              <a:avLst/>
            </a:prstGeom>
          </p:spPr>
          <p:txBody>
            <a:bodyPr lIns="0" tIns="0" rIns="0" bIns="0" rtlCol="0" anchor="t">
              <a:spAutoFit/>
            </a:bodyPr>
            <a:lstStyle/>
            <a:p>
              <a:pPr algn="l">
                <a:lnSpc>
                  <a:spcPts val="2800"/>
                </a:lnSpc>
              </a:pPr>
              <a:r>
                <a:rPr lang="en-US" sz="2000">
                  <a:solidFill>
                    <a:srgbClr val="241F21"/>
                  </a:solidFill>
                  <a:latin typeface="Roboto"/>
                  <a:ea typeface="Roboto"/>
                  <a:cs typeface="Roboto"/>
                  <a:sym typeface="Roboto"/>
                </a:rPr>
                <a:t>Ask it for content ideas on your topics</a:t>
              </a:r>
            </a:p>
            <a:p>
              <a:pPr algn="l">
                <a:lnSpc>
                  <a:spcPts val="2800"/>
                </a:lnSpc>
              </a:pPr>
              <a:endParaRPr lang="en-US" sz="2000">
                <a:solidFill>
                  <a:srgbClr val="241F21"/>
                </a:solidFill>
                <a:latin typeface="Roboto"/>
                <a:ea typeface="Roboto"/>
                <a:cs typeface="Roboto"/>
                <a:sym typeface="Roboto"/>
              </a:endParaRPr>
            </a:p>
            <a:p>
              <a:pPr algn="l">
                <a:lnSpc>
                  <a:spcPts val="2800"/>
                </a:lnSpc>
              </a:pPr>
              <a:r>
                <a:rPr lang="en-US" sz="2000">
                  <a:solidFill>
                    <a:srgbClr val="241F21"/>
                  </a:solidFill>
                  <a:latin typeface="Roboto"/>
                  <a:ea typeface="Roboto"/>
                  <a:cs typeface="Roboto"/>
                  <a:sym typeface="Roboto"/>
                </a:rPr>
                <a:t>Ex: What are the current trends or challenges faced by [your target audience]?</a:t>
              </a:r>
            </a:p>
            <a:p>
              <a:pPr algn="l">
                <a:lnSpc>
                  <a:spcPts val="2800"/>
                </a:lnSpc>
              </a:pPr>
              <a:endParaRPr lang="en-US" sz="2000">
                <a:solidFill>
                  <a:srgbClr val="241F21"/>
                </a:solidFill>
                <a:latin typeface="Roboto"/>
                <a:ea typeface="Roboto"/>
                <a:cs typeface="Roboto"/>
                <a:sym typeface="Roboto"/>
              </a:endParaRPr>
            </a:p>
          </p:txBody>
        </p:sp>
      </p:grpSp>
      <p:grpSp>
        <p:nvGrpSpPr>
          <p:cNvPr id="15" name="Group 15"/>
          <p:cNvGrpSpPr/>
          <p:nvPr/>
        </p:nvGrpSpPr>
        <p:grpSpPr>
          <a:xfrm>
            <a:off x="7621386" y="5012950"/>
            <a:ext cx="3151300" cy="3375749"/>
            <a:chOff x="0" y="0"/>
            <a:chExt cx="4201733" cy="4500999"/>
          </a:xfrm>
        </p:grpSpPr>
        <p:sp>
          <p:nvSpPr>
            <p:cNvPr id="16" name="TextBox 16"/>
            <p:cNvSpPr txBox="1"/>
            <p:nvPr/>
          </p:nvSpPr>
          <p:spPr>
            <a:xfrm>
              <a:off x="0" y="-85725"/>
              <a:ext cx="2755911" cy="16097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241F21"/>
                  </a:solidFill>
                  <a:latin typeface="Akira Expanded 1"/>
                  <a:ea typeface="Akira Expanded 1"/>
                  <a:cs typeface="Akira Expanded 1"/>
                  <a:sym typeface="Akira Expanded 1"/>
                </a:rPr>
                <a:t>03</a:t>
              </a:r>
            </a:p>
          </p:txBody>
        </p:sp>
        <p:sp>
          <p:nvSpPr>
            <p:cNvPr id="17" name="TextBox 17"/>
            <p:cNvSpPr txBox="1"/>
            <p:nvPr/>
          </p:nvSpPr>
          <p:spPr>
            <a:xfrm>
              <a:off x="0" y="1580072"/>
              <a:ext cx="4201733" cy="1045858"/>
            </a:xfrm>
            <a:prstGeom prst="rect">
              <a:avLst/>
            </a:prstGeom>
          </p:spPr>
          <p:txBody>
            <a:bodyPr lIns="0" tIns="0" rIns="0" bIns="0" rtlCol="0" anchor="t">
              <a:spAutoFit/>
            </a:bodyPr>
            <a:lstStyle/>
            <a:p>
              <a:pPr marL="0" lvl="0" indent="0" algn="l">
                <a:lnSpc>
                  <a:spcPts val="3219"/>
                </a:lnSpc>
                <a:spcBef>
                  <a:spcPct val="0"/>
                </a:spcBef>
              </a:pPr>
              <a:r>
                <a:rPr lang="en-US" sz="2299" b="1" spc="34">
                  <a:solidFill>
                    <a:srgbClr val="241F21"/>
                  </a:solidFill>
                  <a:latin typeface="Public Sans Bold"/>
                  <a:ea typeface="Public Sans Bold"/>
                  <a:cs typeface="Public Sans Bold"/>
                  <a:sym typeface="Public Sans Bold"/>
                </a:rPr>
                <a:t>USE ANSWER SOCRATES</a:t>
              </a:r>
            </a:p>
          </p:txBody>
        </p:sp>
        <p:sp>
          <p:nvSpPr>
            <p:cNvPr id="18" name="TextBox 18"/>
            <p:cNvSpPr txBox="1"/>
            <p:nvPr/>
          </p:nvSpPr>
          <p:spPr>
            <a:xfrm>
              <a:off x="0" y="3102180"/>
              <a:ext cx="4201733" cy="1398819"/>
            </a:xfrm>
            <a:prstGeom prst="rect">
              <a:avLst/>
            </a:prstGeom>
          </p:spPr>
          <p:txBody>
            <a:bodyPr lIns="0" tIns="0" rIns="0" bIns="0" rtlCol="0" anchor="t">
              <a:spAutoFit/>
            </a:bodyPr>
            <a:lstStyle/>
            <a:p>
              <a:pPr algn="l">
                <a:lnSpc>
                  <a:spcPts val="2800"/>
                </a:lnSpc>
              </a:pPr>
              <a:r>
                <a:rPr lang="en-US" sz="2000">
                  <a:solidFill>
                    <a:srgbClr val="241F21"/>
                  </a:solidFill>
                  <a:latin typeface="Roboto"/>
                  <a:ea typeface="Roboto"/>
                  <a:cs typeface="Roboto"/>
                  <a:sym typeface="Roboto"/>
                </a:rPr>
                <a:t>Type in niche and similar topics</a:t>
              </a:r>
            </a:p>
            <a:p>
              <a:pPr algn="l">
                <a:lnSpc>
                  <a:spcPts val="2800"/>
                </a:lnSpc>
              </a:pPr>
              <a:endParaRPr lang="en-US" sz="2000">
                <a:solidFill>
                  <a:srgbClr val="241F21"/>
                </a:solidFill>
                <a:latin typeface="Roboto"/>
                <a:ea typeface="Roboto"/>
                <a:cs typeface="Roboto"/>
                <a:sym typeface="Roboto"/>
              </a:endParaRPr>
            </a:p>
          </p:txBody>
        </p:sp>
      </p:grpSp>
      <p:grpSp>
        <p:nvGrpSpPr>
          <p:cNvPr id="19" name="Group 19"/>
          <p:cNvGrpSpPr/>
          <p:nvPr/>
        </p:nvGrpSpPr>
        <p:grpSpPr>
          <a:xfrm>
            <a:off x="14935200" y="5012950"/>
            <a:ext cx="2632317" cy="4128150"/>
            <a:chOff x="0" y="0"/>
            <a:chExt cx="3509756" cy="5504200"/>
          </a:xfrm>
        </p:grpSpPr>
        <p:sp>
          <p:nvSpPr>
            <p:cNvPr id="20" name="TextBox 20"/>
            <p:cNvSpPr txBox="1"/>
            <p:nvPr/>
          </p:nvSpPr>
          <p:spPr>
            <a:xfrm>
              <a:off x="0" y="-85725"/>
              <a:ext cx="2489200" cy="16097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241F21"/>
                  </a:solidFill>
                  <a:latin typeface="Akira Expanded 1"/>
                  <a:ea typeface="Akira Expanded 1"/>
                  <a:cs typeface="Akira Expanded 1"/>
                  <a:sym typeface="Akira Expanded 1"/>
                </a:rPr>
                <a:t>05</a:t>
              </a:r>
            </a:p>
          </p:txBody>
        </p:sp>
        <p:sp>
          <p:nvSpPr>
            <p:cNvPr id="21" name="TextBox 21"/>
            <p:cNvSpPr txBox="1"/>
            <p:nvPr/>
          </p:nvSpPr>
          <p:spPr>
            <a:xfrm>
              <a:off x="0" y="1580072"/>
              <a:ext cx="2489200" cy="1045858"/>
            </a:xfrm>
            <a:prstGeom prst="rect">
              <a:avLst/>
            </a:prstGeom>
          </p:spPr>
          <p:txBody>
            <a:bodyPr lIns="0" tIns="0" rIns="0" bIns="0" rtlCol="0" anchor="t">
              <a:spAutoFit/>
            </a:bodyPr>
            <a:lstStyle/>
            <a:p>
              <a:pPr marL="0" lvl="0" indent="0" algn="l">
                <a:lnSpc>
                  <a:spcPts val="3220"/>
                </a:lnSpc>
                <a:spcBef>
                  <a:spcPct val="0"/>
                </a:spcBef>
              </a:pPr>
              <a:r>
                <a:rPr lang="en-US" sz="2300" b="1" spc="34">
                  <a:solidFill>
                    <a:srgbClr val="241F21"/>
                  </a:solidFill>
                  <a:latin typeface="Public Sans Bold"/>
                  <a:ea typeface="Public Sans Bold"/>
                  <a:cs typeface="Public Sans Bold"/>
                  <a:sym typeface="Public Sans Bold"/>
                </a:rPr>
                <a:t>PUT IT ALL TOGETHER</a:t>
              </a:r>
            </a:p>
          </p:txBody>
        </p:sp>
        <p:sp>
          <p:nvSpPr>
            <p:cNvPr id="22" name="TextBox 22"/>
            <p:cNvSpPr txBox="1"/>
            <p:nvPr/>
          </p:nvSpPr>
          <p:spPr>
            <a:xfrm>
              <a:off x="0" y="3635580"/>
              <a:ext cx="3509756" cy="1868620"/>
            </a:xfrm>
            <a:prstGeom prst="rect">
              <a:avLst/>
            </a:prstGeom>
          </p:spPr>
          <p:txBody>
            <a:bodyPr lIns="0" tIns="0" rIns="0" bIns="0" rtlCol="0" anchor="t">
              <a:spAutoFit/>
            </a:bodyPr>
            <a:lstStyle/>
            <a:p>
              <a:pPr algn="l">
                <a:lnSpc>
                  <a:spcPts val="2800"/>
                </a:lnSpc>
              </a:pPr>
              <a:r>
                <a:rPr lang="en-US" sz="2000">
                  <a:solidFill>
                    <a:srgbClr val="241F21"/>
                  </a:solidFill>
                  <a:latin typeface="Roboto"/>
                  <a:ea typeface="Roboto"/>
                  <a:cs typeface="Roboto"/>
                  <a:sym typeface="Roboto"/>
                </a:rPr>
                <a:t>Use all this research to create topics and content ideas you want to focus on.</a:t>
              </a:r>
            </a:p>
          </p:txBody>
        </p:sp>
      </p:grpSp>
      <p:grpSp>
        <p:nvGrpSpPr>
          <p:cNvPr id="23" name="Group 23"/>
          <p:cNvGrpSpPr/>
          <p:nvPr/>
        </p:nvGrpSpPr>
        <p:grpSpPr>
          <a:xfrm>
            <a:off x="11167036" y="5012950"/>
            <a:ext cx="3068838" cy="3680475"/>
            <a:chOff x="0" y="0"/>
            <a:chExt cx="4091784" cy="4907300"/>
          </a:xfrm>
        </p:grpSpPr>
        <p:sp>
          <p:nvSpPr>
            <p:cNvPr id="24" name="TextBox 24"/>
            <p:cNvSpPr txBox="1"/>
            <p:nvPr/>
          </p:nvSpPr>
          <p:spPr>
            <a:xfrm>
              <a:off x="0" y="-85725"/>
              <a:ext cx="2489200" cy="16097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241F21"/>
                  </a:solidFill>
                  <a:latin typeface="Akira Expanded 1"/>
                  <a:ea typeface="Akira Expanded 1"/>
                  <a:cs typeface="Akira Expanded 1"/>
                  <a:sym typeface="Akira Expanded 1"/>
                </a:rPr>
                <a:t>04</a:t>
              </a:r>
            </a:p>
          </p:txBody>
        </p:sp>
        <p:sp>
          <p:nvSpPr>
            <p:cNvPr id="25" name="TextBox 25"/>
            <p:cNvSpPr txBox="1"/>
            <p:nvPr/>
          </p:nvSpPr>
          <p:spPr>
            <a:xfrm>
              <a:off x="0" y="1580072"/>
              <a:ext cx="4091784" cy="512557"/>
            </a:xfrm>
            <a:prstGeom prst="rect">
              <a:avLst/>
            </a:prstGeom>
          </p:spPr>
          <p:txBody>
            <a:bodyPr lIns="0" tIns="0" rIns="0" bIns="0" rtlCol="0" anchor="t">
              <a:spAutoFit/>
            </a:bodyPr>
            <a:lstStyle/>
            <a:p>
              <a:pPr marL="0" lvl="0" indent="0" algn="l">
                <a:lnSpc>
                  <a:spcPts val="3220"/>
                </a:lnSpc>
                <a:spcBef>
                  <a:spcPct val="0"/>
                </a:spcBef>
              </a:pPr>
              <a:r>
                <a:rPr lang="en-US" sz="2300" b="1" spc="34">
                  <a:solidFill>
                    <a:srgbClr val="241F21"/>
                  </a:solidFill>
                  <a:latin typeface="Public Sans Bold"/>
                  <a:ea typeface="Public Sans Bold"/>
                  <a:cs typeface="Public Sans Bold"/>
                  <a:sym typeface="Public Sans Bold"/>
                </a:rPr>
                <a:t>USE TIK TOK</a:t>
              </a:r>
            </a:p>
          </p:txBody>
        </p:sp>
        <p:sp>
          <p:nvSpPr>
            <p:cNvPr id="26" name="TextBox 26"/>
            <p:cNvSpPr txBox="1"/>
            <p:nvPr/>
          </p:nvSpPr>
          <p:spPr>
            <a:xfrm>
              <a:off x="0" y="2568879"/>
              <a:ext cx="4091784" cy="2338421"/>
            </a:xfrm>
            <a:prstGeom prst="rect">
              <a:avLst/>
            </a:prstGeom>
          </p:spPr>
          <p:txBody>
            <a:bodyPr lIns="0" tIns="0" rIns="0" bIns="0" rtlCol="0" anchor="t">
              <a:spAutoFit/>
            </a:bodyPr>
            <a:lstStyle/>
            <a:p>
              <a:pPr algn="l">
                <a:lnSpc>
                  <a:spcPts val="2800"/>
                </a:lnSpc>
              </a:pPr>
              <a:r>
                <a:rPr lang="en-US" sz="2000">
                  <a:solidFill>
                    <a:srgbClr val="241F21"/>
                  </a:solidFill>
                  <a:latin typeface="Roboto"/>
                  <a:ea typeface="Roboto"/>
                  <a:cs typeface="Roboto"/>
                  <a:sym typeface="Roboto"/>
                </a:rPr>
                <a:t>Use this as a base to review content that is already working. Then make similar content but better.</a:t>
              </a:r>
            </a:p>
          </p:txBody>
        </p:sp>
      </p:grpSp>
      <p:sp>
        <p:nvSpPr>
          <p:cNvPr id="27" name="TextBox 27"/>
          <p:cNvSpPr txBox="1"/>
          <p:nvPr/>
        </p:nvSpPr>
        <p:spPr>
          <a:xfrm>
            <a:off x="1148685" y="1563479"/>
            <a:ext cx="15791727" cy="1390613"/>
          </a:xfrm>
          <a:prstGeom prst="rect">
            <a:avLst/>
          </a:prstGeom>
        </p:spPr>
        <p:txBody>
          <a:bodyPr lIns="0" tIns="0" rIns="0" bIns="0" rtlCol="0" anchor="t">
            <a:spAutoFit/>
          </a:bodyPr>
          <a:lstStyle/>
          <a:p>
            <a:pPr marL="0" lvl="0" indent="0" algn="l">
              <a:lnSpc>
                <a:spcPts val="10200"/>
              </a:lnSpc>
              <a:spcBef>
                <a:spcPct val="0"/>
              </a:spcBef>
            </a:pPr>
            <a:r>
              <a:rPr lang="en-US" sz="8500">
                <a:solidFill>
                  <a:srgbClr val="FFFFFF"/>
                </a:solidFill>
                <a:latin typeface="Akira Expanded 1"/>
                <a:ea typeface="Akira Expanded 1"/>
                <a:cs typeface="Akira Expanded 1"/>
                <a:sym typeface="Akira Expanded 1"/>
              </a:rPr>
              <a:t>Content Research</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327138" y="4572074"/>
            <a:ext cx="7633724" cy="1066651"/>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Quick Story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8525172" y="4277632"/>
            <a:ext cx="9525" cy="3248932"/>
          </a:xfrm>
          <a:prstGeom prst="rect">
            <a:avLst/>
          </a:prstGeom>
          <a:solidFill>
            <a:srgbClr val="FFFFFF"/>
          </a:solidFill>
        </p:spPr>
        <p:txBody>
          <a:bodyPr/>
          <a:lstStyle/>
          <a:p>
            <a:endParaRPr lang="en-US"/>
          </a:p>
        </p:txBody>
      </p:sp>
      <p:sp>
        <p:nvSpPr>
          <p:cNvPr id="3" name="Freeform 3"/>
          <p:cNvSpPr/>
          <p:nvPr/>
        </p:nvSpPr>
        <p:spPr>
          <a:xfrm>
            <a:off x="0" y="0"/>
            <a:ext cx="4790475" cy="10287000"/>
          </a:xfrm>
          <a:custGeom>
            <a:avLst/>
            <a:gdLst/>
            <a:ahLst/>
            <a:cxnLst/>
            <a:rect l="l" t="t" r="r" b="b"/>
            <a:pathLst>
              <a:path w="4790475" h="10287000">
                <a:moveTo>
                  <a:pt x="0" y="0"/>
                </a:moveTo>
                <a:lnTo>
                  <a:pt x="4790475" y="0"/>
                </a:lnTo>
                <a:lnTo>
                  <a:pt x="4790475" y="10287000"/>
                </a:lnTo>
                <a:lnTo>
                  <a:pt x="0" y="10287000"/>
                </a:lnTo>
                <a:lnTo>
                  <a:pt x="0" y="0"/>
                </a:lnTo>
                <a:close/>
              </a:path>
            </a:pathLst>
          </a:custGeom>
          <a:blipFill>
            <a:blip r:embed="rId2"/>
            <a:stretch>
              <a:fillRect l="-154152" r="-68156"/>
            </a:stretch>
          </a:blipFill>
        </p:spPr>
        <p:txBody>
          <a:bodyPr/>
          <a:lstStyle/>
          <a:p>
            <a:endParaRPr lang="en-US"/>
          </a:p>
        </p:txBody>
      </p:sp>
      <p:sp>
        <p:nvSpPr>
          <p:cNvPr id="4" name="Freeform 4"/>
          <p:cNvSpPr/>
          <p:nvPr/>
        </p:nvSpPr>
        <p:spPr>
          <a:xfrm>
            <a:off x="-200359" y="0"/>
            <a:ext cx="4990834" cy="10287000"/>
          </a:xfrm>
          <a:custGeom>
            <a:avLst/>
            <a:gdLst/>
            <a:ahLst/>
            <a:cxnLst/>
            <a:rect l="l" t="t" r="r" b="b"/>
            <a:pathLst>
              <a:path w="4990834" h="10287000">
                <a:moveTo>
                  <a:pt x="0" y="0"/>
                </a:moveTo>
                <a:lnTo>
                  <a:pt x="4990834" y="0"/>
                </a:lnTo>
                <a:lnTo>
                  <a:pt x="4990834" y="10287000"/>
                </a:lnTo>
                <a:lnTo>
                  <a:pt x="0" y="10287000"/>
                </a:lnTo>
                <a:lnTo>
                  <a:pt x="0" y="0"/>
                </a:lnTo>
                <a:close/>
              </a:path>
            </a:pathLst>
          </a:custGeom>
          <a:blipFill>
            <a:blip r:embed="rId3"/>
            <a:stretch>
              <a:fillRect l="-44014" t="-2533" b="-2533"/>
            </a:stretch>
          </a:blipFill>
        </p:spPr>
        <p:txBody>
          <a:bodyPr/>
          <a:lstStyle/>
          <a:p>
            <a:endParaRPr lang="en-US"/>
          </a:p>
        </p:txBody>
      </p:sp>
      <p:grpSp>
        <p:nvGrpSpPr>
          <p:cNvPr id="5" name="Group 5"/>
          <p:cNvGrpSpPr>
            <a:grpSpLocks noChangeAspect="1"/>
          </p:cNvGrpSpPr>
          <p:nvPr/>
        </p:nvGrpSpPr>
        <p:grpSpPr>
          <a:xfrm>
            <a:off x="2395238" y="1028700"/>
            <a:ext cx="5340873" cy="10853989"/>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4"/>
              <a:stretch>
                <a:fillRect l="-45" r="-45"/>
              </a:stretch>
            </a:blipFill>
          </p:spPr>
          <p:txBody>
            <a:bodyPr/>
            <a:lstStyle/>
            <a:p>
              <a:endParaRPr lang="en-US"/>
            </a:p>
          </p:txBody>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5"/>
              <a:stretch>
                <a:fillRect l="-94669" r="-94669"/>
              </a:stretch>
            </a:blipFill>
          </p:spPr>
          <p:txBody>
            <a:bodyPr/>
            <a:lstStyle/>
            <a:p>
              <a:endParaRPr lang="en-US"/>
            </a:p>
          </p:txBody>
        </p:sp>
      </p:grpSp>
      <p:sp>
        <p:nvSpPr>
          <p:cNvPr id="8" name="Freeform 8"/>
          <p:cNvSpPr/>
          <p:nvPr/>
        </p:nvSpPr>
        <p:spPr>
          <a:xfrm>
            <a:off x="17259300" y="9699680"/>
            <a:ext cx="659070" cy="291189"/>
          </a:xfrm>
          <a:custGeom>
            <a:avLst/>
            <a:gdLst/>
            <a:ahLst/>
            <a:cxnLst/>
            <a:rect l="l" t="t" r="r" b="b"/>
            <a:pathLst>
              <a:path w="659070" h="291189">
                <a:moveTo>
                  <a:pt x="0" y="0"/>
                </a:moveTo>
                <a:lnTo>
                  <a:pt x="659070" y="0"/>
                </a:lnTo>
                <a:lnTo>
                  <a:pt x="659070" y="291189"/>
                </a:lnTo>
                <a:lnTo>
                  <a:pt x="0" y="291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8865815" y="3321680"/>
            <a:ext cx="7773067" cy="6306830"/>
          </a:xfrm>
          <a:prstGeom prst="rect">
            <a:avLst/>
          </a:prstGeom>
        </p:spPr>
        <p:txBody>
          <a:bodyPr lIns="0" tIns="0" rIns="0" bIns="0" rtlCol="0" anchor="t">
            <a:spAutoFit/>
          </a:bodyPr>
          <a:lstStyle/>
          <a:p>
            <a:pPr algn="l">
              <a:lnSpc>
                <a:spcPts val="2940"/>
              </a:lnSpc>
            </a:pPr>
            <a:r>
              <a:rPr lang="en-US" sz="2100" b="1" spc="42">
                <a:solidFill>
                  <a:srgbClr val="FFFFFF"/>
                </a:solidFill>
                <a:latin typeface="Roboto Bold"/>
                <a:ea typeface="Roboto Bold"/>
                <a:cs typeface="Roboto Bold"/>
                <a:sym typeface="Roboto Bold"/>
              </a:rPr>
              <a:t>Objective</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To enhance the lead generation process for Meena Thao’s business while keeping the budget under control. The aim was to not just increase the number of leads but to improve the quality of these leads, thus optimizing the conversion rate.</a:t>
            </a:r>
          </a:p>
          <a:p>
            <a:pPr algn="l">
              <a:lnSpc>
                <a:spcPts val="2940"/>
              </a:lnSpc>
            </a:pPr>
            <a:endParaRPr lang="en-US" sz="2100" spc="42">
              <a:solidFill>
                <a:srgbClr val="FFFFFF"/>
              </a:solidFill>
              <a:latin typeface="Roboto"/>
              <a:ea typeface="Roboto"/>
              <a:cs typeface="Roboto"/>
              <a:sym typeface="Roboto"/>
            </a:endParaRPr>
          </a:p>
          <a:p>
            <a:pPr algn="l">
              <a:lnSpc>
                <a:spcPts val="2940"/>
              </a:lnSpc>
            </a:pPr>
            <a:r>
              <a:rPr lang="en-US" sz="2100" b="1" spc="42">
                <a:solidFill>
                  <a:srgbClr val="FFFFFF"/>
                </a:solidFill>
                <a:latin typeface="Roboto Bold"/>
                <a:ea typeface="Roboto Bold"/>
                <a:cs typeface="Roboto Bold"/>
                <a:sym typeface="Roboto Bold"/>
              </a:rPr>
              <a:t>Our Solution</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Crafting an undeniable offer for target audience</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Series of graphic design ads</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Paid Ads Execution</a:t>
            </a:r>
          </a:p>
          <a:p>
            <a:pPr algn="l">
              <a:lnSpc>
                <a:spcPts val="2940"/>
              </a:lnSpc>
            </a:pPr>
            <a:endParaRPr lang="en-US" sz="2100" spc="42">
              <a:solidFill>
                <a:srgbClr val="FFFFFF"/>
              </a:solidFill>
              <a:latin typeface="Roboto"/>
              <a:ea typeface="Roboto"/>
              <a:cs typeface="Roboto"/>
              <a:sym typeface="Roboto"/>
            </a:endParaRPr>
          </a:p>
          <a:p>
            <a:pPr algn="l">
              <a:lnSpc>
                <a:spcPts val="2940"/>
              </a:lnSpc>
            </a:pPr>
            <a:r>
              <a:rPr lang="en-US" sz="2100" b="1" spc="42">
                <a:solidFill>
                  <a:srgbClr val="FFFFFF"/>
                </a:solidFill>
                <a:latin typeface="Roboto Bold"/>
                <a:ea typeface="Roboto Bold"/>
                <a:cs typeface="Roboto Bold"/>
                <a:sym typeface="Roboto Bold"/>
              </a:rPr>
              <a:t>The Result</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Total Leads: 100</a:t>
            </a:r>
          </a:p>
          <a:p>
            <a:pPr marL="453392" lvl="1" indent="-226696" algn="l">
              <a:lnSpc>
                <a:spcPts val="2940"/>
              </a:lnSpc>
              <a:buFont typeface="Arial"/>
              <a:buChar char="•"/>
            </a:pPr>
            <a:r>
              <a:rPr lang="en-US" sz="2100" spc="42">
                <a:solidFill>
                  <a:srgbClr val="FFFFFF"/>
                </a:solidFill>
                <a:latin typeface="Roboto"/>
                <a:ea typeface="Roboto"/>
                <a:cs typeface="Roboto"/>
                <a:sym typeface="Roboto"/>
              </a:rPr>
              <a:t>Cost per Lead: $11.12</a:t>
            </a:r>
          </a:p>
          <a:p>
            <a:pPr marL="453392" lvl="1" indent="-226696" algn="l">
              <a:lnSpc>
                <a:spcPts val="2940"/>
              </a:lnSpc>
              <a:buFont typeface="Arial"/>
              <a:buChar char="•"/>
            </a:pPr>
            <a:r>
              <a:rPr lang="en-US" sz="2100" b="1" spc="42">
                <a:solidFill>
                  <a:srgbClr val="FFFFFF"/>
                </a:solidFill>
                <a:latin typeface="Roboto Bold"/>
                <a:ea typeface="Roboto Bold"/>
                <a:cs typeface="Roboto Bold"/>
                <a:sym typeface="Roboto Bold"/>
              </a:rPr>
              <a:t>Leads Signed On: 15</a:t>
            </a:r>
          </a:p>
          <a:p>
            <a:pPr marL="453392" lvl="1" indent="-226696" algn="l">
              <a:lnSpc>
                <a:spcPts val="2940"/>
              </a:lnSpc>
              <a:spcBef>
                <a:spcPct val="0"/>
              </a:spcBef>
              <a:buFont typeface="Arial"/>
              <a:buChar char="•"/>
            </a:pPr>
            <a:r>
              <a:rPr lang="en-US" sz="2100" b="1" spc="42">
                <a:solidFill>
                  <a:srgbClr val="FFFFFF"/>
                </a:solidFill>
                <a:latin typeface="Roboto Bold"/>
                <a:ea typeface="Roboto Bold"/>
                <a:cs typeface="Roboto Bold"/>
                <a:sym typeface="Roboto Bold"/>
              </a:rPr>
              <a:t>Deals Closed: 2</a:t>
            </a:r>
          </a:p>
        </p:txBody>
      </p:sp>
      <p:sp>
        <p:nvSpPr>
          <p:cNvPr id="10" name="TextBox 10"/>
          <p:cNvSpPr txBox="1"/>
          <p:nvPr/>
        </p:nvSpPr>
        <p:spPr>
          <a:xfrm>
            <a:off x="8525172" y="952500"/>
            <a:ext cx="9393198" cy="2057102"/>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Meena Thao - Realtor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35361"/>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663160" y="2102040"/>
            <a:ext cx="5975195" cy="941224"/>
          </a:xfrm>
          <a:prstGeom prst="rect">
            <a:avLst/>
          </a:prstGeom>
        </p:spPr>
        <p:txBody>
          <a:bodyPr lIns="0" tIns="0" rIns="0" bIns="0" rtlCol="0" anchor="t">
            <a:spAutoFit/>
          </a:bodyPr>
          <a:lstStyle/>
          <a:p>
            <a:pPr marL="0" lvl="0" indent="0" algn="ctr">
              <a:lnSpc>
                <a:spcPts val="7088"/>
              </a:lnSpc>
            </a:pPr>
            <a:r>
              <a:rPr lang="en-US" sz="7088" b="1">
                <a:solidFill>
                  <a:srgbClr val="191919"/>
                </a:solidFill>
                <a:latin typeface="Roboto Bold"/>
                <a:ea typeface="Roboto Bold"/>
                <a:cs typeface="Roboto Bold"/>
                <a:sym typeface="Roboto Bold"/>
              </a:rPr>
              <a:t>THE FUNNEL</a:t>
            </a:r>
          </a:p>
        </p:txBody>
      </p:sp>
      <p:sp>
        <p:nvSpPr>
          <p:cNvPr id="11" name="TextBox 11"/>
          <p:cNvSpPr txBox="1"/>
          <p:nvPr/>
        </p:nvSpPr>
        <p:spPr>
          <a:xfrm>
            <a:off x="258375" y="5067300"/>
            <a:ext cx="6784765" cy="4478774"/>
          </a:xfrm>
          <a:prstGeom prst="rect">
            <a:avLst/>
          </a:prstGeom>
        </p:spPr>
        <p:txBody>
          <a:bodyPr lIns="0" tIns="0" rIns="0" bIns="0" rtlCol="0" anchor="t">
            <a:spAutoFit/>
          </a:bodyPr>
          <a:lstStyle/>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Top of Funnel - Cold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Content, Ads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Middle of Funnel - Warm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Subscribers, Followers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Bottom of Funnel - Warmer Audience</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Ex: Paying Customers</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Loyalty Layer - Returning Customers</a:t>
            </a:r>
          </a:p>
          <a:p>
            <a:pPr marL="906780" lvl="2" indent="-302260" algn="l">
              <a:lnSpc>
                <a:spcPts val="2940"/>
              </a:lnSpc>
              <a:buFont typeface="Arial"/>
              <a:buChar char="⚬"/>
            </a:pPr>
            <a:r>
              <a:rPr lang="en-US" sz="2100" spc="42">
                <a:solidFill>
                  <a:srgbClr val="191919"/>
                </a:solidFill>
                <a:latin typeface="Telegraf"/>
                <a:ea typeface="Telegraf"/>
                <a:cs typeface="Telegraf"/>
                <a:sym typeface="Telegraf"/>
              </a:rPr>
              <a:t>People who buy again, stay forever</a:t>
            </a: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a:p>
            <a:pPr algn="l">
              <a:lnSpc>
                <a:spcPts val="2940"/>
              </a:lnSpc>
            </a:pPr>
            <a:endParaRPr lang="en-US" sz="2100" spc="42">
              <a:solidFill>
                <a:srgbClr val="191919"/>
              </a:solidFill>
              <a:latin typeface="Telegraf"/>
              <a:ea typeface="Telegraf"/>
              <a:cs typeface="Telegraf"/>
              <a:sym typeface="Telegraf"/>
            </a:endParaRPr>
          </a:p>
        </p:txBody>
      </p:sp>
      <p:sp>
        <p:nvSpPr>
          <p:cNvPr id="12" name="Freeform 12"/>
          <p:cNvSpPr/>
          <p:nvPr/>
        </p:nvSpPr>
        <p:spPr>
          <a:xfrm>
            <a:off x="9144000" y="1304183"/>
            <a:ext cx="7349942" cy="7850406"/>
          </a:xfrm>
          <a:custGeom>
            <a:avLst/>
            <a:gdLst/>
            <a:ahLst/>
            <a:cxnLst/>
            <a:rect l="l" t="t" r="r" b="b"/>
            <a:pathLst>
              <a:path w="7349942" h="7850406">
                <a:moveTo>
                  <a:pt x="0" y="0"/>
                </a:moveTo>
                <a:lnTo>
                  <a:pt x="7349942" y="0"/>
                </a:lnTo>
                <a:lnTo>
                  <a:pt x="7349942" y="7850405"/>
                </a:lnTo>
                <a:lnTo>
                  <a:pt x="0" y="7850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35361"/>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663160" y="2102040"/>
            <a:ext cx="5975195" cy="941224"/>
          </a:xfrm>
          <a:prstGeom prst="rect">
            <a:avLst/>
          </a:prstGeom>
        </p:spPr>
        <p:txBody>
          <a:bodyPr lIns="0" tIns="0" rIns="0" bIns="0" rtlCol="0" anchor="t">
            <a:spAutoFit/>
          </a:bodyPr>
          <a:lstStyle/>
          <a:p>
            <a:pPr marL="0" lvl="0" indent="0" algn="ctr">
              <a:lnSpc>
                <a:spcPts val="7088"/>
              </a:lnSpc>
            </a:pPr>
            <a:r>
              <a:rPr lang="en-US" sz="7088" b="1">
                <a:solidFill>
                  <a:srgbClr val="191919"/>
                </a:solidFill>
                <a:latin typeface="Roboto Bold"/>
                <a:ea typeface="Roboto Bold"/>
                <a:cs typeface="Roboto Bold"/>
                <a:sym typeface="Roboto Bold"/>
              </a:rPr>
              <a:t>ADVERTISING</a:t>
            </a:r>
          </a:p>
        </p:txBody>
      </p:sp>
      <p:grpSp>
        <p:nvGrpSpPr>
          <p:cNvPr id="11" name="Group 11"/>
          <p:cNvGrpSpPr/>
          <p:nvPr/>
        </p:nvGrpSpPr>
        <p:grpSpPr>
          <a:xfrm>
            <a:off x="741887" y="5213825"/>
            <a:ext cx="5538304" cy="2829537"/>
            <a:chOff x="0" y="0"/>
            <a:chExt cx="7384406" cy="3772717"/>
          </a:xfrm>
        </p:grpSpPr>
        <p:sp>
          <p:nvSpPr>
            <p:cNvPr id="12" name="TextBox 12"/>
            <p:cNvSpPr txBox="1"/>
            <p:nvPr/>
          </p:nvSpPr>
          <p:spPr>
            <a:xfrm>
              <a:off x="0" y="-9525"/>
              <a:ext cx="7384406" cy="695127"/>
            </a:xfrm>
            <a:prstGeom prst="rect">
              <a:avLst/>
            </a:prstGeom>
          </p:spPr>
          <p:txBody>
            <a:bodyPr lIns="0" tIns="0" rIns="0" bIns="0" rtlCol="0" anchor="t">
              <a:spAutoFit/>
            </a:bodyPr>
            <a:lstStyle/>
            <a:p>
              <a:pPr algn="l">
                <a:lnSpc>
                  <a:spcPts val="4079"/>
                </a:lnSpc>
              </a:pPr>
              <a:r>
                <a:rPr lang="en-US" sz="3400" b="1">
                  <a:solidFill>
                    <a:srgbClr val="191919"/>
                  </a:solidFill>
                  <a:latin typeface="Roboto Bold"/>
                  <a:ea typeface="Roboto Bold"/>
                  <a:cs typeface="Roboto Bold"/>
                  <a:sym typeface="Roboto Bold"/>
                </a:rPr>
                <a:t>What You Need</a:t>
              </a:r>
            </a:p>
          </p:txBody>
        </p:sp>
        <p:sp>
          <p:nvSpPr>
            <p:cNvPr id="13" name="TextBox 13"/>
            <p:cNvSpPr txBox="1"/>
            <p:nvPr/>
          </p:nvSpPr>
          <p:spPr>
            <a:xfrm>
              <a:off x="0" y="1196346"/>
              <a:ext cx="7384406" cy="2576370"/>
            </a:xfrm>
            <a:prstGeom prst="rect">
              <a:avLst/>
            </a:prstGeom>
          </p:spPr>
          <p:txBody>
            <a:bodyPr lIns="0" tIns="0" rIns="0" bIns="0" rtlCol="0" anchor="t">
              <a:spAutoFit/>
            </a:bodyPr>
            <a:lstStyle/>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Figure out what Ads you'll be running</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Set Up Your Business Manager</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Set Up Your Campaigns</a:t>
              </a:r>
            </a:p>
            <a:p>
              <a:pPr marL="474979" lvl="1" indent="-237490" algn="l">
                <a:lnSpc>
                  <a:spcPts val="3079"/>
                </a:lnSpc>
                <a:buFont typeface="Arial"/>
                <a:buChar char="•"/>
              </a:pPr>
              <a:r>
                <a:rPr lang="en-US" sz="2199" spc="43">
                  <a:solidFill>
                    <a:srgbClr val="191919"/>
                  </a:solidFill>
                  <a:latin typeface="Archivo Narrow"/>
                  <a:ea typeface="Archivo Narrow"/>
                  <a:cs typeface="Archivo Narrow"/>
                  <a:sym typeface="Archivo Narrow"/>
                </a:rPr>
                <a:t>Advertising Budget</a:t>
              </a:r>
            </a:p>
            <a:p>
              <a:pPr algn="l">
                <a:lnSpc>
                  <a:spcPts val="3079"/>
                </a:lnSpc>
              </a:pPr>
              <a:endParaRPr lang="en-US" sz="2199" spc="43">
                <a:solidFill>
                  <a:srgbClr val="191919"/>
                </a:solidFill>
                <a:latin typeface="Archivo Narrow"/>
                <a:ea typeface="Archivo Narrow"/>
                <a:cs typeface="Archivo Narrow"/>
                <a:sym typeface="Archivo Narrow"/>
              </a:endParaRPr>
            </a:p>
          </p:txBody>
        </p:sp>
      </p:grpSp>
      <p:sp>
        <p:nvSpPr>
          <p:cNvPr id="14" name="Freeform 14"/>
          <p:cNvSpPr/>
          <p:nvPr/>
        </p:nvSpPr>
        <p:spPr>
          <a:xfrm>
            <a:off x="8374624" y="3633105"/>
            <a:ext cx="8884676" cy="3020790"/>
          </a:xfrm>
          <a:custGeom>
            <a:avLst/>
            <a:gdLst/>
            <a:ahLst/>
            <a:cxnLst/>
            <a:rect l="l" t="t" r="r" b="b"/>
            <a:pathLst>
              <a:path w="8884676" h="3020790">
                <a:moveTo>
                  <a:pt x="0" y="0"/>
                </a:moveTo>
                <a:lnTo>
                  <a:pt x="8884676" y="0"/>
                </a:lnTo>
                <a:lnTo>
                  <a:pt x="8884676" y="3020790"/>
                </a:lnTo>
                <a:lnTo>
                  <a:pt x="0" y="302079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00363" y="1028700"/>
            <a:ext cx="4522586" cy="8229600"/>
          </a:xfrm>
          <a:prstGeom prst="rect">
            <a:avLst/>
          </a:prstGeom>
          <a:solidFill>
            <a:srgbClr val="000000">
              <a:alpha val="4706"/>
            </a:srgbClr>
          </a:solidFill>
        </p:spPr>
        <p:txBody>
          <a:bodyPr/>
          <a:lstStyle/>
          <a:p>
            <a:endParaRPr lang="en-US"/>
          </a:p>
        </p:txBody>
      </p:sp>
      <p:sp>
        <p:nvSpPr>
          <p:cNvPr id="3" name="AutoShape 3"/>
          <p:cNvSpPr/>
          <p:nvPr/>
        </p:nvSpPr>
        <p:spPr>
          <a:xfrm>
            <a:off x="1028700" y="1068495"/>
            <a:ext cx="1175568" cy="137659"/>
          </a:xfrm>
          <a:prstGeom prst="rect">
            <a:avLst/>
          </a:prstGeom>
          <a:solidFill>
            <a:srgbClr val="000000"/>
          </a:solidFill>
        </p:spPr>
        <p:txBody>
          <a:bodyPr/>
          <a:lstStyle/>
          <a:p>
            <a:endParaRPr lang="en-US"/>
          </a:p>
        </p:txBody>
      </p:sp>
      <p:sp>
        <p:nvSpPr>
          <p:cNvPr id="4" name="Freeform 4"/>
          <p:cNvSpPr/>
          <p:nvPr/>
        </p:nvSpPr>
        <p:spPr>
          <a:xfrm>
            <a:off x="15534594" y="8447835"/>
            <a:ext cx="1576019" cy="696314"/>
          </a:xfrm>
          <a:custGeom>
            <a:avLst/>
            <a:gdLst/>
            <a:ahLst/>
            <a:cxnLst/>
            <a:rect l="l" t="t" r="r" b="b"/>
            <a:pathLst>
              <a:path w="1576019" h="696314">
                <a:moveTo>
                  <a:pt x="0" y="0"/>
                </a:moveTo>
                <a:lnTo>
                  <a:pt x="1576019" y="0"/>
                </a:lnTo>
                <a:lnTo>
                  <a:pt x="1576019" y="696314"/>
                </a:lnTo>
                <a:lnTo>
                  <a:pt x="0" y="696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a:off x="0" y="9801225"/>
            <a:ext cx="18288000" cy="485775"/>
          </a:xfrm>
          <a:prstGeom prst="rect">
            <a:avLst/>
          </a:prstGeom>
          <a:solidFill>
            <a:srgbClr val="241F21"/>
          </a:solidFill>
        </p:spPr>
        <p:txBody>
          <a:bodyPr/>
          <a:lstStyle/>
          <a:p>
            <a:endParaRPr lang="en-US"/>
          </a:p>
        </p:txBody>
      </p:sp>
      <p:sp>
        <p:nvSpPr>
          <p:cNvPr id="6" name="Freeform 6"/>
          <p:cNvSpPr/>
          <p:nvPr/>
        </p:nvSpPr>
        <p:spPr>
          <a:xfrm>
            <a:off x="9048750" y="2069241"/>
            <a:ext cx="5103226" cy="6148518"/>
          </a:xfrm>
          <a:custGeom>
            <a:avLst/>
            <a:gdLst/>
            <a:ahLst/>
            <a:cxnLst/>
            <a:rect l="l" t="t" r="r" b="b"/>
            <a:pathLst>
              <a:path w="5103226" h="6148518">
                <a:moveTo>
                  <a:pt x="0" y="0"/>
                </a:moveTo>
                <a:lnTo>
                  <a:pt x="5103226" y="0"/>
                </a:lnTo>
                <a:lnTo>
                  <a:pt x="5103226" y="6148518"/>
                </a:lnTo>
                <a:lnTo>
                  <a:pt x="0" y="6148518"/>
                </a:lnTo>
                <a:lnTo>
                  <a:pt x="0" y="0"/>
                </a:lnTo>
                <a:close/>
              </a:path>
            </a:pathLst>
          </a:custGeom>
          <a:blipFill>
            <a:blip r:embed="rId4"/>
            <a:stretch>
              <a:fillRect l="-41560" r="-39277"/>
            </a:stretch>
          </a:blipFill>
        </p:spPr>
        <p:txBody>
          <a:bodyPr/>
          <a:lstStyle/>
          <a:p>
            <a:endParaRPr lang="en-US"/>
          </a:p>
        </p:txBody>
      </p:sp>
      <p:sp>
        <p:nvSpPr>
          <p:cNvPr id="7" name="Freeform 7"/>
          <p:cNvSpPr/>
          <p:nvPr/>
        </p:nvSpPr>
        <p:spPr>
          <a:xfrm>
            <a:off x="9048750" y="2069241"/>
            <a:ext cx="5103226" cy="6148518"/>
          </a:xfrm>
          <a:custGeom>
            <a:avLst/>
            <a:gdLst/>
            <a:ahLst/>
            <a:cxnLst/>
            <a:rect l="l" t="t" r="r" b="b"/>
            <a:pathLst>
              <a:path w="5103226" h="6148518">
                <a:moveTo>
                  <a:pt x="0" y="0"/>
                </a:moveTo>
                <a:lnTo>
                  <a:pt x="5103226" y="0"/>
                </a:lnTo>
                <a:lnTo>
                  <a:pt x="5103226" y="6148518"/>
                </a:lnTo>
                <a:lnTo>
                  <a:pt x="0" y="6148518"/>
                </a:lnTo>
                <a:lnTo>
                  <a:pt x="0" y="0"/>
                </a:lnTo>
                <a:close/>
              </a:path>
            </a:pathLst>
          </a:custGeom>
          <a:blipFill>
            <a:blip r:embed="rId5"/>
            <a:stretch>
              <a:fillRect l="-12443" r="-8375"/>
            </a:stretch>
          </a:blipFill>
        </p:spPr>
        <p:txBody>
          <a:bodyPr/>
          <a:lstStyle/>
          <a:p>
            <a:endParaRPr lang="en-US"/>
          </a:p>
        </p:txBody>
      </p:sp>
      <p:sp>
        <p:nvSpPr>
          <p:cNvPr id="8" name="TextBox 8"/>
          <p:cNvSpPr txBox="1"/>
          <p:nvPr/>
        </p:nvSpPr>
        <p:spPr>
          <a:xfrm>
            <a:off x="1028700" y="2899173"/>
            <a:ext cx="7549077" cy="1314450"/>
          </a:xfrm>
          <a:prstGeom prst="rect">
            <a:avLst/>
          </a:prstGeom>
        </p:spPr>
        <p:txBody>
          <a:bodyPr lIns="0" tIns="0" rIns="0" bIns="0" rtlCol="0" anchor="t">
            <a:spAutoFit/>
          </a:bodyPr>
          <a:lstStyle/>
          <a:p>
            <a:pPr algn="l">
              <a:lnSpc>
                <a:spcPts val="9600"/>
              </a:lnSpc>
            </a:pPr>
            <a:r>
              <a:rPr lang="en-US" sz="8000">
                <a:solidFill>
                  <a:srgbClr val="000000"/>
                </a:solidFill>
                <a:latin typeface="Akira Expanded 1"/>
                <a:ea typeface="Akira Expanded 1"/>
                <a:cs typeface="Akira Expanded 1"/>
                <a:sym typeface="Akira Expanded 1"/>
              </a:rPr>
              <a:t>Agenda</a:t>
            </a:r>
          </a:p>
        </p:txBody>
      </p:sp>
      <p:sp>
        <p:nvSpPr>
          <p:cNvPr id="9" name="TextBox 9"/>
          <p:cNvSpPr txBox="1"/>
          <p:nvPr/>
        </p:nvSpPr>
        <p:spPr>
          <a:xfrm>
            <a:off x="1028700" y="4695190"/>
            <a:ext cx="5385195" cy="1362710"/>
          </a:xfrm>
          <a:prstGeom prst="rect">
            <a:avLst/>
          </a:prstGeom>
        </p:spPr>
        <p:txBody>
          <a:bodyPr lIns="0" tIns="0" rIns="0" bIns="0" rtlCol="0" anchor="t">
            <a:spAutoFit/>
          </a:bodyPr>
          <a:lstStyle/>
          <a:p>
            <a:pPr marL="561341" lvl="1" indent="-280670" algn="l">
              <a:lnSpc>
                <a:spcPts val="3640"/>
              </a:lnSpc>
              <a:buFont typeface="Arial"/>
              <a:buChar char="•"/>
            </a:pPr>
            <a:r>
              <a:rPr lang="en-US" sz="2600">
                <a:solidFill>
                  <a:srgbClr val="000000"/>
                </a:solidFill>
                <a:latin typeface="Roboto"/>
                <a:ea typeface="Roboto"/>
                <a:cs typeface="Roboto"/>
                <a:sym typeface="Roboto"/>
              </a:rPr>
              <a:t>Who we are</a:t>
            </a:r>
          </a:p>
          <a:p>
            <a:pPr marL="561341" lvl="1" indent="-280670" algn="l">
              <a:lnSpc>
                <a:spcPts val="3640"/>
              </a:lnSpc>
              <a:buFont typeface="Arial"/>
              <a:buChar char="•"/>
            </a:pPr>
            <a:r>
              <a:rPr lang="en-US" sz="2600">
                <a:solidFill>
                  <a:srgbClr val="000000"/>
                </a:solidFill>
                <a:latin typeface="Roboto"/>
                <a:ea typeface="Roboto"/>
                <a:cs typeface="Roboto"/>
                <a:sym typeface="Roboto"/>
              </a:rPr>
              <a:t>Content</a:t>
            </a:r>
          </a:p>
          <a:p>
            <a:pPr marL="561341" lvl="1" indent="-280670" algn="l">
              <a:lnSpc>
                <a:spcPts val="3640"/>
              </a:lnSpc>
              <a:buFont typeface="Arial"/>
              <a:buChar char="•"/>
            </a:pPr>
            <a:r>
              <a:rPr lang="en-US" sz="2600">
                <a:solidFill>
                  <a:srgbClr val="000000"/>
                </a:solidFill>
                <a:latin typeface="Roboto"/>
                <a:ea typeface="Roboto"/>
                <a:cs typeface="Roboto"/>
                <a:sym typeface="Roboto"/>
              </a:rPr>
              <a:t>Advertising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49033" y="-135361"/>
            <a:ext cx="7599581" cy="10557723"/>
          </a:xfrm>
          <a:prstGeom prst="rect">
            <a:avLst/>
          </a:prstGeom>
          <a:solidFill>
            <a:srgbClr val="FDFBFB"/>
          </a:solidFill>
        </p:spPr>
        <p:txBody>
          <a:bodyPr/>
          <a:lstStyle/>
          <a:p>
            <a:endParaRPr lang="en-US"/>
          </a:p>
        </p:txBody>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63218" y="733569"/>
            <a:ext cx="6339629" cy="3526489"/>
            <a:chOff x="0" y="0"/>
            <a:chExt cx="1224286" cy="681022"/>
          </a:xfrm>
        </p:grpSpPr>
        <p:sp>
          <p:nvSpPr>
            <p:cNvPr id="5" name="Freeform 5"/>
            <p:cNvSpPr/>
            <p:nvPr/>
          </p:nvSpPr>
          <p:spPr>
            <a:xfrm>
              <a:off x="0" y="0"/>
              <a:ext cx="1224286" cy="681022"/>
            </a:xfrm>
            <a:custGeom>
              <a:avLst/>
              <a:gdLst/>
              <a:ahLst/>
              <a:cxnLst/>
              <a:rect l="l" t="t" r="r" b="b"/>
              <a:pathLst>
                <a:path w="1224286" h="681022">
                  <a:moveTo>
                    <a:pt x="0" y="0"/>
                  </a:moveTo>
                  <a:lnTo>
                    <a:pt x="1224286" y="0"/>
                  </a:lnTo>
                  <a:lnTo>
                    <a:pt x="1224286" y="681022"/>
                  </a:lnTo>
                  <a:lnTo>
                    <a:pt x="0" y="681022"/>
                  </a:lnTo>
                  <a:close/>
                </a:path>
              </a:pathLst>
            </a:custGeom>
            <a:gradFill rotWithShape="1">
              <a:gsLst>
                <a:gs pos="0">
                  <a:srgbClr val="5170FF">
                    <a:alpha val="100000"/>
                  </a:srgbClr>
                </a:gs>
                <a:gs pos="100000">
                  <a:srgbClr val="FF66C4">
                    <a:alpha val="100000"/>
                  </a:srgbClr>
                </a:gs>
              </a:gsLst>
              <a:lin ang="0"/>
            </a:gradFill>
            <a:ln cap="sq">
              <a:noFill/>
              <a:prstDash val="solid"/>
              <a:miter/>
            </a:ln>
          </p:spPr>
          <p:txBody>
            <a:bodyPr/>
            <a:lstStyle/>
            <a:p>
              <a:endParaRPr lang="en-US"/>
            </a:p>
          </p:txBody>
        </p:sp>
        <p:sp>
          <p:nvSpPr>
            <p:cNvPr id="6" name="TextBox 6"/>
            <p:cNvSpPr txBox="1"/>
            <p:nvPr/>
          </p:nvSpPr>
          <p:spPr>
            <a:xfrm>
              <a:off x="0" y="-19050"/>
              <a:ext cx="1224286" cy="700072"/>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a:off x="538628" y="819462"/>
            <a:ext cx="6188019" cy="3373029"/>
            <a:chOff x="0" y="0"/>
            <a:chExt cx="1629766" cy="888370"/>
          </a:xfrm>
        </p:grpSpPr>
        <p:sp>
          <p:nvSpPr>
            <p:cNvPr id="8" name="Freeform 8"/>
            <p:cNvSpPr/>
            <p:nvPr/>
          </p:nvSpPr>
          <p:spPr>
            <a:xfrm>
              <a:off x="0" y="0"/>
              <a:ext cx="1629766" cy="888370"/>
            </a:xfrm>
            <a:custGeom>
              <a:avLst/>
              <a:gdLst/>
              <a:ahLst/>
              <a:cxnLst/>
              <a:rect l="l" t="t" r="r" b="b"/>
              <a:pathLst>
                <a:path w="1629766" h="888370">
                  <a:moveTo>
                    <a:pt x="0" y="0"/>
                  </a:moveTo>
                  <a:lnTo>
                    <a:pt x="1629766" y="0"/>
                  </a:lnTo>
                  <a:lnTo>
                    <a:pt x="1629766" y="888370"/>
                  </a:lnTo>
                  <a:lnTo>
                    <a:pt x="0" y="888370"/>
                  </a:lnTo>
                  <a:close/>
                </a:path>
              </a:pathLst>
            </a:custGeom>
            <a:solidFill>
              <a:srgbClr val="FDFBFB"/>
            </a:solidFill>
          </p:spPr>
          <p:txBody>
            <a:bodyPr/>
            <a:lstStyle/>
            <a:p>
              <a:endParaRPr lang="en-US"/>
            </a:p>
          </p:txBody>
        </p:sp>
        <p:sp>
          <p:nvSpPr>
            <p:cNvPr id="9" name="TextBox 9"/>
            <p:cNvSpPr txBox="1"/>
            <p:nvPr/>
          </p:nvSpPr>
          <p:spPr>
            <a:xfrm>
              <a:off x="0" y="-19050"/>
              <a:ext cx="1629766" cy="907420"/>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674238" y="279599"/>
            <a:ext cx="6255056" cy="4452756"/>
          </a:xfrm>
          <a:custGeom>
            <a:avLst/>
            <a:gdLst/>
            <a:ahLst/>
            <a:cxnLst/>
            <a:rect l="l" t="t" r="r" b="b"/>
            <a:pathLst>
              <a:path w="6255056" h="4452756">
                <a:moveTo>
                  <a:pt x="0" y="0"/>
                </a:moveTo>
                <a:lnTo>
                  <a:pt x="6255056" y="0"/>
                </a:lnTo>
                <a:lnTo>
                  <a:pt x="6255056" y="4452755"/>
                </a:lnTo>
                <a:lnTo>
                  <a:pt x="0" y="4452755"/>
                </a:lnTo>
                <a:lnTo>
                  <a:pt x="0" y="0"/>
                </a:lnTo>
                <a:close/>
              </a:path>
            </a:pathLst>
          </a:custGeom>
          <a:blipFill>
            <a:blip r:embed="rId4"/>
            <a:stretch>
              <a:fillRect r="-24848" b="-221404"/>
            </a:stretch>
          </a:blipFill>
        </p:spPr>
        <p:txBody>
          <a:bodyPr/>
          <a:lstStyle/>
          <a:p>
            <a:endParaRPr lang="en-US"/>
          </a:p>
        </p:txBody>
      </p:sp>
      <p:sp>
        <p:nvSpPr>
          <p:cNvPr id="11" name="Freeform 11"/>
          <p:cNvSpPr/>
          <p:nvPr/>
        </p:nvSpPr>
        <p:spPr>
          <a:xfrm>
            <a:off x="13146902" y="4723192"/>
            <a:ext cx="4905995" cy="5343453"/>
          </a:xfrm>
          <a:custGeom>
            <a:avLst/>
            <a:gdLst/>
            <a:ahLst/>
            <a:cxnLst/>
            <a:rect l="l" t="t" r="r" b="b"/>
            <a:pathLst>
              <a:path w="4905995" h="5343453">
                <a:moveTo>
                  <a:pt x="0" y="0"/>
                </a:moveTo>
                <a:lnTo>
                  <a:pt x="4905996" y="0"/>
                </a:lnTo>
                <a:lnTo>
                  <a:pt x="4905996" y="5343452"/>
                </a:lnTo>
                <a:lnTo>
                  <a:pt x="0" y="5343452"/>
                </a:lnTo>
                <a:lnTo>
                  <a:pt x="0" y="0"/>
                </a:lnTo>
                <a:close/>
              </a:path>
            </a:pathLst>
          </a:custGeom>
          <a:blipFill>
            <a:blip r:embed="rId4"/>
            <a:stretch>
              <a:fillRect t="-53740" b="-14515"/>
            </a:stretch>
          </a:blipFill>
        </p:spPr>
        <p:txBody>
          <a:bodyPr/>
          <a:lstStyle/>
          <a:p>
            <a:endParaRPr lang="en-US"/>
          </a:p>
        </p:txBody>
      </p:sp>
      <p:sp>
        <p:nvSpPr>
          <p:cNvPr id="12" name="TextBox 12"/>
          <p:cNvSpPr txBox="1"/>
          <p:nvPr/>
        </p:nvSpPr>
        <p:spPr>
          <a:xfrm>
            <a:off x="686417" y="2095255"/>
            <a:ext cx="5928681" cy="917418"/>
          </a:xfrm>
          <a:prstGeom prst="rect">
            <a:avLst/>
          </a:prstGeom>
        </p:spPr>
        <p:txBody>
          <a:bodyPr lIns="0" tIns="0" rIns="0" bIns="0" rtlCol="0" anchor="t">
            <a:spAutoFit/>
          </a:bodyPr>
          <a:lstStyle/>
          <a:p>
            <a:pPr marL="0" lvl="0" indent="0" algn="ctr">
              <a:lnSpc>
                <a:spcPts val="6805"/>
              </a:lnSpc>
            </a:pPr>
            <a:r>
              <a:rPr lang="en-US" sz="6805" b="1">
                <a:solidFill>
                  <a:srgbClr val="191919"/>
                </a:solidFill>
                <a:latin typeface="Roboto Bold"/>
                <a:ea typeface="Roboto Bold"/>
                <a:cs typeface="Roboto Bold"/>
                <a:sym typeface="Roboto Bold"/>
              </a:rPr>
              <a:t>COPYWRITING</a:t>
            </a:r>
          </a:p>
        </p:txBody>
      </p:sp>
      <p:grpSp>
        <p:nvGrpSpPr>
          <p:cNvPr id="13" name="Group 13"/>
          <p:cNvGrpSpPr/>
          <p:nvPr/>
        </p:nvGrpSpPr>
        <p:grpSpPr>
          <a:xfrm>
            <a:off x="538628" y="4985990"/>
            <a:ext cx="6784765" cy="2737162"/>
            <a:chOff x="0" y="0"/>
            <a:chExt cx="9046354" cy="3649550"/>
          </a:xfrm>
        </p:grpSpPr>
        <p:sp>
          <p:nvSpPr>
            <p:cNvPr id="14" name="TextBox 14"/>
            <p:cNvSpPr txBox="1"/>
            <p:nvPr/>
          </p:nvSpPr>
          <p:spPr>
            <a:xfrm>
              <a:off x="0" y="-47625"/>
              <a:ext cx="9046354" cy="733425"/>
            </a:xfrm>
            <a:prstGeom prst="rect">
              <a:avLst/>
            </a:prstGeom>
          </p:spPr>
          <p:txBody>
            <a:bodyPr lIns="0" tIns="0" rIns="0" bIns="0" rtlCol="0" anchor="t">
              <a:spAutoFit/>
            </a:bodyPr>
            <a:lstStyle/>
            <a:p>
              <a:pPr algn="l">
                <a:lnSpc>
                  <a:spcPts val="4079"/>
                </a:lnSpc>
              </a:pPr>
              <a:r>
                <a:rPr lang="en-US" sz="3400" b="1">
                  <a:solidFill>
                    <a:srgbClr val="191919"/>
                  </a:solidFill>
                  <a:latin typeface="Telegraf Bold"/>
                  <a:ea typeface="Telegraf Bold"/>
                  <a:cs typeface="Telegraf Bold"/>
                  <a:sym typeface="Telegraf Bold"/>
                </a:rPr>
                <a:t>The Structure</a:t>
              </a:r>
            </a:p>
          </p:txBody>
        </p:sp>
        <p:sp>
          <p:nvSpPr>
            <p:cNvPr id="15" name="TextBox 15"/>
            <p:cNvSpPr txBox="1"/>
            <p:nvPr/>
          </p:nvSpPr>
          <p:spPr>
            <a:xfrm>
              <a:off x="0" y="1167970"/>
              <a:ext cx="9046354" cy="2481580"/>
            </a:xfrm>
            <a:prstGeom prst="rect">
              <a:avLst/>
            </a:prstGeom>
          </p:spPr>
          <p:txBody>
            <a:bodyPr lIns="0" tIns="0" rIns="0" bIns="0" rtlCol="0" anchor="t">
              <a:spAutoFit/>
            </a:bodyPr>
            <a:lstStyle/>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Hook</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Body</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Call to Action</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Headline</a:t>
              </a:r>
            </a:p>
            <a:p>
              <a:pPr marL="453390" lvl="1" indent="-226695" algn="l">
                <a:lnSpc>
                  <a:spcPts val="2940"/>
                </a:lnSpc>
                <a:buFont typeface="Arial"/>
                <a:buChar char="•"/>
              </a:pPr>
              <a:r>
                <a:rPr lang="en-US" sz="2100" spc="42">
                  <a:solidFill>
                    <a:srgbClr val="191919"/>
                  </a:solidFill>
                  <a:latin typeface="Telegraf"/>
                  <a:ea typeface="Telegraf"/>
                  <a:cs typeface="Telegraf"/>
                  <a:sym typeface="Telegraf"/>
                </a:rPr>
                <a:t>Button</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550059" y="4572074"/>
            <a:ext cx="11187882" cy="1066651"/>
          </a:xfrm>
          <a:prstGeom prst="rect">
            <a:avLst/>
          </a:prstGeom>
        </p:spPr>
        <p:txBody>
          <a:bodyPr lIns="0" tIns="0" rIns="0" bIns="0" rtlCol="0" anchor="t">
            <a:spAutoFit/>
          </a:bodyPr>
          <a:lstStyle/>
          <a:p>
            <a:pPr marL="0" lvl="0" indent="0" algn="ctr">
              <a:lnSpc>
                <a:spcPts val="7800"/>
              </a:lnSpc>
              <a:spcBef>
                <a:spcPct val="0"/>
              </a:spcBef>
            </a:pPr>
            <a:r>
              <a:rPr lang="en-US" sz="6500">
                <a:solidFill>
                  <a:srgbClr val="FFFFFF"/>
                </a:solidFill>
                <a:latin typeface="Akira Expanded 1"/>
                <a:ea typeface="Akira Expanded 1"/>
                <a:cs typeface="Akira Expanded 1"/>
                <a:sym typeface="Akira Expanded 1"/>
              </a:rPr>
              <a:t>Final Thoughts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sp>
        <p:nvSpPr>
          <p:cNvPr id="2" name="TextBox 2"/>
          <p:cNvSpPr txBox="1"/>
          <p:nvPr/>
        </p:nvSpPr>
        <p:spPr>
          <a:xfrm>
            <a:off x="2182216" y="3851367"/>
            <a:ext cx="13923568" cy="2698566"/>
          </a:xfrm>
          <a:prstGeom prst="rect">
            <a:avLst/>
          </a:prstGeom>
        </p:spPr>
        <p:txBody>
          <a:bodyPr lIns="0" tIns="0" rIns="0" bIns="0" rtlCol="0" anchor="t">
            <a:spAutoFit/>
          </a:bodyPr>
          <a:lstStyle/>
          <a:p>
            <a:pPr algn="ctr">
              <a:lnSpc>
                <a:spcPts val="9904"/>
              </a:lnSpc>
            </a:pPr>
            <a:r>
              <a:rPr lang="en-US" sz="10211" spc="245">
                <a:solidFill>
                  <a:srgbClr val="241F21"/>
                </a:solidFill>
                <a:latin typeface="Akira Expanded 2"/>
                <a:ea typeface="Akira Expanded 2"/>
                <a:cs typeface="Akira Expanded 2"/>
                <a:sym typeface="Akira Expanded 2"/>
              </a:rPr>
              <a:t>Any</a:t>
            </a:r>
          </a:p>
          <a:p>
            <a:pPr algn="ctr">
              <a:lnSpc>
                <a:spcPts val="9904"/>
              </a:lnSpc>
            </a:pPr>
            <a:r>
              <a:rPr lang="en-US" sz="10211" spc="245">
                <a:solidFill>
                  <a:srgbClr val="241F21"/>
                </a:solidFill>
                <a:latin typeface="Akira Expanded 3"/>
                <a:ea typeface="Akira Expanded 3"/>
                <a:cs typeface="Akira Expanded 3"/>
                <a:sym typeface="Akira Expanded 3"/>
              </a:rPr>
              <a:t>Questions?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431136" y="3844969"/>
            <a:ext cx="3425727" cy="281770"/>
          </a:xfrm>
          <a:custGeom>
            <a:avLst/>
            <a:gdLst/>
            <a:ahLst/>
            <a:cxnLst/>
            <a:rect l="l" t="t" r="r" b="b"/>
            <a:pathLst>
              <a:path w="3425727" h="281770">
                <a:moveTo>
                  <a:pt x="0" y="0"/>
                </a:moveTo>
                <a:lnTo>
                  <a:pt x="3425728" y="0"/>
                </a:lnTo>
                <a:lnTo>
                  <a:pt x="3425728" y="281769"/>
                </a:lnTo>
                <a:lnTo>
                  <a:pt x="0" y="28176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381653" y="4467445"/>
            <a:ext cx="13524694" cy="1342586"/>
          </a:xfrm>
          <a:prstGeom prst="rect">
            <a:avLst/>
          </a:prstGeom>
        </p:spPr>
        <p:txBody>
          <a:bodyPr lIns="0" tIns="0" rIns="0" bIns="0" rtlCol="0" anchor="t">
            <a:spAutoFit/>
          </a:bodyPr>
          <a:lstStyle/>
          <a:p>
            <a:pPr algn="ctr">
              <a:lnSpc>
                <a:spcPts val="9631"/>
              </a:lnSpc>
            </a:pPr>
            <a:r>
              <a:rPr lang="en-US" sz="8756" spc="210">
                <a:solidFill>
                  <a:srgbClr val="FFFFFF"/>
                </a:solidFill>
                <a:latin typeface="Akira Expanded 3"/>
                <a:ea typeface="Akira Expanded 3"/>
                <a:cs typeface="Akira Expanded 3"/>
                <a:sym typeface="Akira Expanded 3"/>
              </a:rPr>
              <a:t>THank You</a:t>
            </a:r>
          </a:p>
        </p:txBody>
      </p:sp>
      <p:sp>
        <p:nvSpPr>
          <p:cNvPr id="4" name="TextBox 4"/>
          <p:cNvSpPr txBox="1"/>
          <p:nvPr/>
        </p:nvSpPr>
        <p:spPr>
          <a:xfrm>
            <a:off x="2381653" y="9048525"/>
            <a:ext cx="2710102" cy="367133"/>
          </a:xfrm>
          <a:prstGeom prst="rect">
            <a:avLst/>
          </a:prstGeom>
        </p:spPr>
        <p:txBody>
          <a:bodyPr lIns="0" tIns="0" rIns="0" bIns="0" rtlCol="0" anchor="t">
            <a:spAutoFit/>
          </a:bodyPr>
          <a:lstStyle/>
          <a:p>
            <a:pPr algn="ctr">
              <a:lnSpc>
                <a:spcPts val="2864"/>
              </a:lnSpc>
              <a:spcBef>
                <a:spcPct val="0"/>
              </a:spcBef>
            </a:pPr>
            <a:r>
              <a:rPr lang="en-US" sz="2045" b="1">
                <a:solidFill>
                  <a:srgbClr val="FAFAF5"/>
                </a:solidFill>
                <a:latin typeface="Roboto Bold"/>
                <a:ea typeface="Roboto Bold"/>
                <a:cs typeface="Roboto Bold"/>
                <a:sym typeface="Roboto Bold"/>
              </a:rPr>
              <a:t>(763) 228-5716</a:t>
            </a:r>
          </a:p>
        </p:txBody>
      </p:sp>
      <p:sp>
        <p:nvSpPr>
          <p:cNvPr id="5" name="TextBox 5"/>
          <p:cNvSpPr txBox="1"/>
          <p:nvPr/>
        </p:nvSpPr>
        <p:spPr>
          <a:xfrm>
            <a:off x="6880867" y="9048525"/>
            <a:ext cx="4809136" cy="367133"/>
          </a:xfrm>
          <a:prstGeom prst="rect">
            <a:avLst/>
          </a:prstGeom>
        </p:spPr>
        <p:txBody>
          <a:bodyPr lIns="0" tIns="0" rIns="0" bIns="0" rtlCol="0" anchor="t">
            <a:spAutoFit/>
          </a:bodyPr>
          <a:lstStyle/>
          <a:p>
            <a:pPr algn="ctr">
              <a:lnSpc>
                <a:spcPts val="2864"/>
              </a:lnSpc>
              <a:spcBef>
                <a:spcPct val="0"/>
              </a:spcBef>
            </a:pPr>
            <a:r>
              <a:rPr lang="en-US" sz="2045" b="1">
                <a:solidFill>
                  <a:srgbClr val="FAFAF5"/>
                </a:solidFill>
                <a:latin typeface="Roboto Bold"/>
                <a:ea typeface="Roboto Bold"/>
                <a:cs typeface="Roboto Bold"/>
                <a:sym typeface="Roboto Bold"/>
              </a:rPr>
              <a:t>chrisitankyang@pure-growth.com</a:t>
            </a:r>
          </a:p>
        </p:txBody>
      </p:sp>
      <p:sp>
        <p:nvSpPr>
          <p:cNvPr id="6" name="TextBox 6"/>
          <p:cNvSpPr txBox="1"/>
          <p:nvPr/>
        </p:nvSpPr>
        <p:spPr>
          <a:xfrm>
            <a:off x="13479114" y="9048525"/>
            <a:ext cx="2427233" cy="367133"/>
          </a:xfrm>
          <a:prstGeom prst="rect">
            <a:avLst/>
          </a:prstGeom>
        </p:spPr>
        <p:txBody>
          <a:bodyPr lIns="0" tIns="0" rIns="0" bIns="0" rtlCol="0" anchor="t">
            <a:spAutoFit/>
          </a:bodyPr>
          <a:lstStyle/>
          <a:p>
            <a:pPr algn="ctr">
              <a:lnSpc>
                <a:spcPts val="2864"/>
              </a:lnSpc>
              <a:spcBef>
                <a:spcPct val="0"/>
              </a:spcBef>
            </a:pPr>
            <a:r>
              <a:rPr lang="en-US" sz="2045" b="1">
                <a:solidFill>
                  <a:srgbClr val="FAFAF5"/>
                </a:solidFill>
                <a:latin typeface="Roboto Bold"/>
                <a:ea typeface="Roboto Bold"/>
                <a:cs typeface="Roboto Bold"/>
                <a:sym typeface="Roboto Bold"/>
              </a:rPr>
              <a:t>pure-growth.com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21739" y="0"/>
            <a:ext cx="6419755" cy="10287000"/>
          </a:xfrm>
          <a:custGeom>
            <a:avLst/>
            <a:gdLst/>
            <a:ahLst/>
            <a:cxnLst/>
            <a:rect l="l" t="t" r="r" b="b"/>
            <a:pathLst>
              <a:path w="6419755" h="10287000">
                <a:moveTo>
                  <a:pt x="0" y="0"/>
                </a:moveTo>
                <a:lnTo>
                  <a:pt x="6419756" y="0"/>
                </a:lnTo>
                <a:lnTo>
                  <a:pt x="6419756" y="10287000"/>
                </a:lnTo>
                <a:lnTo>
                  <a:pt x="0" y="10287000"/>
                </a:lnTo>
                <a:lnTo>
                  <a:pt x="0" y="0"/>
                </a:lnTo>
                <a:close/>
              </a:path>
            </a:pathLst>
          </a:custGeom>
          <a:blipFill>
            <a:blip r:embed="rId2"/>
            <a:stretch>
              <a:fillRect l="-30226" t="-22652" r="-66859"/>
            </a:stretch>
          </a:blipFill>
        </p:spPr>
        <p:txBody>
          <a:bodyPr/>
          <a:lstStyle/>
          <a:p>
            <a:endParaRPr lang="en-US"/>
          </a:p>
        </p:txBody>
      </p:sp>
      <p:grpSp>
        <p:nvGrpSpPr>
          <p:cNvPr id="3" name="Group 3"/>
          <p:cNvGrpSpPr/>
          <p:nvPr/>
        </p:nvGrpSpPr>
        <p:grpSpPr>
          <a:xfrm>
            <a:off x="1726216" y="2497234"/>
            <a:ext cx="9479799" cy="6283133"/>
            <a:chOff x="0" y="0"/>
            <a:chExt cx="2496737" cy="1654817"/>
          </a:xfrm>
        </p:grpSpPr>
        <p:sp>
          <p:nvSpPr>
            <p:cNvPr id="4" name="Freeform 4"/>
            <p:cNvSpPr/>
            <p:nvPr/>
          </p:nvSpPr>
          <p:spPr>
            <a:xfrm>
              <a:off x="0" y="0"/>
              <a:ext cx="2496737" cy="1654817"/>
            </a:xfrm>
            <a:custGeom>
              <a:avLst/>
              <a:gdLst/>
              <a:ahLst/>
              <a:cxnLst/>
              <a:rect l="l" t="t" r="r" b="b"/>
              <a:pathLst>
                <a:path w="2496737" h="1654817">
                  <a:moveTo>
                    <a:pt x="0" y="0"/>
                  </a:moveTo>
                  <a:lnTo>
                    <a:pt x="2496737" y="0"/>
                  </a:lnTo>
                  <a:lnTo>
                    <a:pt x="2496737" y="1654817"/>
                  </a:lnTo>
                  <a:lnTo>
                    <a:pt x="0" y="1654817"/>
                  </a:lnTo>
                  <a:close/>
                </a:path>
              </a:pathLst>
            </a:custGeom>
            <a:solidFill>
              <a:srgbClr val="241F21"/>
            </a:solidFill>
          </p:spPr>
          <p:txBody>
            <a:bodyPr/>
            <a:lstStyle/>
            <a:p>
              <a:endParaRPr lang="en-US"/>
            </a:p>
          </p:txBody>
        </p:sp>
        <p:sp>
          <p:nvSpPr>
            <p:cNvPr id="5" name="TextBox 5"/>
            <p:cNvSpPr txBox="1"/>
            <p:nvPr/>
          </p:nvSpPr>
          <p:spPr>
            <a:xfrm>
              <a:off x="0" y="-76200"/>
              <a:ext cx="2496737" cy="1731017"/>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673973" y="962025"/>
            <a:ext cx="9026257" cy="1095375"/>
          </a:xfrm>
          <a:prstGeom prst="rect">
            <a:avLst/>
          </a:prstGeom>
        </p:spPr>
        <p:txBody>
          <a:bodyPr lIns="0" tIns="0" rIns="0" bIns="0" rtlCol="0" anchor="t">
            <a:spAutoFit/>
          </a:bodyPr>
          <a:lstStyle/>
          <a:p>
            <a:pPr marL="0" lvl="0" indent="0" algn="l">
              <a:lnSpc>
                <a:spcPts val="8160"/>
              </a:lnSpc>
              <a:spcBef>
                <a:spcPct val="0"/>
              </a:spcBef>
            </a:pPr>
            <a:r>
              <a:rPr lang="en-US" sz="6800">
                <a:solidFill>
                  <a:srgbClr val="241F21"/>
                </a:solidFill>
                <a:latin typeface="Akira Expanded 1"/>
                <a:ea typeface="Akira Expanded 1"/>
                <a:cs typeface="Akira Expanded 1"/>
                <a:sym typeface="Akira Expanded 1"/>
              </a:rPr>
              <a:t>who are we?</a:t>
            </a:r>
          </a:p>
        </p:txBody>
      </p:sp>
      <p:sp>
        <p:nvSpPr>
          <p:cNvPr id="7" name="TextBox 7"/>
          <p:cNvSpPr txBox="1"/>
          <p:nvPr/>
        </p:nvSpPr>
        <p:spPr>
          <a:xfrm>
            <a:off x="2762291" y="5403272"/>
            <a:ext cx="7407648" cy="2609850"/>
          </a:xfrm>
          <a:prstGeom prst="rect">
            <a:avLst/>
          </a:prstGeom>
        </p:spPr>
        <p:txBody>
          <a:bodyPr lIns="0" tIns="0" rIns="0" bIns="0" rtlCol="0" anchor="t">
            <a:spAutoFit/>
          </a:bodyPr>
          <a:lstStyle/>
          <a:p>
            <a:pPr marL="647697" lvl="1" indent="-323848" algn="l">
              <a:lnSpc>
                <a:spcPts val="4199"/>
              </a:lnSpc>
              <a:buFont typeface="Arial"/>
              <a:buChar char="•"/>
            </a:pPr>
            <a:r>
              <a:rPr lang="en-US" sz="2999">
                <a:solidFill>
                  <a:srgbClr val="FFFFFF"/>
                </a:solidFill>
                <a:latin typeface="Roboto"/>
                <a:ea typeface="Roboto"/>
                <a:cs typeface="Roboto"/>
                <a:sym typeface="Roboto"/>
              </a:rPr>
              <a:t>Started in 2017</a:t>
            </a:r>
          </a:p>
          <a:p>
            <a:pPr marL="647697" lvl="1" indent="-323848" algn="l">
              <a:lnSpc>
                <a:spcPts val="4199"/>
              </a:lnSpc>
              <a:buFont typeface="Arial"/>
              <a:buChar char="•"/>
            </a:pPr>
            <a:r>
              <a:rPr lang="en-US" sz="2999">
                <a:solidFill>
                  <a:srgbClr val="FFFFFF"/>
                </a:solidFill>
                <a:latin typeface="Roboto"/>
                <a:ea typeface="Roboto"/>
                <a:cs typeface="Roboto"/>
                <a:sym typeface="Roboto"/>
              </a:rPr>
              <a:t>Generated $4 Million in Revenue for our clients</a:t>
            </a:r>
          </a:p>
          <a:p>
            <a:pPr marL="647697" lvl="1" indent="-323848" algn="l">
              <a:lnSpc>
                <a:spcPts val="4199"/>
              </a:lnSpc>
              <a:buFont typeface="Arial"/>
              <a:buChar char="•"/>
            </a:pPr>
            <a:r>
              <a:rPr lang="en-US" sz="2999">
                <a:solidFill>
                  <a:srgbClr val="FFFFFF"/>
                </a:solidFill>
                <a:latin typeface="Roboto"/>
                <a:ea typeface="Roboto"/>
                <a:cs typeface="Roboto"/>
                <a:sym typeface="Roboto"/>
              </a:rPr>
              <a:t>Specialize in Paid Social and Content Creation (Facebook, Instagram, Tik Tok)</a:t>
            </a:r>
          </a:p>
        </p:txBody>
      </p:sp>
      <p:sp>
        <p:nvSpPr>
          <p:cNvPr id="8" name="TextBox 8"/>
          <p:cNvSpPr txBox="1"/>
          <p:nvPr/>
        </p:nvSpPr>
        <p:spPr>
          <a:xfrm>
            <a:off x="2977140" y="3102552"/>
            <a:ext cx="7192799" cy="1877695"/>
          </a:xfrm>
          <a:prstGeom prst="rect">
            <a:avLst/>
          </a:prstGeom>
        </p:spPr>
        <p:txBody>
          <a:bodyPr lIns="0" tIns="0" rIns="0" bIns="0" rtlCol="0" anchor="t">
            <a:spAutoFit/>
          </a:bodyPr>
          <a:lstStyle/>
          <a:p>
            <a:pPr algn="l">
              <a:lnSpc>
                <a:spcPts val="7279"/>
              </a:lnSpc>
              <a:spcBef>
                <a:spcPct val="0"/>
              </a:spcBef>
            </a:pPr>
            <a:r>
              <a:rPr lang="en-US" sz="5199">
                <a:solidFill>
                  <a:srgbClr val="FFFFFF"/>
                </a:solidFill>
                <a:latin typeface="Akira Expanded 1"/>
                <a:ea typeface="Akira Expanded 1"/>
                <a:cs typeface="Akira Expanded 1"/>
                <a:sym typeface="Akira Expanded 1"/>
              </a:rPr>
              <a:t>pure growth media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73203" y="2517836"/>
            <a:ext cx="8141593" cy="5251328"/>
          </a:xfrm>
          <a:custGeom>
            <a:avLst/>
            <a:gdLst/>
            <a:ahLst/>
            <a:cxnLst/>
            <a:rect l="l" t="t" r="r" b="b"/>
            <a:pathLst>
              <a:path w="8141593" h="5251328">
                <a:moveTo>
                  <a:pt x="0" y="0"/>
                </a:moveTo>
                <a:lnTo>
                  <a:pt x="8141594" y="0"/>
                </a:lnTo>
                <a:lnTo>
                  <a:pt x="8141594" y="5251328"/>
                </a:lnTo>
                <a:lnTo>
                  <a:pt x="0" y="525132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240218" y="4258948"/>
            <a:ext cx="5601978" cy="624541"/>
            <a:chOff x="0" y="0"/>
            <a:chExt cx="3491115" cy="389210"/>
          </a:xfrm>
        </p:grpSpPr>
        <p:sp>
          <p:nvSpPr>
            <p:cNvPr id="4" name="Freeform 4"/>
            <p:cNvSpPr/>
            <p:nvPr/>
          </p:nvSpPr>
          <p:spPr>
            <a:xfrm>
              <a:off x="0" y="0"/>
              <a:ext cx="3491114" cy="389210"/>
            </a:xfrm>
            <a:custGeom>
              <a:avLst/>
              <a:gdLst/>
              <a:ahLst/>
              <a:cxnLst/>
              <a:rect l="l" t="t" r="r" b="b"/>
              <a:pathLst>
                <a:path w="3491114" h="389210">
                  <a:moveTo>
                    <a:pt x="0" y="0"/>
                  </a:moveTo>
                  <a:lnTo>
                    <a:pt x="3491114" y="0"/>
                  </a:lnTo>
                  <a:lnTo>
                    <a:pt x="3491114" y="389210"/>
                  </a:lnTo>
                  <a:lnTo>
                    <a:pt x="0" y="389210"/>
                  </a:lnTo>
                  <a:close/>
                </a:path>
              </a:pathLst>
            </a:custGeom>
            <a:solidFill>
              <a:srgbClr val="241F21"/>
            </a:solidFill>
          </p:spPr>
          <p:txBody>
            <a:bodyPr/>
            <a:lstStyle/>
            <a:p>
              <a:endParaRPr lang="en-US"/>
            </a:p>
          </p:txBody>
        </p:sp>
        <p:sp>
          <p:nvSpPr>
            <p:cNvPr id="5" name="TextBox 5"/>
            <p:cNvSpPr txBox="1"/>
            <p:nvPr/>
          </p:nvSpPr>
          <p:spPr>
            <a:xfrm>
              <a:off x="0" y="-47625"/>
              <a:ext cx="3491115" cy="436835"/>
            </a:xfrm>
            <a:prstGeom prst="rect">
              <a:avLst/>
            </a:prstGeom>
          </p:spPr>
          <p:txBody>
            <a:bodyPr lIns="38008" tIns="38008" rIns="38008" bIns="38008" rtlCol="0" anchor="ctr"/>
            <a:lstStyle/>
            <a:p>
              <a:pPr algn="ctr">
                <a:lnSpc>
                  <a:spcPts val="3239"/>
                </a:lnSpc>
              </a:pPr>
              <a:endParaRPr/>
            </a:p>
          </p:txBody>
        </p:sp>
      </p:grpSp>
      <p:sp>
        <p:nvSpPr>
          <p:cNvPr id="6" name="TextBox 6"/>
          <p:cNvSpPr txBox="1"/>
          <p:nvPr/>
        </p:nvSpPr>
        <p:spPr>
          <a:xfrm>
            <a:off x="5425994" y="4326580"/>
            <a:ext cx="7259461" cy="1094769"/>
          </a:xfrm>
          <a:prstGeom prst="rect">
            <a:avLst/>
          </a:prstGeom>
        </p:spPr>
        <p:txBody>
          <a:bodyPr lIns="0" tIns="0" rIns="0" bIns="0" rtlCol="0" anchor="t">
            <a:spAutoFit/>
          </a:bodyPr>
          <a:lstStyle/>
          <a:p>
            <a:pPr algn="ctr">
              <a:lnSpc>
                <a:spcPts val="3632"/>
              </a:lnSpc>
            </a:pPr>
            <a:r>
              <a:rPr lang="en-US" sz="3302" spc="79">
                <a:solidFill>
                  <a:srgbClr val="FAFAF5"/>
                </a:solidFill>
                <a:latin typeface="Akira Expanded 3"/>
                <a:ea typeface="Akira Expanded 3"/>
                <a:cs typeface="Akira Expanded 3"/>
                <a:sym typeface="Akira Expanded 3"/>
              </a:rPr>
              <a:t>CLIENTS we HAVE</a:t>
            </a:r>
          </a:p>
          <a:p>
            <a:pPr algn="ctr">
              <a:lnSpc>
                <a:spcPts val="4512"/>
              </a:lnSpc>
            </a:pPr>
            <a:r>
              <a:rPr lang="en-US" sz="4102" spc="98">
                <a:solidFill>
                  <a:srgbClr val="241F21"/>
                </a:solidFill>
                <a:latin typeface="Akira Expanded 3"/>
                <a:ea typeface="Akira Expanded 3"/>
                <a:cs typeface="Akira Expanded 3"/>
                <a:sym typeface="Akira Expanded 3"/>
              </a:rPr>
              <a:t>WORKED WITH</a:t>
            </a:r>
          </a:p>
        </p:txBody>
      </p:sp>
      <p:sp>
        <p:nvSpPr>
          <p:cNvPr id="7" name="Freeform 7"/>
          <p:cNvSpPr/>
          <p:nvPr/>
        </p:nvSpPr>
        <p:spPr>
          <a:xfrm>
            <a:off x="12733144" y="8037921"/>
            <a:ext cx="2038894" cy="2038894"/>
          </a:xfrm>
          <a:custGeom>
            <a:avLst/>
            <a:gdLst/>
            <a:ahLst/>
            <a:cxnLst/>
            <a:rect l="l" t="t" r="r" b="b"/>
            <a:pathLst>
              <a:path w="2038894" h="2038894">
                <a:moveTo>
                  <a:pt x="0" y="0"/>
                </a:moveTo>
                <a:lnTo>
                  <a:pt x="2038893" y="0"/>
                </a:lnTo>
                <a:lnTo>
                  <a:pt x="2038893" y="2038893"/>
                </a:lnTo>
                <a:lnTo>
                  <a:pt x="0" y="2038893"/>
                </a:lnTo>
                <a:lnTo>
                  <a:pt x="0" y="0"/>
                </a:lnTo>
                <a:close/>
              </a:path>
            </a:pathLst>
          </a:custGeom>
          <a:blipFill>
            <a:blip r:embed="rId3"/>
            <a:stretch>
              <a:fillRect/>
            </a:stretch>
          </a:blipFill>
        </p:spPr>
        <p:txBody>
          <a:bodyPr/>
          <a:lstStyle/>
          <a:p>
            <a:endParaRPr lang="en-US"/>
          </a:p>
        </p:txBody>
      </p:sp>
      <p:sp>
        <p:nvSpPr>
          <p:cNvPr id="8" name="Freeform 8"/>
          <p:cNvSpPr/>
          <p:nvPr/>
        </p:nvSpPr>
        <p:spPr>
          <a:xfrm>
            <a:off x="554171" y="6234141"/>
            <a:ext cx="3160223" cy="743931"/>
          </a:xfrm>
          <a:custGeom>
            <a:avLst/>
            <a:gdLst/>
            <a:ahLst/>
            <a:cxnLst/>
            <a:rect l="l" t="t" r="r" b="b"/>
            <a:pathLst>
              <a:path w="3160223" h="743931">
                <a:moveTo>
                  <a:pt x="0" y="0"/>
                </a:moveTo>
                <a:lnTo>
                  <a:pt x="3160223" y="0"/>
                </a:lnTo>
                <a:lnTo>
                  <a:pt x="3160223" y="743931"/>
                </a:lnTo>
                <a:lnTo>
                  <a:pt x="0" y="743931"/>
                </a:lnTo>
                <a:lnTo>
                  <a:pt x="0" y="0"/>
                </a:lnTo>
                <a:close/>
              </a:path>
            </a:pathLst>
          </a:custGeom>
          <a:blipFill>
            <a:blip r:embed="rId4"/>
            <a:stretch>
              <a:fillRect b="-4076"/>
            </a:stretch>
          </a:blipFill>
        </p:spPr>
        <p:txBody>
          <a:bodyPr/>
          <a:lstStyle/>
          <a:p>
            <a:endParaRPr lang="en-US"/>
          </a:p>
        </p:txBody>
      </p:sp>
      <p:sp>
        <p:nvSpPr>
          <p:cNvPr id="9" name="Freeform 9"/>
          <p:cNvSpPr/>
          <p:nvPr/>
        </p:nvSpPr>
        <p:spPr>
          <a:xfrm>
            <a:off x="3431747" y="8633693"/>
            <a:ext cx="2794338" cy="1047877"/>
          </a:xfrm>
          <a:custGeom>
            <a:avLst/>
            <a:gdLst/>
            <a:ahLst/>
            <a:cxnLst/>
            <a:rect l="l" t="t" r="r" b="b"/>
            <a:pathLst>
              <a:path w="2794338" h="1047877">
                <a:moveTo>
                  <a:pt x="0" y="0"/>
                </a:moveTo>
                <a:lnTo>
                  <a:pt x="2794339" y="0"/>
                </a:lnTo>
                <a:lnTo>
                  <a:pt x="2794339" y="1047877"/>
                </a:lnTo>
                <a:lnTo>
                  <a:pt x="0" y="1047877"/>
                </a:lnTo>
                <a:lnTo>
                  <a:pt x="0" y="0"/>
                </a:lnTo>
                <a:close/>
              </a:path>
            </a:pathLst>
          </a:custGeom>
          <a:blipFill>
            <a:blip r:embed="rId5"/>
            <a:stretch>
              <a:fillRect/>
            </a:stretch>
          </a:blipFill>
        </p:spPr>
        <p:txBody>
          <a:bodyPr/>
          <a:lstStyle/>
          <a:p>
            <a:endParaRPr lang="en-US"/>
          </a:p>
        </p:txBody>
      </p:sp>
      <p:sp>
        <p:nvSpPr>
          <p:cNvPr id="10" name="Freeform 10"/>
          <p:cNvSpPr/>
          <p:nvPr/>
        </p:nvSpPr>
        <p:spPr>
          <a:xfrm>
            <a:off x="6633105" y="8111655"/>
            <a:ext cx="3571279" cy="1459760"/>
          </a:xfrm>
          <a:custGeom>
            <a:avLst/>
            <a:gdLst/>
            <a:ahLst/>
            <a:cxnLst/>
            <a:rect l="l" t="t" r="r" b="b"/>
            <a:pathLst>
              <a:path w="3571279" h="1459760">
                <a:moveTo>
                  <a:pt x="0" y="0"/>
                </a:moveTo>
                <a:lnTo>
                  <a:pt x="3571278" y="0"/>
                </a:lnTo>
                <a:lnTo>
                  <a:pt x="3571278" y="1459761"/>
                </a:lnTo>
                <a:lnTo>
                  <a:pt x="0" y="1459761"/>
                </a:lnTo>
                <a:lnTo>
                  <a:pt x="0" y="0"/>
                </a:lnTo>
                <a:close/>
              </a:path>
            </a:pathLst>
          </a:custGeom>
          <a:blipFill>
            <a:blip r:embed="rId6"/>
            <a:stretch>
              <a:fillRect/>
            </a:stretch>
          </a:blipFill>
        </p:spPr>
        <p:txBody>
          <a:bodyPr/>
          <a:lstStyle/>
          <a:p>
            <a:endParaRPr lang="en-US"/>
          </a:p>
        </p:txBody>
      </p:sp>
      <p:sp>
        <p:nvSpPr>
          <p:cNvPr id="11" name="Freeform 11"/>
          <p:cNvSpPr/>
          <p:nvPr/>
        </p:nvSpPr>
        <p:spPr>
          <a:xfrm>
            <a:off x="10611402" y="8777421"/>
            <a:ext cx="1714723" cy="923658"/>
          </a:xfrm>
          <a:custGeom>
            <a:avLst/>
            <a:gdLst/>
            <a:ahLst/>
            <a:cxnLst/>
            <a:rect l="l" t="t" r="r" b="b"/>
            <a:pathLst>
              <a:path w="1714723" h="923658">
                <a:moveTo>
                  <a:pt x="0" y="0"/>
                </a:moveTo>
                <a:lnTo>
                  <a:pt x="1714723" y="0"/>
                </a:lnTo>
                <a:lnTo>
                  <a:pt x="1714723" y="923658"/>
                </a:lnTo>
                <a:lnTo>
                  <a:pt x="0" y="923658"/>
                </a:lnTo>
                <a:lnTo>
                  <a:pt x="0" y="0"/>
                </a:lnTo>
                <a:close/>
              </a:path>
            </a:pathLst>
          </a:custGeom>
          <a:blipFill>
            <a:blip r:embed="rId7"/>
            <a:stretch>
              <a:fillRect/>
            </a:stretch>
          </a:blipFill>
        </p:spPr>
        <p:txBody>
          <a:bodyPr/>
          <a:lstStyle/>
          <a:p>
            <a:endParaRPr lang="en-US"/>
          </a:p>
        </p:txBody>
      </p:sp>
      <p:sp>
        <p:nvSpPr>
          <p:cNvPr id="12" name="Freeform 12"/>
          <p:cNvSpPr/>
          <p:nvPr/>
        </p:nvSpPr>
        <p:spPr>
          <a:xfrm>
            <a:off x="15179056" y="8281439"/>
            <a:ext cx="2570257" cy="1599985"/>
          </a:xfrm>
          <a:custGeom>
            <a:avLst/>
            <a:gdLst/>
            <a:ahLst/>
            <a:cxnLst/>
            <a:rect l="l" t="t" r="r" b="b"/>
            <a:pathLst>
              <a:path w="2570257" h="1599985">
                <a:moveTo>
                  <a:pt x="0" y="0"/>
                </a:moveTo>
                <a:lnTo>
                  <a:pt x="2570257" y="0"/>
                </a:lnTo>
                <a:lnTo>
                  <a:pt x="2570257" y="1599985"/>
                </a:lnTo>
                <a:lnTo>
                  <a:pt x="0" y="1599985"/>
                </a:lnTo>
                <a:lnTo>
                  <a:pt x="0" y="0"/>
                </a:lnTo>
                <a:close/>
              </a:path>
            </a:pathLst>
          </a:custGeom>
          <a:blipFill>
            <a:blip r:embed="rId8"/>
            <a:stretch>
              <a:fillRect/>
            </a:stretch>
          </a:blipFill>
        </p:spPr>
        <p:txBody>
          <a:bodyPr/>
          <a:lstStyle/>
          <a:p>
            <a:endParaRPr lang="en-US"/>
          </a:p>
        </p:txBody>
      </p:sp>
      <p:sp>
        <p:nvSpPr>
          <p:cNvPr id="13" name="Freeform 13"/>
          <p:cNvSpPr/>
          <p:nvPr/>
        </p:nvSpPr>
        <p:spPr>
          <a:xfrm>
            <a:off x="14772037" y="5610037"/>
            <a:ext cx="3491233" cy="2059827"/>
          </a:xfrm>
          <a:custGeom>
            <a:avLst/>
            <a:gdLst/>
            <a:ahLst/>
            <a:cxnLst/>
            <a:rect l="l" t="t" r="r" b="b"/>
            <a:pathLst>
              <a:path w="3491233" h="2059827">
                <a:moveTo>
                  <a:pt x="0" y="0"/>
                </a:moveTo>
                <a:lnTo>
                  <a:pt x="3491233" y="0"/>
                </a:lnTo>
                <a:lnTo>
                  <a:pt x="3491233" y="2059828"/>
                </a:lnTo>
                <a:lnTo>
                  <a:pt x="0" y="2059828"/>
                </a:lnTo>
                <a:lnTo>
                  <a:pt x="0" y="0"/>
                </a:lnTo>
                <a:close/>
              </a:path>
            </a:pathLst>
          </a:custGeom>
          <a:blipFill>
            <a:blip r:embed="rId9"/>
            <a:stretch>
              <a:fillRect/>
            </a:stretch>
          </a:blipFill>
        </p:spPr>
        <p:txBody>
          <a:bodyPr/>
          <a:lstStyle/>
          <a:p>
            <a:endParaRPr lang="en-US"/>
          </a:p>
        </p:txBody>
      </p:sp>
      <p:sp>
        <p:nvSpPr>
          <p:cNvPr id="14" name="Freeform 14"/>
          <p:cNvSpPr/>
          <p:nvPr/>
        </p:nvSpPr>
        <p:spPr>
          <a:xfrm>
            <a:off x="3552516" y="2697703"/>
            <a:ext cx="2144777" cy="2144777"/>
          </a:xfrm>
          <a:custGeom>
            <a:avLst/>
            <a:gdLst/>
            <a:ahLst/>
            <a:cxnLst/>
            <a:rect l="l" t="t" r="r" b="b"/>
            <a:pathLst>
              <a:path w="2144777" h="2144777">
                <a:moveTo>
                  <a:pt x="0" y="0"/>
                </a:moveTo>
                <a:lnTo>
                  <a:pt x="2144777" y="0"/>
                </a:lnTo>
                <a:lnTo>
                  <a:pt x="2144777" y="2144776"/>
                </a:lnTo>
                <a:lnTo>
                  <a:pt x="0" y="2144776"/>
                </a:lnTo>
                <a:lnTo>
                  <a:pt x="0" y="0"/>
                </a:lnTo>
                <a:close/>
              </a:path>
            </a:pathLst>
          </a:custGeom>
          <a:blipFill>
            <a:blip r:embed="rId10"/>
            <a:stretch>
              <a:fillRect/>
            </a:stretch>
          </a:blipFill>
        </p:spPr>
        <p:txBody>
          <a:bodyPr/>
          <a:lstStyle/>
          <a:p>
            <a:endParaRPr lang="en-US"/>
          </a:p>
        </p:txBody>
      </p:sp>
      <p:sp>
        <p:nvSpPr>
          <p:cNvPr id="15" name="Freeform 15"/>
          <p:cNvSpPr/>
          <p:nvPr/>
        </p:nvSpPr>
        <p:spPr>
          <a:xfrm>
            <a:off x="554171" y="4017895"/>
            <a:ext cx="2732094" cy="1483520"/>
          </a:xfrm>
          <a:custGeom>
            <a:avLst/>
            <a:gdLst/>
            <a:ahLst/>
            <a:cxnLst/>
            <a:rect l="l" t="t" r="r" b="b"/>
            <a:pathLst>
              <a:path w="2732094" h="1483520">
                <a:moveTo>
                  <a:pt x="0" y="0"/>
                </a:moveTo>
                <a:lnTo>
                  <a:pt x="2732094" y="0"/>
                </a:lnTo>
                <a:lnTo>
                  <a:pt x="2732094" y="1483520"/>
                </a:lnTo>
                <a:lnTo>
                  <a:pt x="0" y="1483520"/>
                </a:lnTo>
                <a:lnTo>
                  <a:pt x="0" y="0"/>
                </a:lnTo>
                <a:close/>
              </a:path>
            </a:pathLst>
          </a:custGeom>
          <a:blipFill>
            <a:blip r:embed="rId11"/>
            <a:stretch>
              <a:fillRect/>
            </a:stretch>
          </a:blipFill>
        </p:spPr>
        <p:txBody>
          <a:bodyPr/>
          <a:lstStyle/>
          <a:p>
            <a:endParaRPr lang="en-US"/>
          </a:p>
        </p:txBody>
      </p:sp>
      <p:sp>
        <p:nvSpPr>
          <p:cNvPr id="16" name="Freeform 16"/>
          <p:cNvSpPr/>
          <p:nvPr/>
        </p:nvSpPr>
        <p:spPr>
          <a:xfrm>
            <a:off x="15179056" y="3179467"/>
            <a:ext cx="2948850" cy="1818996"/>
          </a:xfrm>
          <a:custGeom>
            <a:avLst/>
            <a:gdLst/>
            <a:ahLst/>
            <a:cxnLst/>
            <a:rect l="l" t="t" r="r" b="b"/>
            <a:pathLst>
              <a:path w="2948850" h="1818996">
                <a:moveTo>
                  <a:pt x="0" y="0"/>
                </a:moveTo>
                <a:lnTo>
                  <a:pt x="2948850" y="0"/>
                </a:lnTo>
                <a:lnTo>
                  <a:pt x="2948850" y="1818996"/>
                </a:lnTo>
                <a:lnTo>
                  <a:pt x="0" y="1818996"/>
                </a:lnTo>
                <a:lnTo>
                  <a:pt x="0" y="0"/>
                </a:lnTo>
                <a:close/>
              </a:path>
            </a:pathLst>
          </a:custGeom>
          <a:blipFill>
            <a:blip r:embed="rId12"/>
            <a:stretch>
              <a:fillRect t="-28461" b="-33653"/>
            </a:stretch>
          </a:blipFill>
        </p:spPr>
        <p:txBody>
          <a:bodyPr/>
          <a:lstStyle/>
          <a:p>
            <a:endParaRPr lang="en-US"/>
          </a:p>
        </p:txBody>
      </p:sp>
      <p:sp>
        <p:nvSpPr>
          <p:cNvPr id="17" name="Freeform 17"/>
          <p:cNvSpPr/>
          <p:nvPr/>
        </p:nvSpPr>
        <p:spPr>
          <a:xfrm>
            <a:off x="611697" y="7710799"/>
            <a:ext cx="2201272" cy="2013757"/>
          </a:xfrm>
          <a:custGeom>
            <a:avLst/>
            <a:gdLst/>
            <a:ahLst/>
            <a:cxnLst/>
            <a:rect l="l" t="t" r="r" b="b"/>
            <a:pathLst>
              <a:path w="2201272" h="2013757">
                <a:moveTo>
                  <a:pt x="0" y="0"/>
                </a:moveTo>
                <a:lnTo>
                  <a:pt x="2201272" y="0"/>
                </a:lnTo>
                <a:lnTo>
                  <a:pt x="2201272" y="2013756"/>
                </a:lnTo>
                <a:lnTo>
                  <a:pt x="0" y="2013756"/>
                </a:lnTo>
                <a:lnTo>
                  <a:pt x="0" y="0"/>
                </a:lnTo>
                <a:close/>
              </a:path>
            </a:pathLst>
          </a:custGeom>
          <a:blipFill>
            <a:blip r:embed="rId13"/>
            <a:stretch>
              <a:fillRect/>
            </a:stretch>
          </a:blipFill>
        </p:spPr>
        <p:txBody>
          <a:bodyPr/>
          <a:lstStyle/>
          <a:p>
            <a:endParaRPr lang="en-US"/>
          </a:p>
        </p:txBody>
      </p:sp>
      <p:sp>
        <p:nvSpPr>
          <p:cNvPr id="18" name="Freeform 18"/>
          <p:cNvSpPr/>
          <p:nvPr/>
        </p:nvSpPr>
        <p:spPr>
          <a:xfrm>
            <a:off x="12739018" y="2697703"/>
            <a:ext cx="2027145" cy="2327546"/>
          </a:xfrm>
          <a:custGeom>
            <a:avLst/>
            <a:gdLst/>
            <a:ahLst/>
            <a:cxnLst/>
            <a:rect l="l" t="t" r="r" b="b"/>
            <a:pathLst>
              <a:path w="2027145" h="2327546">
                <a:moveTo>
                  <a:pt x="0" y="0"/>
                </a:moveTo>
                <a:lnTo>
                  <a:pt x="2027145" y="0"/>
                </a:lnTo>
                <a:lnTo>
                  <a:pt x="2027145" y="2327546"/>
                </a:lnTo>
                <a:lnTo>
                  <a:pt x="0" y="2327546"/>
                </a:lnTo>
                <a:lnTo>
                  <a:pt x="0" y="0"/>
                </a:lnTo>
                <a:close/>
              </a:path>
            </a:pathLst>
          </a:custGeom>
          <a:blipFill>
            <a:blip r:embed="rId14"/>
            <a:stretch>
              <a:fillRect l="-14891" t="-4197" r="-14093" b="-8140"/>
            </a:stretch>
          </a:blipFill>
        </p:spPr>
        <p:txBody>
          <a:bodyPr/>
          <a:lstStyle/>
          <a:p>
            <a:endParaRPr lang="en-US"/>
          </a:p>
        </p:txBody>
      </p:sp>
      <p:sp>
        <p:nvSpPr>
          <p:cNvPr id="19" name="Freeform 19"/>
          <p:cNvSpPr/>
          <p:nvPr/>
        </p:nvSpPr>
        <p:spPr>
          <a:xfrm>
            <a:off x="554171" y="751941"/>
            <a:ext cx="3904953" cy="1036114"/>
          </a:xfrm>
          <a:custGeom>
            <a:avLst/>
            <a:gdLst/>
            <a:ahLst/>
            <a:cxnLst/>
            <a:rect l="l" t="t" r="r" b="b"/>
            <a:pathLst>
              <a:path w="3904953" h="1036114">
                <a:moveTo>
                  <a:pt x="0" y="0"/>
                </a:moveTo>
                <a:lnTo>
                  <a:pt x="3904953" y="0"/>
                </a:lnTo>
                <a:lnTo>
                  <a:pt x="3904953" y="1036114"/>
                </a:lnTo>
                <a:lnTo>
                  <a:pt x="0" y="1036114"/>
                </a:lnTo>
                <a:lnTo>
                  <a:pt x="0" y="0"/>
                </a:lnTo>
                <a:close/>
              </a:path>
            </a:pathLst>
          </a:custGeom>
          <a:blipFill>
            <a:blip r:embed="rId15"/>
            <a:stretch>
              <a:fillRect/>
            </a:stretch>
          </a:blipFill>
        </p:spPr>
        <p:txBody>
          <a:bodyPr/>
          <a:lstStyle/>
          <a:p>
            <a:endParaRPr lang="en-US"/>
          </a:p>
        </p:txBody>
      </p:sp>
      <p:sp>
        <p:nvSpPr>
          <p:cNvPr id="20" name="Freeform 20"/>
          <p:cNvSpPr/>
          <p:nvPr/>
        </p:nvSpPr>
        <p:spPr>
          <a:xfrm>
            <a:off x="13081439" y="751941"/>
            <a:ext cx="1752405" cy="1752405"/>
          </a:xfrm>
          <a:custGeom>
            <a:avLst/>
            <a:gdLst/>
            <a:ahLst/>
            <a:cxnLst/>
            <a:rect l="l" t="t" r="r" b="b"/>
            <a:pathLst>
              <a:path w="1752405" h="1752405">
                <a:moveTo>
                  <a:pt x="0" y="0"/>
                </a:moveTo>
                <a:lnTo>
                  <a:pt x="1752405" y="0"/>
                </a:lnTo>
                <a:lnTo>
                  <a:pt x="1752405" y="1752405"/>
                </a:lnTo>
                <a:lnTo>
                  <a:pt x="0" y="1752405"/>
                </a:lnTo>
                <a:lnTo>
                  <a:pt x="0" y="0"/>
                </a:lnTo>
                <a:close/>
              </a:path>
            </a:pathLst>
          </a:custGeom>
          <a:blipFill>
            <a:blip r:embed="rId16"/>
            <a:stretch>
              <a:fillRect/>
            </a:stretch>
          </a:blipFill>
        </p:spPr>
        <p:txBody>
          <a:bodyPr/>
          <a:lstStyle/>
          <a:p>
            <a:endParaRPr lang="en-US"/>
          </a:p>
        </p:txBody>
      </p:sp>
      <p:sp>
        <p:nvSpPr>
          <p:cNvPr id="21" name="Freeform 21"/>
          <p:cNvSpPr/>
          <p:nvPr/>
        </p:nvSpPr>
        <p:spPr>
          <a:xfrm>
            <a:off x="15615453" y="751941"/>
            <a:ext cx="2149056" cy="1815952"/>
          </a:xfrm>
          <a:custGeom>
            <a:avLst/>
            <a:gdLst/>
            <a:ahLst/>
            <a:cxnLst/>
            <a:rect l="l" t="t" r="r" b="b"/>
            <a:pathLst>
              <a:path w="2149056" h="1815952">
                <a:moveTo>
                  <a:pt x="0" y="0"/>
                </a:moveTo>
                <a:lnTo>
                  <a:pt x="2149056" y="0"/>
                </a:lnTo>
                <a:lnTo>
                  <a:pt x="2149056" y="1815952"/>
                </a:lnTo>
                <a:lnTo>
                  <a:pt x="0" y="1815952"/>
                </a:lnTo>
                <a:lnTo>
                  <a:pt x="0" y="0"/>
                </a:lnTo>
                <a:close/>
              </a:path>
            </a:pathLst>
          </a:custGeom>
          <a:blipFill>
            <a:blip r:embed="rId17"/>
            <a:stretch>
              <a:fillRect/>
            </a:stretch>
          </a:blipFill>
        </p:spPr>
        <p:txBody>
          <a:bodyPr/>
          <a:lstStyle/>
          <a:p>
            <a:endParaRPr lang="en-US"/>
          </a:p>
        </p:txBody>
      </p:sp>
      <p:sp>
        <p:nvSpPr>
          <p:cNvPr id="22" name="Freeform 22"/>
          <p:cNvSpPr/>
          <p:nvPr/>
        </p:nvSpPr>
        <p:spPr>
          <a:xfrm>
            <a:off x="9313526" y="751941"/>
            <a:ext cx="2986305" cy="1101220"/>
          </a:xfrm>
          <a:custGeom>
            <a:avLst/>
            <a:gdLst/>
            <a:ahLst/>
            <a:cxnLst/>
            <a:rect l="l" t="t" r="r" b="b"/>
            <a:pathLst>
              <a:path w="2986305" h="1101220">
                <a:moveTo>
                  <a:pt x="0" y="0"/>
                </a:moveTo>
                <a:lnTo>
                  <a:pt x="2986304" y="0"/>
                </a:lnTo>
                <a:lnTo>
                  <a:pt x="2986304" y="1101219"/>
                </a:lnTo>
                <a:lnTo>
                  <a:pt x="0" y="1101219"/>
                </a:lnTo>
                <a:lnTo>
                  <a:pt x="0" y="0"/>
                </a:lnTo>
                <a:close/>
              </a:path>
            </a:pathLst>
          </a:custGeom>
          <a:blipFill>
            <a:blip r:embed="rId18"/>
            <a:stretch>
              <a:fillRect/>
            </a:stretch>
          </a:blipFill>
        </p:spPr>
        <p:txBody>
          <a:bodyPr/>
          <a:lstStyle/>
          <a:p>
            <a:endParaRPr lang="en-US"/>
          </a:p>
        </p:txBody>
      </p:sp>
      <p:sp>
        <p:nvSpPr>
          <p:cNvPr id="23" name="Freeform 23"/>
          <p:cNvSpPr/>
          <p:nvPr/>
        </p:nvSpPr>
        <p:spPr>
          <a:xfrm>
            <a:off x="5240732" y="751941"/>
            <a:ext cx="3291185" cy="1283795"/>
          </a:xfrm>
          <a:custGeom>
            <a:avLst/>
            <a:gdLst/>
            <a:ahLst/>
            <a:cxnLst/>
            <a:rect l="l" t="t" r="r" b="b"/>
            <a:pathLst>
              <a:path w="3291185" h="1283795">
                <a:moveTo>
                  <a:pt x="0" y="0"/>
                </a:moveTo>
                <a:lnTo>
                  <a:pt x="3291185" y="0"/>
                </a:lnTo>
                <a:lnTo>
                  <a:pt x="3291185" y="1283795"/>
                </a:lnTo>
                <a:lnTo>
                  <a:pt x="0" y="1283795"/>
                </a:lnTo>
                <a:lnTo>
                  <a:pt x="0" y="0"/>
                </a:lnTo>
                <a:close/>
              </a:path>
            </a:pathLst>
          </a:custGeom>
          <a:blipFill>
            <a:blip r:embed="rId19"/>
            <a:stretch>
              <a:fillRect/>
            </a:stretch>
          </a:blipFill>
        </p:spPr>
        <p:txBody>
          <a:bodyPr/>
          <a:lstStyle/>
          <a:p>
            <a:endParaRPr lang="en-US"/>
          </a:p>
        </p:txBody>
      </p:sp>
      <p:sp>
        <p:nvSpPr>
          <p:cNvPr id="24" name="Freeform 24"/>
          <p:cNvSpPr/>
          <p:nvPr/>
        </p:nvSpPr>
        <p:spPr>
          <a:xfrm>
            <a:off x="554171" y="2520781"/>
            <a:ext cx="2316324" cy="764387"/>
          </a:xfrm>
          <a:custGeom>
            <a:avLst/>
            <a:gdLst/>
            <a:ahLst/>
            <a:cxnLst/>
            <a:rect l="l" t="t" r="r" b="b"/>
            <a:pathLst>
              <a:path w="2316324" h="764387">
                <a:moveTo>
                  <a:pt x="0" y="0"/>
                </a:moveTo>
                <a:lnTo>
                  <a:pt x="2316324" y="0"/>
                </a:lnTo>
                <a:lnTo>
                  <a:pt x="2316324" y="764387"/>
                </a:lnTo>
                <a:lnTo>
                  <a:pt x="0" y="764387"/>
                </a:lnTo>
                <a:lnTo>
                  <a:pt x="0" y="0"/>
                </a:lnTo>
                <a:close/>
              </a:path>
            </a:pathLst>
          </a:custGeom>
          <a:blipFill>
            <a:blip r:embed="rId20"/>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327138" y="4572074"/>
            <a:ext cx="7633724" cy="1066651"/>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Akira Expanded 1"/>
                <a:ea typeface="Akira Expanded 1"/>
                <a:cs typeface="Akira Expanded 1"/>
                <a:sym typeface="Akira Expanded 1"/>
              </a:rPr>
              <a:t>Quick Story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1457</Words>
  <Application>Microsoft Office PowerPoint</Application>
  <PresentationFormat>Custom</PresentationFormat>
  <Paragraphs>284</Paragraphs>
  <Slides>63</Slides>
  <Notes>0</Notes>
  <HiddenSlides>0</HiddenSlides>
  <MMClips>12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63</vt:i4>
      </vt:variant>
    </vt:vector>
  </HeadingPairs>
  <TitlesOfParts>
    <vt:vector size="80" baseType="lpstr">
      <vt:lpstr>DM Sans Bold</vt:lpstr>
      <vt:lpstr>Calibri</vt:lpstr>
      <vt:lpstr>Archivo Narrow</vt:lpstr>
      <vt:lpstr>Open Sans Bold</vt:lpstr>
      <vt:lpstr>Montserrat</vt:lpstr>
      <vt:lpstr>Telegraf Medium</vt:lpstr>
      <vt:lpstr>Akira Expanded 2</vt:lpstr>
      <vt:lpstr>Telegraf</vt:lpstr>
      <vt:lpstr>Roboto</vt:lpstr>
      <vt:lpstr>Akira Expanded 1</vt:lpstr>
      <vt:lpstr>Arial</vt:lpstr>
      <vt:lpstr>Roboto Bold</vt:lpstr>
      <vt:lpstr>Aileron</vt:lpstr>
      <vt:lpstr>Public Sans Bold</vt:lpstr>
      <vt:lpstr>Akira Expanded 3</vt:lpstr>
      <vt:lpstr>Telegraf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Social Media Marketing &amp; Advertising and AI-Driven Social Media Strategy &amp; Management</dc:title>
  <cp:lastModifiedBy>John Yang</cp:lastModifiedBy>
  <cp:revision>1</cp:revision>
  <dcterms:created xsi:type="dcterms:W3CDTF">2006-08-16T00:00:00Z</dcterms:created>
  <dcterms:modified xsi:type="dcterms:W3CDTF">2025-04-02T06:10:49Z</dcterms:modified>
  <dc:identifier>DAGirRb9aY0</dc:identifier>
</cp:coreProperties>
</file>