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D11FE42-5B79-4D1F-BFD3-5E2B3664A4DF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95748B2-64B2-4854-ADC8-8A1374DE711B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54" name="PlaceHolder 6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6" name="PlaceHolder 8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46AD1A-28B8-44AC-AE83-7377AE971501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60" name="PlaceHolder 4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D9DD204-337D-48E2-8579-D77F22252ABE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63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84D0321-5798-4509-AAAD-CEC0CEC30D66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</p:txBody>
      </p:sp>
      <p:sp>
        <p:nvSpPr>
          <p:cNvPr id="67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69" name="PlaceHolder 6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B1DD872-65DB-4907-9C13-28D5854D9F4F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</p:txBody>
      </p:sp>
      <p:sp>
        <p:nvSpPr>
          <p:cNvPr id="73" name="PlaceHolder 4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75" name="PlaceHolder 6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D69C96B-CB4F-4EBF-AC89-CE611A3C2F3B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BBCB01B-CF55-48FC-A275-05609A3A059D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945BEF8-EBB4-4EF7-ACD8-FE9A7326EA6E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0" descr="paint_transparent1.png"/>
          <p:cNvPicPr/>
          <p:nvPr/>
        </p:nvPicPr>
        <p:blipFill>
          <a:blip r:embed="rId3"/>
          <a:srcRect l="55213"/>
          <a:stretch/>
        </p:blipFill>
        <p:spPr>
          <a:xfrm>
            <a:off x="0" y="0"/>
            <a:ext cx="546048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277520" y="4383000"/>
            <a:ext cx="7000200" cy="15462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b">
            <a:noAutofit/>
          </a:bodyPr>
          <a:lstStyle/>
          <a:p>
            <a:pPr indent="0">
              <a:buNone/>
            </a:pPr>
            <a:r>
              <a:rPr lang="en-US" sz="67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2 columns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27" descr="paint_transparent1.pn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1798560"/>
            <a:ext cx="7347960" cy="11430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b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2949120"/>
            <a:ext cx="3566520" cy="351684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391280" y="2949120"/>
            <a:ext cx="3566520" cy="351684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sldNum" idx="10"/>
          </p:nvPr>
        </p:nvSpPr>
        <p:spPr>
          <a:xfrm>
            <a:off x="11307600" y="6231600"/>
            <a:ext cx="731160" cy="52452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2FA0E79-0F95-4E0A-AC86-6AB6913FF601}" type="slidenum">
              <a:rPr lang="en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ubtitle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13" descr="paint_transparent4.png"/>
          <p:cNvPicPr/>
          <p:nvPr/>
        </p:nvPicPr>
        <p:blipFill>
          <a:blip r:embed="rId3"/>
          <a:srcRect r="49954"/>
          <a:stretch/>
        </p:blipFill>
        <p:spPr>
          <a:xfrm>
            <a:off x="6090480" y="0"/>
            <a:ext cx="610092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Shape 14"/>
          <p:cNvSpPr/>
          <p:nvPr/>
        </p:nvSpPr>
        <p:spPr>
          <a:xfrm>
            <a:off x="0" y="-360"/>
            <a:ext cx="7067160" cy="6857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3838320"/>
            <a:ext cx="5219280" cy="15462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b">
            <a:noAutofit/>
          </a:bodyPr>
          <a:lstStyle/>
          <a:p>
            <a:pPr indent="0">
              <a:buNone/>
            </a:pPr>
            <a:r>
              <a:rPr lang="en-US" sz="6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+ 3 columns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33" descr="paint_transparent1.pn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1798560"/>
            <a:ext cx="7347960" cy="11430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b">
            <a:noAutofit/>
          </a:bodyPr>
          <a:lstStyle/>
          <a:p>
            <a:pPr indent="0"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53040" y="3083400"/>
            <a:ext cx="2441520" cy="348408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220200" y="3083400"/>
            <a:ext cx="2441520" cy="348408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787360" y="3083400"/>
            <a:ext cx="2441520" cy="348408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sldNum" idx="11"/>
          </p:nvPr>
        </p:nvSpPr>
        <p:spPr>
          <a:xfrm>
            <a:off x="11307600" y="6231600"/>
            <a:ext cx="731160" cy="52452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797F585-DFD1-49DD-80EC-32120C1A171E}" type="slidenum">
              <a:rPr lang="en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7" name="PlaceHolder 5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6DC22AB-FAD1-4F42-9266-0DCE15138DAE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A107BE1-FF7F-415C-A938-EC5F93E96673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DCbkptWz5lo?si=iUMNZ39DCiFLC5w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i.edu/action-movies/" TargetMode="External"/><Relationship Id="rId2" Type="http://schemas.openxmlformats.org/officeDocument/2006/relationships/hyperlink" Target="https://www.pinterest.com/pin/563653709587020085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"/>
          <p:cNvPicPr/>
          <p:nvPr/>
        </p:nvPicPr>
        <p:blipFill>
          <a:blip r:embed="rId2"/>
          <a:stretch/>
        </p:blipFill>
        <p:spPr>
          <a:xfrm>
            <a:off x="6558840" y="339120"/>
            <a:ext cx="3998160" cy="31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TextBox 5"/>
          <p:cNvSpPr/>
          <p:nvPr/>
        </p:nvSpPr>
        <p:spPr>
          <a:xfrm>
            <a:off x="3582000" y="3731040"/>
            <a:ext cx="8475480" cy="16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8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e-Magine! Initiative</a:t>
            </a:r>
            <a:endParaRPr lang="en-US" sz="8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Every Mon/Tue 5:30 – 8:30pm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8" name="Picture 7"/>
          <p:cNvPicPr/>
          <p:nvPr/>
        </p:nvPicPr>
        <p:blipFill>
          <a:blip r:embed="rId3"/>
          <a:stretch/>
        </p:blipFill>
        <p:spPr>
          <a:xfrm>
            <a:off x="334080" y="2380320"/>
            <a:ext cx="885960" cy="966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Picture 9"/>
          <p:cNvPicPr/>
          <p:nvPr/>
        </p:nvPicPr>
        <p:blipFill>
          <a:blip r:embed="rId4"/>
          <a:stretch/>
        </p:blipFill>
        <p:spPr>
          <a:xfrm>
            <a:off x="228960" y="3460680"/>
            <a:ext cx="1739160" cy="145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Picture 11"/>
          <p:cNvPicPr/>
          <p:nvPr/>
        </p:nvPicPr>
        <p:blipFill>
          <a:blip r:embed="rId5"/>
          <a:stretch/>
        </p:blipFill>
        <p:spPr>
          <a:xfrm>
            <a:off x="670320" y="389160"/>
            <a:ext cx="1620720" cy="162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Picture 13"/>
          <p:cNvPicPr/>
          <p:nvPr/>
        </p:nvPicPr>
        <p:blipFill>
          <a:blip r:embed="rId6"/>
          <a:stretch/>
        </p:blipFill>
        <p:spPr>
          <a:xfrm>
            <a:off x="307080" y="4752720"/>
            <a:ext cx="1582920" cy="55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Picture 15"/>
          <p:cNvPicPr/>
          <p:nvPr/>
        </p:nvPicPr>
        <p:blipFill>
          <a:blip r:embed="rId7"/>
          <a:stretch/>
        </p:blipFill>
        <p:spPr>
          <a:xfrm>
            <a:off x="369720" y="5449680"/>
            <a:ext cx="1581120" cy="919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1600200" y="2514600"/>
            <a:ext cx="6172200" cy="1371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 anchorCtr="1">
            <a:spAutoFit/>
          </a:bodyPr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en-US" sz="6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Storytelling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/>
          <p:nvPr/>
        </p:nvPicPr>
        <p:blipFill>
          <a:blip r:embed="rId2"/>
          <a:stretch/>
        </p:blipFill>
        <p:spPr>
          <a:xfrm>
            <a:off x="1174680" y="228600"/>
            <a:ext cx="6369120" cy="6369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7"/>
          <p:cNvPicPr/>
          <p:nvPr/>
        </p:nvPicPr>
        <p:blipFill>
          <a:blip r:embed="rId2"/>
          <a:srcRect l="32667" t="210" r="34475" b="-210"/>
          <a:stretch/>
        </p:blipFill>
        <p:spPr>
          <a:xfrm>
            <a:off x="8186040" y="0"/>
            <a:ext cx="400572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6" name="Picture 85"/>
          <p:cNvPicPr/>
          <p:nvPr/>
        </p:nvPicPr>
        <p:blipFill>
          <a:blip r:embed="rId3"/>
          <a:stretch/>
        </p:blipFill>
        <p:spPr>
          <a:xfrm>
            <a:off x="100080" y="2023539"/>
            <a:ext cx="8085960" cy="4548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F7618-32B8-4520-0838-77EFA1B57BE6}"/>
              </a:ext>
            </a:extLst>
          </p:cNvPr>
          <p:cNvSpPr txBox="1"/>
          <p:nvPr/>
        </p:nvSpPr>
        <p:spPr>
          <a:xfrm>
            <a:off x="591671" y="441064"/>
            <a:ext cx="657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link to the example storytelling video in the beginning: </a:t>
            </a: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https://youtu.be/DCbkptWz5lo?si=iUMNZ39DCiFLC5wh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/>
          <p:cNvPicPr/>
          <p:nvPr/>
        </p:nvPicPr>
        <p:blipFill>
          <a:blip r:embed="rId2"/>
          <a:srcRect l="25380" r="23674"/>
          <a:stretch/>
        </p:blipFill>
        <p:spPr>
          <a:xfrm>
            <a:off x="6545880" y="0"/>
            <a:ext cx="564552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TextBox 87"/>
          <p:cNvSpPr txBox="1"/>
          <p:nvPr/>
        </p:nvSpPr>
        <p:spPr>
          <a:xfrm>
            <a:off x="0" y="0"/>
            <a:ext cx="6545880" cy="685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spAutoFit/>
          </a:bodyPr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en-US" sz="66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Scriptwriting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/>
          <p:nvPr/>
        </p:nvSpPr>
        <p:spPr>
          <a:xfrm>
            <a:off x="9579600" y="0"/>
            <a:ext cx="2612160" cy="685764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5800" y="914400"/>
            <a:ext cx="8686800" cy="504608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en-US" sz="1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Standard Screenplay Format</a:t>
            </a:r>
          </a:p>
          <a:p>
            <a:endParaRPr lang="en-US" sz="16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Though a movie script format is fairly easy, formatting may seem challenging until you’ve learned the key elements: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Courier font, 12-point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Proper margins: 1.5-inch margin on the left and 1-inch margin on the right, top, and bottom of the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Approximately 55 lines per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Dialogue blocks starting 2.5 inches from the left side of a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Character names in uppercase letters positioned starting 3.7 inches from the left side of a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Page numbers in the top right corner positioned with a 0.5-inch margin from the top of each page and followed by a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No page number on the first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Many scripts start with a transition, such as BLACK SCREEN or FADE IN.</a:t>
            </a:r>
          </a:p>
          <a:p>
            <a:endParaRPr lang="en-US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/>
          <p:cNvSpPr/>
          <p:nvPr/>
        </p:nvSpPr>
        <p:spPr>
          <a:xfrm>
            <a:off x="0" y="6255720"/>
            <a:ext cx="12191760" cy="60192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08451" y="274319"/>
            <a:ext cx="5809469" cy="6584964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r>
              <a:rPr lang="en-US" sz="1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Scene Heading</a:t>
            </a:r>
          </a:p>
          <a:p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Your scene headings will break up the physical space on a page. Scene headings give readers and the production team a sense of a story’s geography. Choose either EXT. for exterior spaces or INT. for interior spaces.</a:t>
            </a:r>
          </a:p>
          <a:p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Some 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hlinkClick r:id="rId2"/>
              </a:rPr>
              <a:t>scripts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 take place in multiple locations across the globe. You can use multiple hyphens to give scene headings additional detail so you don’t have to give a geographical location in 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hlinkClick r:id="rId3"/>
              </a:rPr>
              <a:t>action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 lines.</a:t>
            </a:r>
          </a:p>
          <a:p>
            <a:endParaRPr lang="en-US" sz="16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Subheading</a:t>
            </a:r>
          </a:p>
          <a:p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You can use subheadings to show that a location has changed without breaking the scene. You could also choose to include “CONTINUOUS” in a new scene heading.</a:t>
            </a:r>
          </a:p>
          <a:p>
            <a:endParaRPr lang="en-US" sz="16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Transitions</a:t>
            </a:r>
          </a:p>
          <a:p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Transitions go in the bottom right of a page. Examples include CUT TO: or FADE OUT.</a:t>
            </a:r>
          </a:p>
          <a:p>
            <a:endParaRPr lang="en-US" sz="1600" dirty="0">
              <a:solidFill>
                <a:srgbClr val="000000"/>
              </a:solidFill>
              <a:latin typeface="Arial"/>
            </a:endParaRPr>
          </a:p>
          <a:p>
            <a:r>
              <a:rPr lang="en-US" sz="1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Character Introductions</a:t>
            </a:r>
          </a:p>
          <a:p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You should use all-caps for the name of each character you introduce. You then include their age and some information about the character’s personality and other traits.</a:t>
            </a:r>
          </a:p>
          <a:p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2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en-US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90042" y="371141"/>
            <a:ext cx="5303520" cy="5907856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r>
              <a:rPr lang="en-US" sz="1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Action</a:t>
            </a:r>
          </a:p>
          <a:p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These lines describe the audible and visual actions taking place onscreen. You’ll write action lines in third-person present tense.</a:t>
            </a:r>
          </a:p>
          <a:p>
            <a:endParaRPr lang="en-US" sz="16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Dialogue</a:t>
            </a:r>
          </a:p>
          <a:p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Set lines of dialogue underneath the character speaking these lines.</a:t>
            </a:r>
          </a:p>
          <a:p>
            <a:endParaRPr lang="en-US" sz="16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Extensions</a:t>
            </a:r>
          </a:p>
          <a:p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Examples of extensions include off-screen (O.S.) and voice-over (V.O.) Extensions occur when a block of dialogue ends and then the character performs an action and speaks more.</a:t>
            </a:r>
          </a:p>
          <a:p>
            <a:endParaRPr lang="en-US" sz="16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Parentheticals</a:t>
            </a:r>
          </a:p>
          <a:p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Parentheticals go inside dialogue to demonstrate small actions or change in mood.</a:t>
            </a:r>
          </a:p>
          <a:p>
            <a:endParaRPr lang="en-US" sz="16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en-US" sz="16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Camera Shots</a:t>
            </a:r>
          </a:p>
          <a:p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Great screenwriters suggest shots without specifically writing out the shots. Typically, writing out shots is not recommended.</a:t>
            </a:r>
          </a:p>
          <a:p>
            <a:endParaRPr lang="en-US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2666</TotalTime>
  <Words>431</Words>
  <Application>Microsoft Macintosh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Emma Ramsbottom</dc:creator>
  <dc:description/>
  <cp:lastModifiedBy>Ange Hwang</cp:lastModifiedBy>
  <cp:revision>176</cp:revision>
  <dcterms:created xsi:type="dcterms:W3CDTF">2017-08-22T11:49:33Z</dcterms:created>
  <dcterms:modified xsi:type="dcterms:W3CDTF">2025-03-07T04:19:19Z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Widescreen</vt:lpwstr>
  </property>
  <property fmtid="{D5CDD505-2E9C-101B-9397-08002B2CF9AE}" pid="4" name="Slides">
    <vt:i4>19</vt:i4>
  </property>
</Properties>
</file>