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90" r:id="rId2"/>
    <p:sldId id="291" r:id="rId3"/>
    <p:sldId id="261" r:id="rId4"/>
    <p:sldId id="286" r:id="rId5"/>
    <p:sldId id="262" r:id="rId6"/>
    <p:sldId id="293" r:id="rId7"/>
    <p:sldId id="294" r:id="rId8"/>
    <p:sldId id="295" r:id="rId9"/>
    <p:sldId id="256" r:id="rId10"/>
    <p:sldId id="263"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Ramsbottom" initials="ER" lastIdx="9" clrIdx="0"/>
  <p:cmAuthor id="2" name="Kara Beckman" initials="K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99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B2492C-F8B4-40BA-9562-4261519F8266}" v="506" dt="2025-03-06T22:15:12.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08" autoAdjust="0"/>
    <p:restoredTop sz="94660"/>
  </p:normalViewPr>
  <p:slideViewPr>
    <p:cSldViewPr snapToGrid="0">
      <p:cViewPr varScale="1">
        <p:scale>
          <a:sx n="117" d="100"/>
          <a:sy n="117" d="100"/>
        </p:scale>
        <p:origin x="43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AE8BE-D4B8-E44A-85CC-A2C2538DD117}" type="datetimeFigureOut">
              <a:rPr lang="en-US" smtClean="0"/>
              <a:t>3/6/2025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350B7-E447-2345-8A67-1F263053FBFF}" type="slidenum">
              <a:rPr lang="en-US" smtClean="0"/>
              <a:t>‹#›</a:t>
            </a:fld>
            <a:endParaRPr lang="en-US"/>
          </a:p>
        </p:txBody>
      </p:sp>
    </p:spTree>
    <p:extLst>
      <p:ext uri="{BB962C8B-B14F-4D97-AF65-F5344CB8AC3E}">
        <p14:creationId xmlns:p14="http://schemas.microsoft.com/office/powerpoint/2010/main" val="1626000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EADBEF55-36BB-260E-56C6-5D73535624DB}"/>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0CDAF1BA-6A89-366E-8676-67C18E384F7E}"/>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a:extLst>
              <a:ext uri="{FF2B5EF4-FFF2-40B4-BE49-F238E27FC236}">
                <a16:creationId xmlns:a16="http://schemas.microsoft.com/office/drawing/2014/main" id="{64802E2F-F235-DCDA-D69E-6E0A1F155600}"/>
              </a:ext>
            </a:extLst>
          </p:cNvPr>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extLst>
      <p:ext uri="{BB962C8B-B14F-4D97-AF65-F5344CB8AC3E}">
        <p14:creationId xmlns:p14="http://schemas.microsoft.com/office/powerpoint/2010/main" val="288697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2BAAF18C-9A34-BA64-5F2C-47D9D99CD5B2}"/>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A226DBDE-2C42-0DAC-B6C9-0F954498CBF8}"/>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a:extLst>
              <a:ext uri="{FF2B5EF4-FFF2-40B4-BE49-F238E27FC236}">
                <a16:creationId xmlns:a16="http://schemas.microsoft.com/office/drawing/2014/main" id="{03CFEA88-38D9-0DFE-C488-1C79A1DA1CC7}"/>
              </a:ext>
            </a:extLst>
          </p:cNvPr>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extLst>
      <p:ext uri="{BB962C8B-B14F-4D97-AF65-F5344CB8AC3E}">
        <p14:creationId xmlns:p14="http://schemas.microsoft.com/office/powerpoint/2010/main" val="349819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16189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27994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4393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6700">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6700">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6700">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6700">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6700">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6700">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6700">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6700">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67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06116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3297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6090568" y="0"/>
            <a:ext cx="6101433" cy="6858032"/>
          </a:xfrm>
          <a:prstGeom prst="rect">
            <a:avLst/>
          </a:prstGeom>
          <a:noFill/>
          <a:ln>
            <a:noFill/>
          </a:ln>
        </p:spPr>
      </p:pic>
      <p:sp>
        <p:nvSpPr>
          <p:cNvPr id="14" name="Shape 14"/>
          <p:cNvSpPr/>
          <p:nvPr/>
        </p:nvSpPr>
        <p:spPr>
          <a:xfrm>
            <a:off x="0" y="-200"/>
            <a:ext cx="7067600" cy="6858000"/>
          </a:xfrm>
          <a:prstGeom prst="rect">
            <a:avLst/>
          </a:prstGeom>
          <a:solidFill>
            <a:srgbClr val="FFFFFF"/>
          </a:solidFill>
          <a:ln>
            <a:noFill/>
          </a:ln>
        </p:spPr>
        <p:txBody>
          <a:bodyPr wrap="square" lIns="121897" tIns="121897" rIns="121897" bIns="121897" anchor="ctr" anchorCtr="0">
            <a:noAutofit/>
          </a:bodyPr>
          <a:lstStyle/>
          <a:p>
            <a:pPr lvl="0">
              <a:spcBef>
                <a:spcPts val="0"/>
              </a:spcBef>
              <a:buNone/>
            </a:pPr>
            <a:endParaRPr/>
          </a:p>
        </p:txBody>
      </p:sp>
      <p:sp>
        <p:nvSpPr>
          <p:cNvPr id="15" name="Shape 15"/>
          <p:cNvSpPr txBox="1">
            <a:spLocks noGrp="1"/>
          </p:cNvSpPr>
          <p:nvPr>
            <p:ph type="ctrTitle"/>
          </p:nvPr>
        </p:nvSpPr>
        <p:spPr>
          <a:xfrm>
            <a:off x="914400" y="3838333"/>
            <a:ext cx="5219600" cy="1546400"/>
          </a:xfrm>
          <a:prstGeom prst="rect">
            <a:avLst/>
          </a:prstGeom>
        </p:spPr>
        <p:txBody>
          <a:bodyPr wrap="square" lIns="121897" tIns="121897" rIns="121897" bIns="121897" anchor="b"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16" name="Shape 16"/>
          <p:cNvSpPr txBox="1">
            <a:spLocks noGrp="1"/>
          </p:cNvSpPr>
          <p:nvPr>
            <p:ph type="subTitle" idx="1"/>
          </p:nvPr>
        </p:nvSpPr>
        <p:spPr>
          <a:xfrm>
            <a:off x="914400" y="5513939"/>
            <a:ext cx="5219600" cy="1046400"/>
          </a:xfrm>
          <a:prstGeom prst="rect">
            <a:avLst/>
          </a:prstGeom>
        </p:spPr>
        <p:txBody>
          <a:bodyPr wrap="square" lIns="121897" tIns="121897" rIns="121897" bIns="121897" anchor="t" anchorCtr="0"/>
          <a:lstStyle>
            <a:lvl1pPr lvl="0" rtl="0">
              <a:spcBef>
                <a:spcPts val="0"/>
              </a:spcBef>
              <a:buClr>
                <a:schemeClr val="dk2"/>
              </a:buClr>
              <a:buSzPct val="100000"/>
              <a:buNone/>
              <a:defRPr sz="1900">
                <a:solidFill>
                  <a:schemeClr val="dk2"/>
                </a:solidFill>
              </a:defRPr>
            </a:lvl1pPr>
            <a:lvl2pPr lvl="1" rtl="0">
              <a:spcBef>
                <a:spcPts val="0"/>
              </a:spcBef>
              <a:buClr>
                <a:schemeClr val="dk2"/>
              </a:buClr>
              <a:buSzPct val="100000"/>
              <a:buNone/>
              <a:defRPr sz="1900">
                <a:solidFill>
                  <a:schemeClr val="dk2"/>
                </a:solidFill>
              </a:defRPr>
            </a:lvl2pPr>
            <a:lvl3pPr lvl="2" rtl="0">
              <a:spcBef>
                <a:spcPts val="0"/>
              </a:spcBef>
              <a:buClr>
                <a:schemeClr val="dk2"/>
              </a:buClr>
              <a:buSzPct val="100000"/>
              <a:buNone/>
              <a:defRPr sz="1900">
                <a:solidFill>
                  <a:schemeClr val="dk2"/>
                </a:solidFill>
              </a:defRPr>
            </a:lvl3pPr>
            <a:lvl4pPr lvl="3" rtl="0">
              <a:spcBef>
                <a:spcPts val="0"/>
              </a:spcBef>
              <a:buClr>
                <a:schemeClr val="dk2"/>
              </a:buClr>
              <a:buSzPct val="100000"/>
              <a:buNone/>
              <a:defRPr sz="1900">
                <a:solidFill>
                  <a:schemeClr val="dk2"/>
                </a:solidFill>
              </a:defRPr>
            </a:lvl4pPr>
            <a:lvl5pPr lvl="4" rtl="0">
              <a:spcBef>
                <a:spcPts val="0"/>
              </a:spcBef>
              <a:buClr>
                <a:schemeClr val="dk2"/>
              </a:buClr>
              <a:buSzPct val="100000"/>
              <a:buNone/>
              <a:defRPr sz="1900">
                <a:solidFill>
                  <a:schemeClr val="dk2"/>
                </a:solidFill>
              </a:defRPr>
            </a:lvl5pPr>
            <a:lvl6pPr lvl="5" rtl="0">
              <a:spcBef>
                <a:spcPts val="0"/>
              </a:spcBef>
              <a:buClr>
                <a:schemeClr val="dk2"/>
              </a:buClr>
              <a:buSzPct val="100000"/>
              <a:buNone/>
              <a:defRPr sz="1900">
                <a:solidFill>
                  <a:schemeClr val="dk2"/>
                </a:solidFill>
              </a:defRPr>
            </a:lvl6pPr>
            <a:lvl7pPr lvl="6" rtl="0">
              <a:spcBef>
                <a:spcPts val="0"/>
              </a:spcBef>
              <a:buClr>
                <a:schemeClr val="dk2"/>
              </a:buClr>
              <a:buSzPct val="100000"/>
              <a:buNone/>
              <a:defRPr sz="1900">
                <a:solidFill>
                  <a:schemeClr val="dk2"/>
                </a:solidFill>
              </a:defRPr>
            </a:lvl7pPr>
            <a:lvl8pPr lvl="7" rtl="0">
              <a:spcBef>
                <a:spcPts val="0"/>
              </a:spcBef>
              <a:buClr>
                <a:schemeClr val="dk2"/>
              </a:buClr>
              <a:buSzPct val="100000"/>
              <a:buNone/>
              <a:defRPr sz="1900">
                <a:solidFill>
                  <a:schemeClr val="dk2"/>
                </a:solidFill>
              </a:defRPr>
            </a:lvl8pPr>
            <a:lvl9pPr lvl="8" rtl="0">
              <a:spcBef>
                <a:spcPts val="0"/>
              </a:spcBef>
              <a:buClr>
                <a:schemeClr val="dk2"/>
              </a:buClr>
              <a:buSzPct val="100000"/>
              <a:buNone/>
              <a:defRPr sz="1900">
                <a:solidFill>
                  <a:schemeClr val="dk2"/>
                </a:solidFill>
              </a:defRPr>
            </a:lvl9pPr>
          </a:lstStyle>
          <a:p>
            <a:endParaRPr/>
          </a:p>
        </p:txBody>
      </p:sp>
    </p:spTree>
    <p:extLst>
      <p:ext uri="{BB962C8B-B14F-4D97-AF65-F5344CB8AC3E}">
        <p14:creationId xmlns:p14="http://schemas.microsoft.com/office/powerpoint/2010/main" val="163116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 name="Shape 34"/>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653033"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body" idx="2"/>
          </p:nvPr>
        </p:nvSpPr>
        <p:spPr>
          <a:xfrm>
            <a:off x="3220181"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7" name="Shape 37"/>
          <p:cNvSpPr txBox="1">
            <a:spLocks noGrp="1"/>
          </p:cNvSpPr>
          <p:nvPr>
            <p:ph type="body" idx="3"/>
          </p:nvPr>
        </p:nvSpPr>
        <p:spPr>
          <a:xfrm>
            <a:off x="5787329"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8" name="Shape 38"/>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560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281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41545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1040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7D667-50C7-4267-A5A7-CE6B214009FB}"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91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7D667-50C7-4267-A5A7-CE6B214009FB}"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27271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7D667-50C7-4267-A5A7-CE6B214009FB}"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5141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57837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02168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7D667-50C7-4267-A5A7-CE6B214009FB}"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0DAE-01CE-4FE2-9ECC-1B36EF47EB84}" type="slidenum">
              <a:rPr lang="en-US" smtClean="0"/>
              <a:t>‹#›</a:t>
            </a:fld>
            <a:endParaRPr lang="en-US"/>
          </a:p>
        </p:txBody>
      </p:sp>
    </p:spTree>
    <p:extLst>
      <p:ext uri="{BB962C8B-B14F-4D97-AF65-F5344CB8AC3E}">
        <p14:creationId xmlns:p14="http://schemas.microsoft.com/office/powerpoint/2010/main" val="30332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98" y="339038"/>
            <a:ext cx="3998699" cy="3174045"/>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3526827" y="3731172"/>
            <a:ext cx="8530925" cy="1631216"/>
          </a:xfrm>
          <a:prstGeom prst="rect">
            <a:avLst/>
          </a:prstGeom>
          <a:noFill/>
          <a:ln>
            <a:noFill/>
          </a:ln>
        </p:spPr>
        <p:txBody>
          <a:bodyPr wrap="none" rtlCol="0">
            <a:spAutoFit/>
          </a:bodyPr>
          <a:lstStyle/>
          <a:p>
            <a:pPr algn="r"/>
            <a:r>
              <a:rPr lang="en-US" sz="8000" b="1">
                <a:solidFill>
                  <a:schemeClr val="bg1"/>
                </a:solidFill>
              </a:rPr>
              <a:t>e-</a:t>
            </a:r>
            <a:r>
              <a:rPr lang="en-US" sz="8000" b="1" dirty="0" err="1">
                <a:solidFill>
                  <a:schemeClr val="bg1"/>
                </a:solidFill>
              </a:rPr>
              <a:t>Magine</a:t>
            </a:r>
            <a:r>
              <a:rPr lang="en-US" sz="8000" b="1" dirty="0">
                <a:solidFill>
                  <a:schemeClr val="bg1"/>
                </a:solidFill>
              </a:rPr>
              <a:t>! Initiative</a:t>
            </a:r>
          </a:p>
          <a:p>
            <a:pPr algn="r"/>
            <a:r>
              <a:rPr lang="en-US" sz="2000" b="1" dirty="0">
                <a:solidFill>
                  <a:schemeClr val="bg1"/>
                </a:solidFill>
              </a:rPr>
              <a:t>Every Mon/Tue 5:30 – 8:30pm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42" y="2380455"/>
            <a:ext cx="886453" cy="967390"/>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41" y="3460533"/>
            <a:ext cx="1739608" cy="1458310"/>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75" y="389161"/>
            <a:ext cx="1620980" cy="1620980"/>
          </a:xfrm>
          <a:prstGeom prst="rect">
            <a:avLst/>
          </a:prstGeom>
        </p:spPr>
      </p:pic>
      <p:pic>
        <p:nvPicPr>
          <p:cNvPr id="14" name="Picture 13">
            <a:extLst>
              <a:ext uri="{FF2B5EF4-FFF2-40B4-BE49-F238E27FC236}">
                <a16:creationId xmlns:a16="http://schemas.microsoft.com/office/drawing/2014/main" id="{1D7C920B-2B82-2990-3BCD-D126F4C1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65" y="4752860"/>
            <a:ext cx="1583359" cy="557342"/>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47" y="5449657"/>
            <a:ext cx="1581330" cy="919578"/>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6873" y="78449"/>
            <a:ext cx="6286500" cy="830997"/>
          </a:xfrm>
          <a:prstGeom prst="rect">
            <a:avLst/>
          </a:prstGeom>
          <a:noFill/>
        </p:spPr>
        <p:txBody>
          <a:bodyPr wrap="square" rtlCol="0">
            <a:spAutoFit/>
          </a:bodyPr>
          <a:lstStyle/>
          <a:p>
            <a:r>
              <a:rPr lang="en-US" sz="4800" dirty="0">
                <a:solidFill>
                  <a:srgbClr val="9966FF"/>
                </a:solidFill>
                <a:latin typeface="Rockwell" panose="02060603020205020403" pitchFamily="18" charset="0"/>
                <a:cs typeface="Aharoni" panose="02010803020104030203" pitchFamily="2" charset="-79"/>
              </a:rPr>
              <a:t>Final Thoughts</a:t>
            </a:r>
          </a:p>
        </p:txBody>
      </p:sp>
      <p:cxnSp>
        <p:nvCxnSpPr>
          <p:cNvPr id="8" name="Straight Connector 7"/>
          <p:cNvCxnSpPr/>
          <p:nvPr/>
        </p:nvCxnSpPr>
        <p:spPr>
          <a:xfrm>
            <a:off x="6287404" y="298942"/>
            <a:ext cx="11796" cy="58138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5C65723-FA44-3828-1D3D-38D45D958BD2}"/>
              </a:ext>
            </a:extLst>
          </p:cNvPr>
          <p:cNvSpPr txBox="1"/>
          <p:nvPr/>
        </p:nvSpPr>
        <p:spPr>
          <a:xfrm>
            <a:off x="116115" y="424543"/>
            <a:ext cx="597867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t>User-Friendly Power:</a:t>
            </a:r>
            <a:r>
              <a:rPr lang="en-US"/>
              <a:t> Combines an intuitive interface with robust AI capabilities.</a:t>
            </a:r>
          </a:p>
          <a:p>
            <a:pPr>
              <a:buFont typeface=""/>
              <a:buChar char="•"/>
            </a:pPr>
            <a:r>
              <a:rPr lang="en-US" b="1"/>
              <a:t>Customization Focus:</a:t>
            </a:r>
            <a:r>
              <a:rPr lang="en-US"/>
              <a:t> Strong emphasis on fine-tuning AI models for personalized results.</a:t>
            </a:r>
          </a:p>
          <a:p>
            <a:pPr>
              <a:buFont typeface=""/>
              <a:buChar char="•"/>
            </a:pPr>
            <a:r>
              <a:rPr lang="en-US" b="1"/>
              <a:t>Versatile Applications:</a:t>
            </a:r>
            <a:r>
              <a:rPr lang="en-US"/>
              <a:t> Caters to a wide range of creative needs, from art to 3D asset generation.</a:t>
            </a:r>
          </a:p>
          <a:p>
            <a:pPr>
              <a:buFont typeface=""/>
              <a:buChar char="•"/>
            </a:pPr>
            <a:r>
              <a:rPr lang="en-US" b="1"/>
              <a:t>Continuous Evolution:</a:t>
            </a:r>
            <a:r>
              <a:rPr lang="en-US"/>
              <a:t> Actively developing new features and improvements.</a:t>
            </a:r>
          </a:p>
          <a:p>
            <a:pPr>
              <a:buFont typeface=""/>
              <a:buChar char="•"/>
            </a:pPr>
            <a:r>
              <a:rPr lang="en-US" b="1"/>
              <a:t>Accessibility:</a:t>
            </a:r>
            <a:r>
              <a:rPr lang="en-US"/>
              <a:t> Offers a platform for both beginners and professionals to explore AI art.</a:t>
            </a:r>
          </a:p>
          <a:p>
            <a:pPr>
              <a:buFont typeface=""/>
              <a:buChar char="•"/>
            </a:pPr>
            <a:r>
              <a:rPr lang="en-US" b="1"/>
              <a:t>Creative Empowerment:</a:t>
            </a:r>
            <a:r>
              <a:rPr lang="en-US"/>
              <a:t> Enables users to translate their visions into visual realities.</a:t>
            </a:r>
          </a:p>
          <a:p>
            <a:pPr>
              <a:buFont typeface=""/>
              <a:buChar char="•"/>
            </a:pPr>
            <a:r>
              <a:rPr lang="en-US" b="1"/>
              <a:t>Community Driven:</a:t>
            </a:r>
            <a:r>
              <a:rPr lang="en-US"/>
              <a:t> Growing community that helps to provide inspiration and examples.</a:t>
            </a:r>
          </a:p>
          <a:p>
            <a:pPr>
              <a:buFont typeface=""/>
              <a:buChar char="•"/>
            </a:pPr>
            <a:r>
              <a:rPr lang="en-US" b="1"/>
              <a:t>Token-Based System:</a:t>
            </a:r>
            <a:r>
              <a:rPr lang="en-US"/>
              <a:t> Utilizes a token or credit system, influencing generation limits and encouraging mindful usage. This system allows for free usage, and paid tiers for heavier users.</a:t>
            </a:r>
          </a:p>
        </p:txBody>
      </p:sp>
    </p:spTree>
    <p:extLst>
      <p:ext uri="{BB962C8B-B14F-4D97-AF65-F5344CB8AC3E}">
        <p14:creationId xmlns:p14="http://schemas.microsoft.com/office/powerpoint/2010/main" val="2960862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TextBox 1">
            <a:extLst>
              <a:ext uri="{FF2B5EF4-FFF2-40B4-BE49-F238E27FC236}">
                <a16:creationId xmlns:a16="http://schemas.microsoft.com/office/drawing/2014/main" id="{484AE9A4-411D-D939-09C1-20B4CE5A3FC9}"/>
              </a:ext>
            </a:extLst>
          </p:cNvPr>
          <p:cNvSpPr txBox="1"/>
          <p:nvPr/>
        </p:nvSpPr>
        <p:spPr>
          <a:xfrm>
            <a:off x="1439333" y="2467428"/>
            <a:ext cx="56170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dirty="0">
                <a:ea typeface="Calibri"/>
                <a:cs typeface="Calibri"/>
              </a:rPr>
              <a:t>Leonardo AI</a:t>
            </a:r>
          </a:p>
        </p:txBody>
      </p:sp>
    </p:spTree>
    <p:extLst>
      <p:ext uri="{BB962C8B-B14F-4D97-AF65-F5344CB8AC3E}">
        <p14:creationId xmlns:p14="http://schemas.microsoft.com/office/powerpoint/2010/main" val="410595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C03C70-4891-2844-00B0-5EF631EA1082}"/>
              </a:ext>
            </a:extLst>
          </p:cNvPr>
          <p:cNvSpPr txBox="1"/>
          <p:nvPr/>
        </p:nvSpPr>
        <p:spPr>
          <a:xfrm>
            <a:off x="661610" y="1011767"/>
            <a:ext cx="831668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Leonardo AI is a platform for generating high-quality AI art and 3D assets. It allows users to create images from text prompts, customize AI models for unique styles, and offers tools like a real-time canvas. It's designed for both beginners and professionals, providing powerful AI-driven visual creation.</a:t>
            </a:r>
            <a:endParaRPr lang="en-US" sz="2800" dirty="0">
              <a:ea typeface="Calibri"/>
              <a:cs typeface="Calibri"/>
            </a:endParaRPr>
          </a:p>
        </p:txBody>
      </p:sp>
    </p:spTree>
    <p:extLst>
      <p:ext uri="{BB962C8B-B14F-4D97-AF65-F5344CB8AC3E}">
        <p14:creationId xmlns:p14="http://schemas.microsoft.com/office/powerpoint/2010/main" val="244259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2668" t="212" r="34475" b="-212"/>
          <a:stretch/>
        </p:blipFill>
        <p:spPr>
          <a:xfrm>
            <a:off x="8186056" y="-1"/>
            <a:ext cx="4005944" cy="685800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C37FD5F3-310C-70FD-DB9A-9F864FC83E55}"/>
              </a:ext>
            </a:extLst>
          </p:cNvPr>
          <p:cNvPicPr>
            <a:picLocks noChangeAspect="1"/>
          </p:cNvPicPr>
          <p:nvPr/>
        </p:nvPicPr>
        <p:blipFill>
          <a:blip r:embed="rId3"/>
          <a:stretch>
            <a:fillRect/>
          </a:stretch>
        </p:blipFill>
        <p:spPr>
          <a:xfrm>
            <a:off x="546825" y="1246414"/>
            <a:ext cx="6988993" cy="4044043"/>
          </a:xfrm>
          <a:prstGeom prst="rect">
            <a:avLst/>
          </a:prstGeom>
        </p:spPr>
      </p:pic>
      <p:sp>
        <p:nvSpPr>
          <p:cNvPr id="3" name="TextBox 2">
            <a:extLst>
              <a:ext uri="{FF2B5EF4-FFF2-40B4-BE49-F238E27FC236}">
                <a16:creationId xmlns:a16="http://schemas.microsoft.com/office/drawing/2014/main" id="{7C11A804-7F40-F09F-9A53-05BE978415FE}"/>
              </a:ext>
            </a:extLst>
          </p:cNvPr>
          <p:cNvSpPr txBox="1"/>
          <p:nvPr/>
        </p:nvSpPr>
        <p:spPr>
          <a:xfrm>
            <a:off x="294555" y="813226"/>
            <a:ext cx="31402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Left hand tool bar</a:t>
            </a:r>
            <a:endParaRPr lang="en-US" dirty="0"/>
          </a:p>
        </p:txBody>
      </p:sp>
      <p:sp>
        <p:nvSpPr>
          <p:cNvPr id="4" name="TextBox 3">
            <a:extLst>
              <a:ext uri="{FF2B5EF4-FFF2-40B4-BE49-F238E27FC236}">
                <a16:creationId xmlns:a16="http://schemas.microsoft.com/office/drawing/2014/main" id="{E6F19C4C-7AC2-5C9D-966F-AB69FBCFF2C8}"/>
              </a:ext>
            </a:extLst>
          </p:cNvPr>
          <p:cNvSpPr txBox="1"/>
          <p:nvPr/>
        </p:nvSpPr>
        <p:spPr>
          <a:xfrm>
            <a:off x="3726755" y="813226"/>
            <a:ext cx="2179705" cy="372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Tool Dashboard</a:t>
            </a:r>
            <a:endParaRPr lang="en-US" dirty="0"/>
          </a:p>
        </p:txBody>
      </p:sp>
      <p:sp>
        <p:nvSpPr>
          <p:cNvPr id="5" name="TextBox 4">
            <a:extLst>
              <a:ext uri="{FF2B5EF4-FFF2-40B4-BE49-F238E27FC236}">
                <a16:creationId xmlns:a16="http://schemas.microsoft.com/office/drawing/2014/main" id="{B04CD672-E41C-0161-CB90-D88BAF0C0470}"/>
              </a:ext>
            </a:extLst>
          </p:cNvPr>
          <p:cNvSpPr txBox="1"/>
          <p:nvPr/>
        </p:nvSpPr>
        <p:spPr>
          <a:xfrm>
            <a:off x="2900722" y="5378824"/>
            <a:ext cx="2659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Users Generated Images</a:t>
            </a:r>
            <a:endParaRPr lang="en-US" dirty="0"/>
          </a:p>
        </p:txBody>
      </p:sp>
    </p:spTree>
    <p:extLst>
      <p:ext uri="{BB962C8B-B14F-4D97-AF65-F5344CB8AC3E}">
        <p14:creationId xmlns:p14="http://schemas.microsoft.com/office/powerpoint/2010/main" val="60455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3F604F-6A8D-4BDE-7176-6B7BC95D4E8A}"/>
              </a:ext>
            </a:extLst>
          </p:cNvPr>
          <p:cNvSpPr txBox="1"/>
          <p:nvPr/>
        </p:nvSpPr>
        <p:spPr>
          <a:xfrm>
            <a:off x="273353" y="237067"/>
            <a:ext cx="719424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Access Leonardo AI:</a:t>
            </a:r>
          </a:p>
          <a:p>
            <a:pPr>
              <a:buFont typeface=""/>
              <a:buChar char="•"/>
            </a:pPr>
            <a:r>
              <a:rPr lang="en-US" b="1" dirty="0"/>
              <a:t>Go to the Website:</a:t>
            </a:r>
            <a:r>
              <a:rPr lang="en-US" dirty="0"/>
              <a:t> Open your web browser and navigate to the Leonardo AI website (app.leonardo.ai) first time user click on "Get Started"</a:t>
            </a:r>
            <a:endParaRPr lang="en-US" dirty="0">
              <a:ea typeface="Calibri"/>
              <a:cs typeface="Calibri"/>
            </a:endParaRPr>
          </a:p>
          <a:p>
            <a:pPr>
              <a:buFont typeface=""/>
              <a:buChar char="•"/>
            </a:pPr>
            <a:r>
              <a:rPr lang="en-US" b="1" dirty="0"/>
              <a:t>Sign Up/Log In:</a:t>
            </a:r>
            <a:r>
              <a:rPr lang="en-US" dirty="0"/>
              <a:t> If you're a new user, you'll need to sign up for an account. If you already have one, log in.</a:t>
            </a:r>
            <a:endParaRPr lang="en-US" dirty="0">
              <a:ea typeface="Calibri"/>
              <a:cs typeface="Calibri"/>
            </a:endParaRPr>
          </a:p>
        </p:txBody>
      </p:sp>
      <p:pic>
        <p:nvPicPr>
          <p:cNvPr id="3" name="Picture 2" descr="A screenshot of a computer&#10;&#10;AI-generated content may be incorrect.">
            <a:extLst>
              <a:ext uri="{FF2B5EF4-FFF2-40B4-BE49-F238E27FC236}">
                <a16:creationId xmlns:a16="http://schemas.microsoft.com/office/drawing/2014/main" id="{690CBCE6-BF3A-BC26-CCBE-E19CCA72D43C}"/>
              </a:ext>
            </a:extLst>
          </p:cNvPr>
          <p:cNvPicPr>
            <a:picLocks noChangeAspect="1"/>
          </p:cNvPicPr>
          <p:nvPr/>
        </p:nvPicPr>
        <p:blipFill>
          <a:blip r:embed="rId2"/>
          <a:stretch>
            <a:fillRect/>
          </a:stretch>
        </p:blipFill>
        <p:spPr>
          <a:xfrm>
            <a:off x="4187798" y="1481879"/>
            <a:ext cx="8004202" cy="2376645"/>
          </a:xfrm>
          <a:prstGeom prst="rect">
            <a:avLst/>
          </a:prstGeom>
        </p:spPr>
      </p:pic>
      <p:pic>
        <p:nvPicPr>
          <p:cNvPr id="4" name="Picture 3" descr="A screenshot of a video game&#10;&#10;AI-generated content may be incorrect.">
            <a:extLst>
              <a:ext uri="{FF2B5EF4-FFF2-40B4-BE49-F238E27FC236}">
                <a16:creationId xmlns:a16="http://schemas.microsoft.com/office/drawing/2014/main" id="{F337351C-CD3C-3F84-F88B-54A8DDE4F7AA}"/>
              </a:ext>
            </a:extLst>
          </p:cNvPr>
          <p:cNvPicPr>
            <a:picLocks noChangeAspect="1"/>
          </p:cNvPicPr>
          <p:nvPr/>
        </p:nvPicPr>
        <p:blipFill>
          <a:blip r:embed="rId3"/>
          <a:stretch>
            <a:fillRect/>
          </a:stretch>
        </p:blipFill>
        <p:spPr>
          <a:xfrm>
            <a:off x="0" y="3830506"/>
            <a:ext cx="8510068" cy="2424283"/>
          </a:xfrm>
          <a:prstGeom prst="rect">
            <a:avLst/>
          </a:prstGeom>
        </p:spPr>
      </p:pic>
    </p:spTree>
    <p:extLst>
      <p:ext uri="{BB962C8B-B14F-4D97-AF65-F5344CB8AC3E}">
        <p14:creationId xmlns:p14="http://schemas.microsoft.com/office/powerpoint/2010/main" val="356851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extBox 1">
            <a:extLst>
              <a:ext uri="{FF2B5EF4-FFF2-40B4-BE49-F238E27FC236}">
                <a16:creationId xmlns:a16="http://schemas.microsoft.com/office/drawing/2014/main" id="{7316BCB9-FEFC-CFC2-46F7-01C450BA307F}"/>
              </a:ext>
            </a:extLst>
          </p:cNvPr>
          <p:cNvSpPr txBox="1"/>
          <p:nvPr/>
        </p:nvSpPr>
        <p:spPr>
          <a:xfrm>
            <a:off x="1210" y="1210"/>
            <a:ext cx="746639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Choose Your AI Model:</a:t>
            </a:r>
            <a:endParaRPr lang="en-US" sz="1400" b="1" dirty="0">
              <a:ea typeface="Calibri"/>
              <a:cs typeface="Calibri"/>
            </a:endParaRPr>
          </a:p>
          <a:p>
            <a:pPr marL="228600" indent="-228600">
              <a:buFont typeface=""/>
              <a:buChar char="•"/>
            </a:pPr>
            <a:r>
              <a:rPr lang="en-US" sz="1400" dirty="0"/>
              <a:t>Leonardo AI offers various AI models. Select the one that best suits your desired style. Common choices include: </a:t>
            </a:r>
            <a:endParaRPr lang="en-US" sz="1400" dirty="0">
              <a:ea typeface="Calibri"/>
              <a:cs typeface="Calibri"/>
            </a:endParaRPr>
          </a:p>
          <a:p>
            <a:pPr marL="228600" lvl="1" indent="-228600">
              <a:buFont typeface=""/>
              <a:buChar char="•"/>
            </a:pPr>
            <a:r>
              <a:rPr lang="en-US" sz="1400" dirty="0"/>
              <a:t>Stable Diffusion models.</a:t>
            </a:r>
            <a:endParaRPr lang="en-US" sz="1400" dirty="0">
              <a:ea typeface="Calibri"/>
              <a:cs typeface="Calibri"/>
            </a:endParaRPr>
          </a:p>
          <a:p>
            <a:pPr marL="228600" lvl="1" indent="-228600">
              <a:buFont typeface=""/>
              <a:buChar char="•"/>
            </a:pPr>
            <a:r>
              <a:rPr lang="en-US" sz="1400" dirty="0"/>
              <a:t>Leonardo Diffusion.</a:t>
            </a:r>
            <a:endParaRPr lang="en-US" sz="1400" dirty="0">
              <a:ea typeface="Calibri"/>
              <a:cs typeface="Calibri"/>
            </a:endParaRPr>
          </a:p>
          <a:p>
            <a:pPr marL="228600" lvl="1" indent="-228600">
              <a:buFont typeface=""/>
              <a:buChar char="•"/>
            </a:pPr>
            <a:r>
              <a:rPr lang="en-US" sz="1400" dirty="0"/>
              <a:t>3D generation models.</a:t>
            </a:r>
            <a:endParaRPr lang="en-US" sz="1400" dirty="0">
              <a:ea typeface="Calibri"/>
              <a:cs typeface="Calibri"/>
            </a:endParaRPr>
          </a:p>
          <a:p>
            <a:pPr>
              <a:buFont typeface=""/>
              <a:buChar char="•"/>
            </a:pPr>
            <a:r>
              <a:rPr lang="en-US" sz="1400" dirty="0"/>
              <a:t>The model you choose will greatly impact the style and quality of your generated images.</a:t>
            </a:r>
            <a:endParaRPr lang="en-US" sz="1400" dirty="0">
              <a:ea typeface="Calibri"/>
              <a:cs typeface="Calibri"/>
            </a:endParaRPr>
          </a:p>
        </p:txBody>
      </p:sp>
      <p:sp>
        <p:nvSpPr>
          <p:cNvPr id="3" name="TextBox 2">
            <a:extLst>
              <a:ext uri="{FF2B5EF4-FFF2-40B4-BE49-F238E27FC236}">
                <a16:creationId xmlns:a16="http://schemas.microsoft.com/office/drawing/2014/main" id="{2F22EEDB-F025-482D-31EB-04084BC7D8C2}"/>
              </a:ext>
            </a:extLst>
          </p:cNvPr>
          <p:cNvSpPr txBox="1"/>
          <p:nvPr/>
        </p:nvSpPr>
        <p:spPr>
          <a:xfrm>
            <a:off x="1210" y="2311400"/>
            <a:ext cx="74663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Craft Your Prompt:</a:t>
            </a:r>
            <a:endParaRPr lang="en-US" sz="1400" b="1" dirty="0">
              <a:ea typeface="Calibri"/>
              <a:cs typeface="Calibri"/>
            </a:endParaRPr>
          </a:p>
          <a:p>
            <a:pPr>
              <a:buFont typeface=""/>
              <a:buChar char="•"/>
            </a:pPr>
            <a:r>
              <a:rPr lang="en-US" sz="1400" b="1" dirty="0"/>
              <a:t>Enter a Text Prompt:</a:t>
            </a:r>
            <a:r>
              <a:rPr lang="en-US" sz="1400" dirty="0"/>
              <a:t> In the prompt box, type a detailed description of the image you want to create. The more specific and descriptive your prompt, the better the results.</a:t>
            </a:r>
            <a:endParaRPr lang="en-US" sz="1400" dirty="0">
              <a:ea typeface="Calibri"/>
              <a:cs typeface="Calibri"/>
            </a:endParaRPr>
          </a:p>
          <a:p>
            <a:pPr>
              <a:buFont typeface=""/>
              <a:buChar char="•"/>
            </a:pPr>
            <a:r>
              <a:rPr lang="en-US" sz="1400" b="1" dirty="0"/>
              <a:t>Include Details:</a:t>
            </a:r>
            <a:r>
              <a:rPr lang="en-US" sz="1400" dirty="0"/>
              <a:t> Specify subjects, objects, settings, colors, lighting, and artistic styles.</a:t>
            </a:r>
            <a:endParaRPr lang="en-US" sz="1400" dirty="0">
              <a:ea typeface="Calibri"/>
              <a:cs typeface="Calibri"/>
            </a:endParaRPr>
          </a:p>
          <a:p>
            <a:pPr>
              <a:buFont typeface=""/>
              <a:buChar char="•"/>
            </a:pPr>
            <a:r>
              <a:rPr lang="en-US" sz="1400" b="1" dirty="0"/>
              <a:t>Use Negative Prompts:</a:t>
            </a:r>
            <a:r>
              <a:rPr lang="en-US" sz="1400" dirty="0"/>
              <a:t> Use the negative prompt box to tell the AI what you </a:t>
            </a:r>
            <a:r>
              <a:rPr lang="en-US" sz="1400" i="1" dirty="0"/>
              <a:t>don't</a:t>
            </a:r>
            <a:r>
              <a:rPr lang="en-US" sz="1400" dirty="0"/>
              <a:t> want in the image. This can help refine your results.</a:t>
            </a:r>
            <a:endParaRPr lang="en-US" sz="1400" dirty="0">
              <a:ea typeface="Calibri"/>
              <a:cs typeface="Calibri"/>
            </a:endParaRPr>
          </a:p>
        </p:txBody>
      </p:sp>
      <p:sp>
        <p:nvSpPr>
          <p:cNvPr id="4" name="TextBox 3">
            <a:extLst>
              <a:ext uri="{FF2B5EF4-FFF2-40B4-BE49-F238E27FC236}">
                <a16:creationId xmlns:a16="http://schemas.microsoft.com/office/drawing/2014/main" id="{A330F5F6-7AA7-9BCC-AFE7-4D5599A897ED}"/>
              </a:ext>
            </a:extLst>
          </p:cNvPr>
          <p:cNvSpPr txBox="1"/>
          <p:nvPr/>
        </p:nvSpPr>
        <p:spPr>
          <a:xfrm>
            <a:off x="1210" y="4700209"/>
            <a:ext cx="956491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Adjust Settings (Optional):</a:t>
            </a:r>
            <a:endParaRPr lang="en-US" sz="1400" b="1" dirty="0">
              <a:ea typeface="Calibri"/>
              <a:cs typeface="Calibri"/>
            </a:endParaRPr>
          </a:p>
          <a:p>
            <a:pPr>
              <a:buFont typeface=""/>
              <a:buChar char="•"/>
            </a:pPr>
            <a:r>
              <a:rPr lang="en-US" sz="1400" b="1" dirty="0"/>
              <a:t>Image Dimensions:</a:t>
            </a:r>
            <a:r>
              <a:rPr lang="en-US" sz="1400" dirty="0"/>
              <a:t> Set the desired width and height of your image.</a:t>
            </a:r>
            <a:endParaRPr lang="en-US" sz="1400" dirty="0">
              <a:ea typeface="Calibri"/>
              <a:cs typeface="Calibri"/>
            </a:endParaRPr>
          </a:p>
          <a:p>
            <a:pPr>
              <a:buFont typeface=""/>
              <a:buChar char="•"/>
            </a:pPr>
            <a:r>
              <a:rPr lang="en-US" sz="1400" b="1" dirty="0"/>
              <a:t>Guidance Scale:</a:t>
            </a:r>
            <a:r>
              <a:rPr lang="en-US" sz="1400" dirty="0"/>
              <a:t> Adjust the guidance scale to control how closely the AI adheres to your prompt. Higher values mean closer adherence.</a:t>
            </a:r>
            <a:endParaRPr lang="en-US" sz="1400" dirty="0">
              <a:ea typeface="Calibri"/>
              <a:cs typeface="Calibri"/>
            </a:endParaRPr>
          </a:p>
          <a:p>
            <a:pPr>
              <a:buFont typeface=""/>
              <a:buChar char="•"/>
            </a:pPr>
            <a:r>
              <a:rPr lang="en-US" sz="1400" b="1" dirty="0"/>
              <a:t>Sampling Steps:</a:t>
            </a:r>
            <a:r>
              <a:rPr lang="en-US" sz="1400" dirty="0"/>
              <a:t> Modify the number of sampling steps to control the level of detail. More steps generally result in higher quality.</a:t>
            </a:r>
            <a:endParaRPr lang="en-US" sz="1400" dirty="0">
              <a:ea typeface="Calibri"/>
              <a:cs typeface="Calibri"/>
            </a:endParaRPr>
          </a:p>
          <a:p>
            <a:pPr>
              <a:buFont typeface=""/>
              <a:buChar char="•"/>
            </a:pPr>
            <a:r>
              <a:rPr lang="en-US" sz="1400" b="1" dirty="0"/>
              <a:t>Model specific settings:</a:t>
            </a:r>
            <a:r>
              <a:rPr lang="en-US" sz="1400" dirty="0"/>
              <a:t> Each model will have its own set of unique settings. Explore these settings to fine tune your generations.</a:t>
            </a:r>
            <a:endParaRPr lang="en-US" sz="1400" dirty="0">
              <a:ea typeface="Calibri"/>
              <a:cs typeface="Calibri"/>
            </a:endParaRPr>
          </a:p>
          <a:p>
            <a:pPr>
              <a:buFont typeface=""/>
              <a:buChar char="•"/>
            </a:pPr>
            <a:r>
              <a:rPr lang="en-US" sz="1400" b="1" dirty="0"/>
              <a:t>Image generation settings:</a:t>
            </a:r>
            <a:r>
              <a:rPr lang="en-US" sz="1400" dirty="0"/>
              <a:t> Adjust things such as the number of images to generate per prompt.</a:t>
            </a:r>
            <a:endParaRPr lang="en-US" sz="1400" dirty="0">
              <a:ea typeface="Calibri"/>
              <a:cs typeface="Calibri"/>
            </a:endParaRPr>
          </a:p>
        </p:txBody>
      </p:sp>
      <p:pic>
        <p:nvPicPr>
          <p:cNvPr id="5" name="Picture 4" descr="A screenshot of a computer&#10;&#10;AI-generated content may be incorrect.">
            <a:extLst>
              <a:ext uri="{FF2B5EF4-FFF2-40B4-BE49-F238E27FC236}">
                <a16:creationId xmlns:a16="http://schemas.microsoft.com/office/drawing/2014/main" id="{B3A6FE2F-D8FB-A61C-9DEE-0D8E72704220}"/>
              </a:ext>
            </a:extLst>
          </p:cNvPr>
          <p:cNvPicPr>
            <a:picLocks noChangeAspect="1"/>
          </p:cNvPicPr>
          <p:nvPr/>
        </p:nvPicPr>
        <p:blipFill>
          <a:blip r:embed="rId3"/>
          <a:stretch>
            <a:fillRect/>
          </a:stretch>
        </p:blipFill>
        <p:spPr>
          <a:xfrm>
            <a:off x="7081157" y="530657"/>
            <a:ext cx="5110843" cy="2465657"/>
          </a:xfrm>
          <a:prstGeom prst="rect">
            <a:avLst/>
          </a:prstGeom>
        </p:spPr>
      </p:pic>
    </p:spTree>
    <p:extLst>
      <p:ext uri="{BB962C8B-B14F-4D97-AF65-F5344CB8AC3E}">
        <p14:creationId xmlns:p14="http://schemas.microsoft.com/office/powerpoint/2010/main" val="3576369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DBB5A425-5CF7-F6C3-80E8-68891BF0FB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F7C2500-27E3-1FC5-BA90-E7508E72E3BC}"/>
              </a:ext>
            </a:extLst>
          </p:cNvPr>
          <p:cNvSpPr txBox="1"/>
          <p:nvPr/>
        </p:nvSpPr>
        <p:spPr>
          <a:xfrm>
            <a:off x="0" y="0"/>
            <a:ext cx="74676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Generate Your Image:</a:t>
            </a:r>
            <a:endParaRPr lang="en-US" sz="1400" b="1" dirty="0">
              <a:ea typeface="Calibri"/>
              <a:cs typeface="Calibri"/>
            </a:endParaRPr>
          </a:p>
          <a:p>
            <a:pPr>
              <a:buFont typeface=""/>
              <a:buChar char="•"/>
            </a:pPr>
            <a:r>
              <a:rPr lang="en-US" sz="1400" b="1" dirty="0"/>
              <a:t>Click "Generate":</a:t>
            </a:r>
            <a:r>
              <a:rPr lang="en-US" sz="1400" dirty="0"/>
              <a:t> Once you're satisfied with your prompt and settings, click the "Generate" button.</a:t>
            </a:r>
            <a:endParaRPr lang="en-US" sz="1400" dirty="0">
              <a:ea typeface="Calibri"/>
              <a:cs typeface="Calibri"/>
            </a:endParaRPr>
          </a:p>
          <a:p>
            <a:pPr>
              <a:buFont typeface=""/>
              <a:buChar char="•"/>
            </a:pPr>
            <a:r>
              <a:rPr lang="en-US" sz="1400" b="1" dirty="0"/>
              <a:t>Wait for Processing:</a:t>
            </a:r>
            <a:r>
              <a:rPr lang="en-US" sz="1400" dirty="0"/>
              <a:t> The AI will process your request, which may take a few moments depending on the complexity of your prompt and the chosen settings.</a:t>
            </a:r>
            <a:endParaRPr lang="en-US" sz="1400" dirty="0">
              <a:ea typeface="Calibri"/>
              <a:cs typeface="Calibri"/>
            </a:endParaRPr>
          </a:p>
        </p:txBody>
      </p:sp>
      <p:sp>
        <p:nvSpPr>
          <p:cNvPr id="6" name="TextBox 5">
            <a:extLst>
              <a:ext uri="{FF2B5EF4-FFF2-40B4-BE49-F238E27FC236}">
                <a16:creationId xmlns:a16="http://schemas.microsoft.com/office/drawing/2014/main" id="{514BC5F1-35A9-5D8F-7AEF-D7F009C7FBAC}"/>
              </a:ext>
            </a:extLst>
          </p:cNvPr>
          <p:cNvSpPr txBox="1"/>
          <p:nvPr/>
        </p:nvSpPr>
        <p:spPr>
          <a:xfrm>
            <a:off x="0" y="1328058"/>
            <a:ext cx="74676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Review and Refine:</a:t>
            </a:r>
            <a:endParaRPr lang="en-US" sz="1400" b="1" dirty="0">
              <a:ea typeface="Calibri"/>
              <a:cs typeface="Calibri"/>
            </a:endParaRPr>
          </a:p>
          <a:p>
            <a:pPr>
              <a:buFont typeface=""/>
              <a:buChar char="•"/>
            </a:pPr>
            <a:r>
              <a:rPr lang="en-US" sz="1400" b="1" dirty="0"/>
              <a:t>View Results:</a:t>
            </a:r>
            <a:r>
              <a:rPr lang="en-US" sz="1400" dirty="0"/>
              <a:t> After processing, the generated images will appear.</a:t>
            </a:r>
            <a:endParaRPr lang="en-US" sz="1400" dirty="0">
              <a:ea typeface="Calibri"/>
              <a:cs typeface="Calibri"/>
            </a:endParaRPr>
          </a:p>
          <a:p>
            <a:pPr>
              <a:buFont typeface=""/>
              <a:buChar char="•"/>
            </a:pPr>
            <a:r>
              <a:rPr lang="en-US" sz="1400" b="1" dirty="0"/>
              <a:t>Download:</a:t>
            </a:r>
            <a:r>
              <a:rPr lang="en-US" sz="1400" dirty="0"/>
              <a:t> If you like an image, you can download it to your device.</a:t>
            </a:r>
            <a:endParaRPr lang="en-US" sz="1400" dirty="0">
              <a:ea typeface="Calibri"/>
              <a:cs typeface="Calibri"/>
            </a:endParaRPr>
          </a:p>
          <a:p>
            <a:pPr marL="228600" indent="-228600">
              <a:buFont typeface=""/>
              <a:buChar char="•"/>
            </a:pPr>
            <a:r>
              <a:rPr lang="en-US" sz="1400" b="1" dirty="0"/>
              <a:t>Refine:</a:t>
            </a:r>
            <a:r>
              <a:rPr lang="en-US" sz="1400" dirty="0"/>
              <a:t> If you're not satisfied, you can: </a:t>
            </a:r>
            <a:endParaRPr lang="en-US" sz="1400" dirty="0">
              <a:ea typeface="Calibri"/>
              <a:cs typeface="Calibri"/>
            </a:endParaRPr>
          </a:p>
          <a:p>
            <a:pPr marL="228600" lvl="1" indent="-228600">
              <a:buFont typeface=""/>
              <a:buChar char="•"/>
            </a:pPr>
            <a:r>
              <a:rPr lang="en-US" sz="1400" dirty="0"/>
              <a:t>Modify your prompt.</a:t>
            </a:r>
            <a:endParaRPr lang="en-US" sz="1400" dirty="0">
              <a:ea typeface="Calibri"/>
              <a:cs typeface="Calibri"/>
            </a:endParaRPr>
          </a:p>
          <a:p>
            <a:pPr marL="228600" lvl="1" indent="-228600">
              <a:buFont typeface=""/>
              <a:buChar char="•"/>
            </a:pPr>
            <a:r>
              <a:rPr lang="en-US" sz="1400" dirty="0"/>
              <a:t>Adjust the settings.</a:t>
            </a:r>
            <a:endParaRPr lang="en-US" sz="1400" dirty="0">
              <a:ea typeface="Calibri"/>
              <a:cs typeface="Calibri"/>
            </a:endParaRPr>
          </a:p>
          <a:p>
            <a:pPr marL="228600" lvl="1" indent="-228600">
              <a:buFont typeface=""/>
              <a:buChar char="•"/>
            </a:pPr>
            <a:r>
              <a:rPr lang="en-US" sz="1400" dirty="0"/>
              <a:t>Use the "Variations" feature to generate similar images.</a:t>
            </a:r>
            <a:endParaRPr lang="en-US" sz="1400" dirty="0">
              <a:ea typeface="Calibri"/>
              <a:cs typeface="Calibri"/>
            </a:endParaRPr>
          </a:p>
          <a:p>
            <a:pPr marL="228600" lvl="1" indent="-228600">
              <a:buFont typeface=""/>
              <a:buChar char="•"/>
            </a:pPr>
            <a:r>
              <a:rPr lang="en-US" sz="1400" dirty="0"/>
              <a:t>Use the Canvas editor to edit the generated images.</a:t>
            </a:r>
            <a:endParaRPr lang="en-US" sz="1400" dirty="0">
              <a:ea typeface="Calibri"/>
              <a:cs typeface="Calibri"/>
            </a:endParaRPr>
          </a:p>
        </p:txBody>
      </p:sp>
      <p:pic>
        <p:nvPicPr>
          <p:cNvPr id="7" name="Picture 6" descr="A screenshot of a computer&#10;&#10;AI-generated content may be incorrect.">
            <a:extLst>
              <a:ext uri="{FF2B5EF4-FFF2-40B4-BE49-F238E27FC236}">
                <a16:creationId xmlns:a16="http://schemas.microsoft.com/office/drawing/2014/main" id="{4C11DCD9-636B-B7F4-C3CC-C9A59FB20228}"/>
              </a:ext>
            </a:extLst>
          </p:cNvPr>
          <p:cNvPicPr>
            <a:picLocks noChangeAspect="1"/>
          </p:cNvPicPr>
          <p:nvPr/>
        </p:nvPicPr>
        <p:blipFill>
          <a:blip r:embed="rId3"/>
          <a:stretch>
            <a:fillRect/>
          </a:stretch>
        </p:blipFill>
        <p:spPr>
          <a:xfrm>
            <a:off x="1529442" y="3509848"/>
            <a:ext cx="8909958" cy="3016932"/>
          </a:xfrm>
          <a:prstGeom prst="rect">
            <a:avLst/>
          </a:prstGeom>
        </p:spPr>
      </p:pic>
    </p:spTree>
    <p:extLst>
      <p:ext uri="{BB962C8B-B14F-4D97-AF65-F5344CB8AC3E}">
        <p14:creationId xmlns:p14="http://schemas.microsoft.com/office/powerpoint/2010/main" val="1017740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88F565C8-4EE2-A3D6-D050-9D8C6CD0A7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3BDBC1-C2BF-C100-E36B-999C3075A1F6}"/>
              </a:ext>
            </a:extLst>
          </p:cNvPr>
          <p:cNvSpPr txBox="1"/>
          <p:nvPr/>
        </p:nvSpPr>
        <p:spPr>
          <a:xfrm>
            <a:off x="1210" y="1210"/>
            <a:ext cx="746639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Choose Your AI Model:</a:t>
            </a:r>
            <a:endParaRPr lang="en-US" sz="1400" b="1" dirty="0">
              <a:ea typeface="Calibri"/>
              <a:cs typeface="Calibri"/>
            </a:endParaRPr>
          </a:p>
          <a:p>
            <a:pPr marL="228600" indent="-228600">
              <a:buFont typeface=""/>
              <a:buChar char="•"/>
            </a:pPr>
            <a:r>
              <a:rPr lang="en-US" sz="1400" dirty="0"/>
              <a:t>Leonardo AI offers various AI models. Select the one that best suits your desired style. Common choices include: </a:t>
            </a:r>
            <a:endParaRPr lang="en-US" sz="1400" dirty="0">
              <a:ea typeface="Calibri"/>
              <a:cs typeface="Calibri"/>
            </a:endParaRPr>
          </a:p>
          <a:p>
            <a:pPr marL="228600" lvl="1" indent="-228600">
              <a:buFont typeface=""/>
              <a:buChar char="•"/>
            </a:pPr>
            <a:r>
              <a:rPr lang="en-US" sz="1400" dirty="0"/>
              <a:t>Stable Diffusion models.</a:t>
            </a:r>
            <a:endParaRPr lang="en-US" sz="1400" dirty="0">
              <a:ea typeface="Calibri"/>
              <a:cs typeface="Calibri"/>
            </a:endParaRPr>
          </a:p>
          <a:p>
            <a:pPr marL="228600" lvl="1" indent="-228600">
              <a:buFont typeface=""/>
              <a:buChar char="•"/>
            </a:pPr>
            <a:r>
              <a:rPr lang="en-US" sz="1400" dirty="0"/>
              <a:t>Leonardo Diffusion.</a:t>
            </a:r>
            <a:endParaRPr lang="en-US" sz="1400" dirty="0">
              <a:ea typeface="Calibri"/>
              <a:cs typeface="Calibri"/>
            </a:endParaRPr>
          </a:p>
          <a:p>
            <a:pPr marL="228600" lvl="1" indent="-228600">
              <a:buFont typeface=""/>
              <a:buChar char="•"/>
            </a:pPr>
            <a:r>
              <a:rPr lang="en-US" sz="1400" dirty="0"/>
              <a:t>3D generation models.</a:t>
            </a:r>
            <a:endParaRPr lang="en-US" sz="1400" dirty="0">
              <a:ea typeface="Calibri"/>
              <a:cs typeface="Calibri"/>
            </a:endParaRPr>
          </a:p>
          <a:p>
            <a:pPr>
              <a:buFont typeface=""/>
              <a:buChar char="•"/>
            </a:pPr>
            <a:r>
              <a:rPr lang="en-US" sz="1400" dirty="0"/>
              <a:t>The model you choose will greatly impact the style and quality of your generated images.</a:t>
            </a:r>
            <a:endParaRPr lang="en-US" sz="1400" dirty="0">
              <a:ea typeface="Calibri"/>
              <a:cs typeface="Calibri"/>
            </a:endParaRPr>
          </a:p>
        </p:txBody>
      </p:sp>
      <p:sp>
        <p:nvSpPr>
          <p:cNvPr id="3" name="TextBox 2">
            <a:extLst>
              <a:ext uri="{FF2B5EF4-FFF2-40B4-BE49-F238E27FC236}">
                <a16:creationId xmlns:a16="http://schemas.microsoft.com/office/drawing/2014/main" id="{E20F9C34-EEF8-7340-CB57-9DA3F88FA732}"/>
              </a:ext>
            </a:extLst>
          </p:cNvPr>
          <p:cNvSpPr txBox="1"/>
          <p:nvPr/>
        </p:nvSpPr>
        <p:spPr>
          <a:xfrm>
            <a:off x="1210" y="2311400"/>
            <a:ext cx="74663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Craft Your Prompt:</a:t>
            </a:r>
            <a:endParaRPr lang="en-US" sz="1400" b="1" dirty="0">
              <a:ea typeface="Calibri"/>
              <a:cs typeface="Calibri"/>
            </a:endParaRPr>
          </a:p>
          <a:p>
            <a:pPr>
              <a:buFont typeface=""/>
              <a:buChar char="•"/>
            </a:pPr>
            <a:r>
              <a:rPr lang="en-US" sz="1400" b="1" dirty="0"/>
              <a:t>Enter a Text Prompt:</a:t>
            </a:r>
            <a:r>
              <a:rPr lang="en-US" sz="1400" dirty="0"/>
              <a:t> In the prompt box, type a detailed description of the image you want to create. The more specific and descriptive your prompt, the better the results.</a:t>
            </a:r>
            <a:endParaRPr lang="en-US" sz="1400" dirty="0">
              <a:ea typeface="Calibri"/>
              <a:cs typeface="Calibri"/>
            </a:endParaRPr>
          </a:p>
          <a:p>
            <a:pPr>
              <a:buFont typeface=""/>
              <a:buChar char="•"/>
            </a:pPr>
            <a:r>
              <a:rPr lang="en-US" sz="1400" b="1" dirty="0"/>
              <a:t>Include Details:</a:t>
            </a:r>
            <a:r>
              <a:rPr lang="en-US" sz="1400" dirty="0"/>
              <a:t> Specify subjects, objects, settings, colors, lighting, and artistic styles.</a:t>
            </a:r>
            <a:endParaRPr lang="en-US" sz="1400" dirty="0">
              <a:ea typeface="Calibri"/>
              <a:cs typeface="Calibri"/>
            </a:endParaRPr>
          </a:p>
          <a:p>
            <a:pPr>
              <a:buFont typeface=""/>
              <a:buChar char="•"/>
            </a:pPr>
            <a:r>
              <a:rPr lang="en-US" sz="1400" b="1" dirty="0"/>
              <a:t>Use Negative Prompts:</a:t>
            </a:r>
            <a:r>
              <a:rPr lang="en-US" sz="1400" dirty="0"/>
              <a:t> Use the negative prompt box to tell the AI what you </a:t>
            </a:r>
            <a:r>
              <a:rPr lang="en-US" sz="1400" i="1" dirty="0"/>
              <a:t>don't</a:t>
            </a:r>
            <a:r>
              <a:rPr lang="en-US" sz="1400" dirty="0"/>
              <a:t> want in the image. This can help refine your results.</a:t>
            </a:r>
            <a:endParaRPr lang="en-US" sz="1400" dirty="0">
              <a:ea typeface="Calibri"/>
              <a:cs typeface="Calibri"/>
            </a:endParaRPr>
          </a:p>
        </p:txBody>
      </p:sp>
      <p:sp>
        <p:nvSpPr>
          <p:cNvPr id="4" name="TextBox 3">
            <a:extLst>
              <a:ext uri="{FF2B5EF4-FFF2-40B4-BE49-F238E27FC236}">
                <a16:creationId xmlns:a16="http://schemas.microsoft.com/office/drawing/2014/main" id="{A1BBA685-A629-62F8-9058-7A9302D5AFF9}"/>
              </a:ext>
            </a:extLst>
          </p:cNvPr>
          <p:cNvSpPr txBox="1"/>
          <p:nvPr/>
        </p:nvSpPr>
        <p:spPr>
          <a:xfrm>
            <a:off x="1210" y="4700209"/>
            <a:ext cx="956491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Adjust Settings (Optional):</a:t>
            </a:r>
            <a:endParaRPr lang="en-US" sz="1400" b="1" dirty="0">
              <a:ea typeface="Calibri"/>
              <a:cs typeface="Calibri"/>
            </a:endParaRPr>
          </a:p>
          <a:p>
            <a:pPr>
              <a:buFont typeface=""/>
              <a:buChar char="•"/>
            </a:pPr>
            <a:r>
              <a:rPr lang="en-US" sz="1400" b="1" dirty="0"/>
              <a:t>Image Dimensions:</a:t>
            </a:r>
            <a:r>
              <a:rPr lang="en-US" sz="1400" dirty="0"/>
              <a:t> Set the desired width and height of your image.</a:t>
            </a:r>
            <a:endParaRPr lang="en-US" sz="1400" dirty="0">
              <a:ea typeface="Calibri"/>
              <a:cs typeface="Calibri"/>
            </a:endParaRPr>
          </a:p>
          <a:p>
            <a:pPr>
              <a:buFont typeface=""/>
              <a:buChar char="•"/>
            </a:pPr>
            <a:r>
              <a:rPr lang="en-US" sz="1400" b="1" dirty="0"/>
              <a:t>Guidance Scale:</a:t>
            </a:r>
            <a:r>
              <a:rPr lang="en-US" sz="1400" dirty="0"/>
              <a:t> Adjust the guidance scale to control how closely the AI adheres to your prompt. Higher values mean closer adherence.</a:t>
            </a:r>
            <a:endParaRPr lang="en-US" sz="1400" dirty="0">
              <a:ea typeface="Calibri"/>
              <a:cs typeface="Calibri"/>
            </a:endParaRPr>
          </a:p>
          <a:p>
            <a:pPr>
              <a:buFont typeface=""/>
              <a:buChar char="•"/>
            </a:pPr>
            <a:r>
              <a:rPr lang="en-US" sz="1400" b="1" dirty="0"/>
              <a:t>Sampling Steps:</a:t>
            </a:r>
            <a:r>
              <a:rPr lang="en-US" sz="1400" dirty="0"/>
              <a:t> Modify the number of sampling steps to control the level of detail. More steps generally result in higher quality.</a:t>
            </a:r>
            <a:endParaRPr lang="en-US" sz="1400" dirty="0">
              <a:ea typeface="Calibri"/>
              <a:cs typeface="Calibri"/>
            </a:endParaRPr>
          </a:p>
          <a:p>
            <a:pPr>
              <a:buFont typeface=""/>
              <a:buChar char="•"/>
            </a:pPr>
            <a:r>
              <a:rPr lang="en-US" sz="1400" b="1" dirty="0"/>
              <a:t>Model specific settings:</a:t>
            </a:r>
            <a:r>
              <a:rPr lang="en-US" sz="1400" dirty="0"/>
              <a:t> Each model will have its own set of unique settings. Explore these settings to fine tune your generations.</a:t>
            </a:r>
            <a:endParaRPr lang="en-US" sz="1400" dirty="0">
              <a:ea typeface="Calibri"/>
              <a:cs typeface="Calibri"/>
            </a:endParaRPr>
          </a:p>
          <a:p>
            <a:pPr>
              <a:buFont typeface=""/>
              <a:buChar char="•"/>
            </a:pPr>
            <a:r>
              <a:rPr lang="en-US" sz="1400" b="1" dirty="0"/>
              <a:t>Image generation settings:</a:t>
            </a:r>
            <a:r>
              <a:rPr lang="en-US" sz="1400" dirty="0"/>
              <a:t> Adjust things such as the number of images to generate per prompt.</a:t>
            </a:r>
            <a:endParaRPr lang="en-US" sz="1400" dirty="0">
              <a:ea typeface="Calibri"/>
              <a:cs typeface="Calibri"/>
            </a:endParaRPr>
          </a:p>
        </p:txBody>
      </p:sp>
    </p:spTree>
    <p:extLst>
      <p:ext uri="{BB962C8B-B14F-4D97-AF65-F5344CB8AC3E}">
        <p14:creationId xmlns:p14="http://schemas.microsoft.com/office/powerpoint/2010/main" val="27194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380" r="23674"/>
          <a:stretch/>
        </p:blipFill>
        <p:spPr>
          <a:xfrm>
            <a:off x="6545943" y="0"/>
            <a:ext cx="5646057" cy="6858000"/>
          </a:xfrm>
          <a:prstGeom prst="rect">
            <a:avLst/>
          </a:prstGeom>
        </p:spPr>
      </p:pic>
      <p:sp>
        <p:nvSpPr>
          <p:cNvPr id="2" name="TextBox 1">
            <a:extLst>
              <a:ext uri="{FF2B5EF4-FFF2-40B4-BE49-F238E27FC236}">
                <a16:creationId xmlns:a16="http://schemas.microsoft.com/office/drawing/2014/main" id="{C182CFFF-493A-E4AA-7B55-B953B06BBC72}"/>
              </a:ext>
            </a:extLst>
          </p:cNvPr>
          <p:cNvSpPr txBox="1"/>
          <p:nvPr/>
        </p:nvSpPr>
        <p:spPr>
          <a:xfrm>
            <a:off x="532191" y="163286"/>
            <a:ext cx="3904341"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Calibri"/>
                <a:cs typeface="Calibri"/>
              </a:rPr>
              <a:t>New Random Prompt</a:t>
            </a:r>
          </a:p>
          <a:p>
            <a:r>
              <a:rPr lang="en-US" sz="1400" dirty="0">
                <a:ea typeface="+mn-lt"/>
                <a:cs typeface="+mn-lt"/>
              </a:rPr>
              <a:t>The "Random Prompt" button in Leonardo AI is a feature that provides users with instant, randomly generated text prompts. Clicking it produces a new, often unexpected, description that you can use to generate an image. This is useful for:</a:t>
            </a:r>
            <a:endParaRPr lang="en-US" sz="1400" dirty="0">
              <a:ea typeface="Calibri"/>
              <a:cs typeface="Calibri"/>
            </a:endParaRPr>
          </a:p>
          <a:p>
            <a:pPr marL="285750" indent="-285750">
              <a:buFont typeface="Arial"/>
              <a:buChar char="•"/>
            </a:pPr>
            <a:r>
              <a:rPr lang="en-US" sz="1400" b="1" dirty="0">
                <a:ea typeface="+mn-lt"/>
                <a:cs typeface="+mn-lt"/>
              </a:rPr>
              <a:t>Inspiration:</a:t>
            </a:r>
            <a:r>
              <a:rPr lang="en-US" sz="1400" dirty="0">
                <a:ea typeface="+mn-lt"/>
                <a:cs typeface="+mn-lt"/>
              </a:rPr>
              <a:t> Overcoming creative blocks by providing fresh ideas.</a:t>
            </a:r>
            <a:endParaRPr lang="en-US" sz="1400" dirty="0">
              <a:ea typeface="Calibri"/>
              <a:cs typeface="Calibri"/>
            </a:endParaRPr>
          </a:p>
          <a:p>
            <a:pPr marL="285750" indent="-285750">
              <a:buFont typeface="Arial"/>
              <a:buChar char="•"/>
            </a:pPr>
            <a:r>
              <a:rPr lang="en-US" sz="1400" b="1" dirty="0">
                <a:ea typeface="+mn-lt"/>
                <a:cs typeface="+mn-lt"/>
              </a:rPr>
              <a:t>Exploration:</a:t>
            </a:r>
            <a:r>
              <a:rPr lang="en-US" sz="1400" dirty="0">
                <a:ea typeface="+mn-lt"/>
                <a:cs typeface="+mn-lt"/>
              </a:rPr>
              <a:t> Discovering new styles and subjects you might not have considered.</a:t>
            </a:r>
            <a:endParaRPr lang="en-US" sz="1400" dirty="0">
              <a:ea typeface="Calibri"/>
              <a:cs typeface="Calibri"/>
            </a:endParaRPr>
          </a:p>
          <a:p>
            <a:pPr marL="285750" indent="-285750">
              <a:buFont typeface="Arial"/>
              <a:buChar char="•"/>
            </a:pPr>
            <a:r>
              <a:rPr lang="en-US" sz="1400" b="1" dirty="0">
                <a:ea typeface="+mn-lt"/>
                <a:cs typeface="+mn-lt"/>
              </a:rPr>
              <a:t>Experimentation:</a:t>
            </a:r>
            <a:r>
              <a:rPr lang="en-US" sz="1400" dirty="0">
                <a:ea typeface="+mn-lt"/>
                <a:cs typeface="+mn-lt"/>
              </a:rPr>
              <a:t> Testing the AI's capabilities with diverse and unusual prompts.</a:t>
            </a:r>
            <a:endParaRPr lang="en-US" sz="1400" dirty="0">
              <a:ea typeface="Calibri"/>
              <a:cs typeface="Calibri"/>
            </a:endParaRPr>
          </a:p>
          <a:p>
            <a:endParaRPr lang="en-US" sz="1400" dirty="0">
              <a:ea typeface="Calibri"/>
              <a:cs typeface="Calibri"/>
            </a:endParaRPr>
          </a:p>
          <a:p>
            <a:endParaRPr lang="en-US" sz="1400" dirty="0">
              <a:ea typeface="Calibri"/>
              <a:cs typeface="Calibri"/>
            </a:endParaRPr>
          </a:p>
          <a:p>
            <a:endParaRPr lang="en-US" sz="1400" dirty="0">
              <a:ea typeface="Calibri"/>
              <a:cs typeface="Calibri"/>
            </a:endParaRPr>
          </a:p>
          <a:p>
            <a:endParaRPr lang="en-US" sz="1400" dirty="0">
              <a:ea typeface="Calibri"/>
              <a:cs typeface="Calibri"/>
            </a:endParaRPr>
          </a:p>
          <a:p>
            <a:r>
              <a:rPr lang="en-US" sz="1400" b="1" dirty="0">
                <a:ea typeface="Calibri"/>
                <a:cs typeface="Calibri"/>
              </a:rPr>
              <a:t>Improve Prompt</a:t>
            </a:r>
          </a:p>
          <a:p>
            <a:r>
              <a:rPr lang="en-US" sz="1400" dirty="0">
                <a:ea typeface="+mn-lt"/>
                <a:cs typeface="+mn-lt"/>
              </a:rPr>
              <a:t>The "Improve Prompt" button in Leonardo AI is a helpful feature designed to refine and enhance your text prompts for better image generation. When clicked, it analyzes your existing prompt and:</a:t>
            </a:r>
            <a:endParaRPr lang="en-US" sz="1400" dirty="0">
              <a:ea typeface="Calibri"/>
              <a:cs typeface="Calibri"/>
            </a:endParaRPr>
          </a:p>
          <a:p>
            <a:pPr marL="285750" indent="-285750">
              <a:buFont typeface="Arial"/>
              <a:buChar char="•"/>
            </a:pPr>
            <a:r>
              <a:rPr lang="en-US" sz="1400" b="1" dirty="0">
                <a:ea typeface="+mn-lt"/>
                <a:cs typeface="+mn-lt"/>
              </a:rPr>
              <a:t>Adds Detail:</a:t>
            </a:r>
            <a:r>
              <a:rPr lang="en-US" sz="1400" dirty="0">
                <a:ea typeface="+mn-lt"/>
                <a:cs typeface="+mn-lt"/>
              </a:rPr>
              <a:t> It can expand on your description by including more specific adjectives, nouns, and verbs.</a:t>
            </a:r>
            <a:endParaRPr lang="en-US" sz="1400" dirty="0">
              <a:ea typeface="Calibri"/>
              <a:cs typeface="Calibri"/>
            </a:endParaRPr>
          </a:p>
          <a:p>
            <a:pPr marL="285750" indent="-285750">
              <a:buFont typeface="Arial"/>
              <a:buChar char="•"/>
            </a:pPr>
            <a:r>
              <a:rPr lang="en-US" sz="1400" b="1" dirty="0">
                <a:ea typeface="+mn-lt"/>
                <a:cs typeface="+mn-lt"/>
              </a:rPr>
              <a:t>Refines Language:</a:t>
            </a:r>
            <a:r>
              <a:rPr lang="en-US" sz="1400" dirty="0">
                <a:ea typeface="+mn-lt"/>
                <a:cs typeface="+mn-lt"/>
              </a:rPr>
              <a:t> It may adjust the phrasing for clarity and conciseness, making it easier for the AI to understand.</a:t>
            </a:r>
            <a:endParaRPr lang="en-US" sz="1400" dirty="0">
              <a:ea typeface="Calibri"/>
              <a:cs typeface="Calibri"/>
            </a:endParaRPr>
          </a:p>
          <a:p>
            <a:pPr marL="285750" indent="-285750">
              <a:buFont typeface="Arial"/>
              <a:buChar char="•"/>
            </a:pPr>
            <a:r>
              <a:rPr lang="en-US" sz="1400" b="1" dirty="0">
                <a:ea typeface="+mn-lt"/>
                <a:cs typeface="+mn-lt"/>
              </a:rPr>
              <a:t>Suggests Keywords:</a:t>
            </a:r>
            <a:r>
              <a:rPr lang="en-US" sz="1400" dirty="0">
                <a:ea typeface="+mn-lt"/>
                <a:cs typeface="+mn-lt"/>
              </a:rPr>
              <a:t> It might add relevant keywords that are known to produce better results with the AI model.</a:t>
            </a:r>
            <a:endParaRPr lang="en-US" sz="1400" dirty="0">
              <a:ea typeface="Calibri"/>
              <a:cs typeface="Calibri"/>
            </a:endParaRPr>
          </a:p>
          <a:p>
            <a:endParaRPr lang="en-US" sz="1400" b="1" dirty="0">
              <a:ea typeface="Calibri"/>
              <a:cs typeface="Calibri"/>
            </a:endParaRPr>
          </a:p>
        </p:txBody>
      </p:sp>
      <p:pic>
        <p:nvPicPr>
          <p:cNvPr id="3" name="Picture 2" descr="A black and blue background&#10;&#10;AI-generated content may be incorrect.">
            <a:extLst>
              <a:ext uri="{FF2B5EF4-FFF2-40B4-BE49-F238E27FC236}">
                <a16:creationId xmlns:a16="http://schemas.microsoft.com/office/drawing/2014/main" id="{812683A3-3C85-4875-4388-F7BC34FC8EFB}"/>
              </a:ext>
            </a:extLst>
          </p:cNvPr>
          <p:cNvPicPr>
            <a:picLocks noChangeAspect="1"/>
          </p:cNvPicPr>
          <p:nvPr/>
        </p:nvPicPr>
        <p:blipFill>
          <a:blip r:embed="rId3"/>
          <a:stretch>
            <a:fillRect/>
          </a:stretch>
        </p:blipFill>
        <p:spPr>
          <a:xfrm>
            <a:off x="139095" y="2766866"/>
            <a:ext cx="8315477" cy="725555"/>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1328F76E-E4AD-CB74-1B89-411F7E050C0E}"/>
              </a:ext>
            </a:extLst>
          </p:cNvPr>
          <p:cNvPicPr>
            <a:picLocks noChangeAspect="1"/>
          </p:cNvPicPr>
          <p:nvPr/>
        </p:nvPicPr>
        <p:blipFill>
          <a:blip r:embed="rId4"/>
          <a:stretch>
            <a:fillRect/>
          </a:stretch>
        </p:blipFill>
        <p:spPr>
          <a:xfrm>
            <a:off x="4584926" y="3633334"/>
            <a:ext cx="4715481" cy="2004333"/>
          </a:xfrm>
          <a:prstGeom prst="rect">
            <a:avLst/>
          </a:prstGeom>
        </p:spPr>
      </p:pic>
    </p:spTree>
    <p:extLst>
      <p:ext uri="{BB962C8B-B14F-4D97-AF65-F5344CB8AC3E}">
        <p14:creationId xmlns:p14="http://schemas.microsoft.com/office/powerpoint/2010/main" val="2577001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8&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5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2&quot;/&gt;&lt;/object&gt;&lt;object type=&quot;3&quot; unique_id=&quot;10014&quot;&gt;&lt;property id=&quot;20148&quot; value=&quot;5&quot;/&gt;&lt;property id=&quot;20300&quot; value=&quot;Slide 12&quot;/&gt;&lt;property id=&quot;20307&quot; value=&quot;283&quot;/&gt;&lt;/object&gt;&lt;object type=&quot;3&quot; unique_id=&quot;10015&quot;&gt;&lt;property id=&quot;20148&quot; value=&quot;5&quot;/&gt;&lt;property id=&quot;20300&quot; value=&quot;Slide 2&quot;/&gt;&lt;property id=&quot;20307&quot; value=&quot;286&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89&quot;/&gt;&lt;/object&gt;&lt;object type=&quot;3&quot; unique_id=&quot;10019&quot;&gt;&lt;property id=&quot;20148&quot; value=&quot;5&quot;/&gt;&lt;property id=&quot;20300&quot; value=&quot;Slide 16&quot;/&gt;&lt;property id=&quot;20307&quot; value=&quot;287&quot;/&gt;&lt;/object&gt;&lt;object type=&quot;3&quot; unique_id=&quot;10020&quot;&gt;&lt;property id=&quot;20148&quot; value=&quot;5&quot;/&gt;&lt;property id=&quot;20300&quot; value=&quot;Slide 17&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2561</TotalTime>
  <Words>177</Words>
  <Application>Microsoft Office PowerPoint</Application>
  <PresentationFormat>Widescreen</PresentationFormat>
  <Paragraphs>16</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Ramsbottom</dc:creator>
  <cp:lastModifiedBy>Ange Hwang</cp:lastModifiedBy>
  <cp:revision>273</cp:revision>
  <dcterms:created xsi:type="dcterms:W3CDTF">2017-08-22T11:49:33Z</dcterms:created>
  <dcterms:modified xsi:type="dcterms:W3CDTF">2025-03-07T04:28:07Z</dcterms:modified>
</cp:coreProperties>
</file>