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90" r:id="rId2"/>
    <p:sldId id="291" r:id="rId3"/>
    <p:sldId id="286" r:id="rId4"/>
    <p:sldId id="261" r:id="rId5"/>
    <p:sldId id="262" r:id="rId6"/>
    <p:sldId id="256" r:id="rId7"/>
    <p:sldId id="293" r:id="rId8"/>
    <p:sldId id="263" r:id="rId9"/>
  </p:sldIdLst>
  <p:sldSz cx="12192000" cy="6858000"/>
  <p:notesSz cx="6858000" cy="9144000"/>
  <p:custDataLst>
    <p:tags r:id="rId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Ramsbottom" initials="ER" lastIdx="9" clrIdx="0"/>
  <p:cmAuthor id="2" name="Kara Beckman" initials="K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99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8F3DE-BA04-4F33-BE2E-5DD6DABB5A2E}" v="180" dt="2025-03-06T21:15:42.360"/>
    <p1510:client id="{5ED400D6-61B8-4920-99C0-149E696E18FD}" v="314" dt="2025-03-07T00:40:07.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08" autoAdjust="0"/>
    <p:restoredTop sz="94660"/>
  </p:normalViewPr>
  <p:slideViewPr>
    <p:cSldViewPr snapToGrid="0">
      <p:cViewPr varScale="1">
        <p:scale>
          <a:sx n="117" d="100"/>
          <a:sy n="117" d="100"/>
        </p:scale>
        <p:origin x="432"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3AE8BE-D4B8-E44A-85CC-A2C2538DD117}" type="datetimeFigureOut">
              <a:rPr lang="en-US" smtClean="0"/>
              <a:t>3/6/2025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A350B7-E447-2345-8A67-1F263053FBFF}" type="slidenum">
              <a:rPr lang="en-US" smtClean="0"/>
              <a:t>‹#›</a:t>
            </a:fld>
            <a:endParaRPr lang="en-US"/>
          </a:p>
        </p:txBody>
      </p:sp>
    </p:spTree>
    <p:extLst>
      <p:ext uri="{BB962C8B-B14F-4D97-AF65-F5344CB8AC3E}">
        <p14:creationId xmlns:p14="http://schemas.microsoft.com/office/powerpoint/2010/main" val="16260002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sz="1100" dirty="0">
                <a:latin typeface="Arial Black"/>
                <a:ea typeface="ＭＳ Ｐゴシック" charset="0"/>
                <a:cs typeface="Arial Black"/>
              </a:rPr>
              <a:t>Most Asian traditional cultures are based on Confucius philosophy and Buddhism.  The traditional view of the human body is as a derivative of the natural world, and need to be in balance between Yin and Yang, and promotes self-sustaining, workout according to seasons, and simple living philosophies. </a:t>
            </a:r>
            <a:br>
              <a:rPr lang="en-US" sz="1100" dirty="0">
                <a:latin typeface="Arial Black"/>
                <a:ea typeface="ＭＳ Ｐゴシック" charset="0"/>
                <a:cs typeface="Arial Black"/>
              </a:rPr>
            </a:br>
            <a:r>
              <a:rPr lang="en-US" sz="1100" dirty="0">
                <a:latin typeface="Arial Black"/>
                <a:ea typeface="ＭＳ Ｐゴシック" charset="0"/>
                <a:cs typeface="Arial Black"/>
              </a:rPr>
              <a:t>Confucian culture also shapes family structure, in which the family relationship is hierarchical in nature. Consequently the male who is head of household has more power than the female, than the children.  Familial decision-making usually includes extended family members, such as grandparents and other significant relatives. Children are expected to obey elders and to put the family</a:t>
            </a:r>
            <a:r>
              <a:rPr lang="ja-JP" altLang="en-US" sz="1100" dirty="0">
                <a:latin typeface="Arial Black"/>
                <a:ea typeface="ＭＳ Ｐゴシック" charset="0"/>
                <a:cs typeface="Arial Black"/>
              </a:rPr>
              <a:t>’</a:t>
            </a:r>
            <a:r>
              <a:rPr lang="en-US" sz="1100" dirty="0">
                <a:latin typeface="Arial Black"/>
                <a:ea typeface="ＭＳ Ｐゴシック" charset="0"/>
                <a:cs typeface="Arial Black"/>
              </a:rPr>
              <a:t>s needs above their own.</a:t>
            </a:r>
            <a:br>
              <a:rPr lang="en-US" sz="1100" dirty="0">
                <a:latin typeface="Arial Black"/>
                <a:ea typeface="ＭＳ Ｐゴシック" charset="0"/>
                <a:cs typeface="Arial Black"/>
              </a:rPr>
            </a:b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77D667-50C7-4267-A5A7-CE6B214009FB}"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16189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279941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843931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Shape 10" descr="paint_transparent1.png"/>
          <p:cNvPicPr preferRelativeResize="0"/>
          <p:nvPr/>
        </p:nvPicPr>
        <p:blipFill rotWithShape="1">
          <a:blip r:embed="rId3">
            <a:alphaModFix/>
          </a:blip>
          <a:srcRect l="55211"/>
          <a:stretch/>
        </p:blipFill>
        <p:spPr>
          <a:xfrm>
            <a:off x="2" y="0"/>
            <a:ext cx="5460903" cy="6858000"/>
          </a:xfrm>
          <a:prstGeom prst="rect">
            <a:avLst/>
          </a:prstGeom>
          <a:noFill/>
          <a:ln>
            <a:noFill/>
          </a:ln>
        </p:spPr>
      </p:pic>
      <p:sp>
        <p:nvSpPr>
          <p:cNvPr id="11" name="Shape 11"/>
          <p:cNvSpPr txBox="1">
            <a:spLocks noGrp="1"/>
          </p:cNvSpPr>
          <p:nvPr>
            <p:ph type="ctrTitle"/>
          </p:nvPr>
        </p:nvSpPr>
        <p:spPr>
          <a:xfrm>
            <a:off x="4277500" y="4382967"/>
            <a:ext cx="7000400" cy="1546400"/>
          </a:xfrm>
          <a:prstGeom prst="rect">
            <a:avLst/>
          </a:prstGeom>
        </p:spPr>
        <p:txBody>
          <a:bodyPr wrap="square" lIns="121897" tIns="121897" rIns="121897" bIns="121897" anchor="b" anchorCtr="0"/>
          <a:lstStyle>
            <a:lvl1pPr lvl="0" algn="r">
              <a:spcBef>
                <a:spcPts val="0"/>
              </a:spcBef>
              <a:buClr>
                <a:srgbClr val="FFFFFF"/>
              </a:buClr>
              <a:buSzPct val="100000"/>
              <a:buFont typeface="Lato Light"/>
              <a:defRPr sz="6700">
                <a:solidFill>
                  <a:srgbClr val="FFFFFF"/>
                </a:solidFill>
                <a:latin typeface="Lato Light"/>
                <a:ea typeface="Lato Light"/>
                <a:cs typeface="Lato Light"/>
                <a:sym typeface="Lato Light"/>
              </a:defRPr>
            </a:lvl1pPr>
            <a:lvl2pPr lvl="1" algn="r">
              <a:spcBef>
                <a:spcPts val="0"/>
              </a:spcBef>
              <a:buClr>
                <a:srgbClr val="FFFFFF"/>
              </a:buClr>
              <a:buSzPct val="100000"/>
              <a:buFont typeface="Lato Light"/>
              <a:defRPr sz="6700">
                <a:solidFill>
                  <a:srgbClr val="FFFFFF"/>
                </a:solidFill>
                <a:latin typeface="Lato Light"/>
                <a:ea typeface="Lato Light"/>
                <a:cs typeface="Lato Light"/>
                <a:sym typeface="Lato Light"/>
              </a:defRPr>
            </a:lvl2pPr>
            <a:lvl3pPr lvl="2" algn="r">
              <a:spcBef>
                <a:spcPts val="0"/>
              </a:spcBef>
              <a:buClr>
                <a:srgbClr val="FFFFFF"/>
              </a:buClr>
              <a:buSzPct val="100000"/>
              <a:buFont typeface="Lato Light"/>
              <a:defRPr sz="6700">
                <a:solidFill>
                  <a:srgbClr val="FFFFFF"/>
                </a:solidFill>
                <a:latin typeface="Lato Light"/>
                <a:ea typeface="Lato Light"/>
                <a:cs typeface="Lato Light"/>
                <a:sym typeface="Lato Light"/>
              </a:defRPr>
            </a:lvl3pPr>
            <a:lvl4pPr lvl="3" algn="r">
              <a:spcBef>
                <a:spcPts val="0"/>
              </a:spcBef>
              <a:buClr>
                <a:srgbClr val="FFFFFF"/>
              </a:buClr>
              <a:buSzPct val="100000"/>
              <a:buFont typeface="Lato Light"/>
              <a:defRPr sz="6700">
                <a:solidFill>
                  <a:srgbClr val="FFFFFF"/>
                </a:solidFill>
                <a:latin typeface="Lato Light"/>
                <a:ea typeface="Lato Light"/>
                <a:cs typeface="Lato Light"/>
                <a:sym typeface="Lato Light"/>
              </a:defRPr>
            </a:lvl4pPr>
            <a:lvl5pPr lvl="4" algn="r">
              <a:spcBef>
                <a:spcPts val="0"/>
              </a:spcBef>
              <a:buClr>
                <a:srgbClr val="FFFFFF"/>
              </a:buClr>
              <a:buSzPct val="100000"/>
              <a:buFont typeface="Lato Light"/>
              <a:defRPr sz="6700">
                <a:solidFill>
                  <a:srgbClr val="FFFFFF"/>
                </a:solidFill>
                <a:latin typeface="Lato Light"/>
                <a:ea typeface="Lato Light"/>
                <a:cs typeface="Lato Light"/>
                <a:sym typeface="Lato Light"/>
              </a:defRPr>
            </a:lvl5pPr>
            <a:lvl6pPr lvl="5" algn="r">
              <a:spcBef>
                <a:spcPts val="0"/>
              </a:spcBef>
              <a:buClr>
                <a:srgbClr val="FFFFFF"/>
              </a:buClr>
              <a:buSzPct val="100000"/>
              <a:buFont typeface="Lato Light"/>
              <a:defRPr sz="6700">
                <a:solidFill>
                  <a:srgbClr val="FFFFFF"/>
                </a:solidFill>
                <a:latin typeface="Lato Light"/>
                <a:ea typeface="Lato Light"/>
                <a:cs typeface="Lato Light"/>
                <a:sym typeface="Lato Light"/>
              </a:defRPr>
            </a:lvl6pPr>
            <a:lvl7pPr lvl="6" algn="r">
              <a:spcBef>
                <a:spcPts val="0"/>
              </a:spcBef>
              <a:buClr>
                <a:srgbClr val="FFFFFF"/>
              </a:buClr>
              <a:buSzPct val="100000"/>
              <a:buFont typeface="Lato Light"/>
              <a:defRPr sz="6700">
                <a:solidFill>
                  <a:srgbClr val="FFFFFF"/>
                </a:solidFill>
                <a:latin typeface="Lato Light"/>
                <a:ea typeface="Lato Light"/>
                <a:cs typeface="Lato Light"/>
                <a:sym typeface="Lato Light"/>
              </a:defRPr>
            </a:lvl7pPr>
            <a:lvl8pPr lvl="7" algn="r">
              <a:spcBef>
                <a:spcPts val="0"/>
              </a:spcBef>
              <a:buClr>
                <a:srgbClr val="FFFFFF"/>
              </a:buClr>
              <a:buSzPct val="100000"/>
              <a:buFont typeface="Lato Light"/>
              <a:defRPr sz="6700">
                <a:solidFill>
                  <a:srgbClr val="FFFFFF"/>
                </a:solidFill>
                <a:latin typeface="Lato Light"/>
                <a:ea typeface="Lato Light"/>
                <a:cs typeface="Lato Light"/>
                <a:sym typeface="Lato Light"/>
              </a:defRPr>
            </a:lvl8pPr>
            <a:lvl9pPr lvl="8" algn="r">
              <a:spcBef>
                <a:spcPts val="0"/>
              </a:spcBef>
              <a:buClr>
                <a:srgbClr val="FFFFFF"/>
              </a:buClr>
              <a:buSzPct val="100000"/>
              <a:buFont typeface="Lato Light"/>
              <a:defRPr sz="6700">
                <a:solidFill>
                  <a:srgbClr val="FFFFFF"/>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3061168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Shape 27"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8" name="Shape 28"/>
          <p:cNvSpPr txBox="1">
            <a:spLocks noGrp="1"/>
          </p:cNvSpPr>
          <p:nvPr>
            <p:ph type="title"/>
          </p:nvPr>
        </p:nvSpPr>
        <p:spPr>
          <a:xfrm>
            <a:off x="609600" y="1798633"/>
            <a:ext cx="7348400" cy="1143200"/>
          </a:xfrm>
          <a:prstGeom prst="rect">
            <a:avLst/>
          </a:prstGeom>
        </p:spPr>
        <p:txBody>
          <a:bodyPr wrap="square" lIns="121897" tIns="121897" rIns="121897" bIns="121897"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1"/>
          </p:nvPr>
        </p:nvSpPr>
        <p:spPr>
          <a:xfrm>
            <a:off x="609600" y="2949100"/>
            <a:ext cx="3566800" cy="3517200"/>
          </a:xfrm>
          <a:prstGeom prst="rect">
            <a:avLst/>
          </a:prstGeom>
        </p:spPr>
        <p:txBody>
          <a:bodyPr wrap="square" lIns="121897" tIns="121897" rIns="121897" bIns="121897" anchor="t" anchorCtr="0"/>
          <a:lstStyle>
            <a:lvl1pPr lvl="0">
              <a:spcBef>
                <a:spcPts val="0"/>
              </a:spcBef>
              <a:buSzPct val="100000"/>
              <a:defRPr sz="2100"/>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endParaRPr/>
          </a:p>
        </p:txBody>
      </p:sp>
      <p:sp>
        <p:nvSpPr>
          <p:cNvPr id="30" name="Shape 30"/>
          <p:cNvSpPr txBox="1">
            <a:spLocks noGrp="1"/>
          </p:cNvSpPr>
          <p:nvPr>
            <p:ph type="body" idx="2"/>
          </p:nvPr>
        </p:nvSpPr>
        <p:spPr>
          <a:xfrm>
            <a:off x="4391208" y="2949100"/>
            <a:ext cx="3566800" cy="3517200"/>
          </a:xfrm>
          <a:prstGeom prst="rect">
            <a:avLst/>
          </a:prstGeom>
        </p:spPr>
        <p:txBody>
          <a:bodyPr wrap="square" lIns="121897" tIns="121897" rIns="121897" bIns="121897" anchor="t" anchorCtr="0"/>
          <a:lstStyle>
            <a:lvl1pPr lvl="0">
              <a:spcBef>
                <a:spcPts val="0"/>
              </a:spcBef>
              <a:buSzPct val="100000"/>
              <a:defRPr sz="2100"/>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endParaRPr/>
          </a:p>
        </p:txBody>
      </p:sp>
      <p:sp>
        <p:nvSpPr>
          <p:cNvPr id="31" name="Shape 31"/>
          <p:cNvSpPr txBox="1">
            <a:spLocks noGrp="1"/>
          </p:cNvSpPr>
          <p:nvPr>
            <p:ph type="sldNum" idx="12"/>
          </p:nvPr>
        </p:nvSpPr>
        <p:spPr>
          <a:xfrm>
            <a:off x="11307445" y="6231535"/>
            <a:ext cx="731600" cy="524800"/>
          </a:xfrm>
          <a:prstGeom prst="rect">
            <a:avLst/>
          </a:prstGeom>
        </p:spPr>
        <p:txBody>
          <a:bodyPr wrap="square"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332978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Shape 13" descr="paint_transparent4.png"/>
          <p:cNvPicPr preferRelativeResize="0"/>
          <p:nvPr/>
        </p:nvPicPr>
        <p:blipFill rotWithShape="1">
          <a:blip r:embed="rId3">
            <a:alphaModFix/>
          </a:blip>
          <a:srcRect r="49954"/>
          <a:stretch/>
        </p:blipFill>
        <p:spPr>
          <a:xfrm>
            <a:off x="6090568" y="0"/>
            <a:ext cx="6101433" cy="6858032"/>
          </a:xfrm>
          <a:prstGeom prst="rect">
            <a:avLst/>
          </a:prstGeom>
          <a:noFill/>
          <a:ln>
            <a:noFill/>
          </a:ln>
        </p:spPr>
      </p:pic>
      <p:sp>
        <p:nvSpPr>
          <p:cNvPr id="14" name="Shape 14"/>
          <p:cNvSpPr/>
          <p:nvPr/>
        </p:nvSpPr>
        <p:spPr>
          <a:xfrm>
            <a:off x="0" y="-200"/>
            <a:ext cx="7067600" cy="6858000"/>
          </a:xfrm>
          <a:prstGeom prst="rect">
            <a:avLst/>
          </a:prstGeom>
          <a:solidFill>
            <a:srgbClr val="FFFFFF"/>
          </a:solidFill>
          <a:ln>
            <a:noFill/>
          </a:ln>
        </p:spPr>
        <p:txBody>
          <a:bodyPr wrap="square" lIns="121897" tIns="121897" rIns="121897" bIns="121897" anchor="ctr" anchorCtr="0">
            <a:noAutofit/>
          </a:bodyPr>
          <a:lstStyle/>
          <a:p>
            <a:pPr lvl="0">
              <a:spcBef>
                <a:spcPts val="0"/>
              </a:spcBef>
              <a:buNone/>
            </a:pPr>
            <a:endParaRPr/>
          </a:p>
        </p:txBody>
      </p:sp>
      <p:sp>
        <p:nvSpPr>
          <p:cNvPr id="15" name="Shape 15"/>
          <p:cNvSpPr txBox="1">
            <a:spLocks noGrp="1"/>
          </p:cNvSpPr>
          <p:nvPr>
            <p:ph type="ctrTitle"/>
          </p:nvPr>
        </p:nvSpPr>
        <p:spPr>
          <a:xfrm>
            <a:off x="914400" y="3838333"/>
            <a:ext cx="5219600" cy="1546400"/>
          </a:xfrm>
          <a:prstGeom prst="rect">
            <a:avLst/>
          </a:prstGeom>
        </p:spPr>
        <p:txBody>
          <a:bodyPr wrap="square" lIns="121897" tIns="121897" rIns="121897" bIns="121897" anchor="b" anchorCtr="0"/>
          <a:lstStyle>
            <a:lvl1pPr lvl="0" rtl="0">
              <a:spcBef>
                <a:spcPts val="0"/>
              </a:spcBef>
              <a:buSzPct val="100000"/>
              <a:defRPr sz="6400"/>
            </a:lvl1pPr>
            <a:lvl2pPr lvl="1" rtl="0">
              <a:spcBef>
                <a:spcPts val="0"/>
              </a:spcBef>
              <a:buSzPct val="100000"/>
              <a:defRPr sz="6400"/>
            </a:lvl2pPr>
            <a:lvl3pPr lvl="2" rtl="0">
              <a:spcBef>
                <a:spcPts val="0"/>
              </a:spcBef>
              <a:buSzPct val="100000"/>
              <a:defRPr sz="6400"/>
            </a:lvl3pPr>
            <a:lvl4pPr lvl="3" rtl="0">
              <a:spcBef>
                <a:spcPts val="0"/>
              </a:spcBef>
              <a:buSzPct val="100000"/>
              <a:defRPr sz="6400"/>
            </a:lvl4pPr>
            <a:lvl5pPr lvl="4" rtl="0">
              <a:spcBef>
                <a:spcPts val="0"/>
              </a:spcBef>
              <a:buSzPct val="100000"/>
              <a:defRPr sz="6400"/>
            </a:lvl5pPr>
            <a:lvl6pPr lvl="5" rtl="0">
              <a:spcBef>
                <a:spcPts val="0"/>
              </a:spcBef>
              <a:buSzPct val="100000"/>
              <a:defRPr sz="6400"/>
            </a:lvl6pPr>
            <a:lvl7pPr lvl="6" rtl="0">
              <a:spcBef>
                <a:spcPts val="0"/>
              </a:spcBef>
              <a:buSzPct val="100000"/>
              <a:defRPr sz="6400"/>
            </a:lvl7pPr>
            <a:lvl8pPr lvl="7" rtl="0">
              <a:spcBef>
                <a:spcPts val="0"/>
              </a:spcBef>
              <a:buSzPct val="100000"/>
              <a:defRPr sz="6400"/>
            </a:lvl8pPr>
            <a:lvl9pPr lvl="8" rtl="0">
              <a:spcBef>
                <a:spcPts val="0"/>
              </a:spcBef>
              <a:buSzPct val="100000"/>
              <a:defRPr sz="6400"/>
            </a:lvl9pPr>
          </a:lstStyle>
          <a:p>
            <a:endParaRPr/>
          </a:p>
        </p:txBody>
      </p:sp>
      <p:sp>
        <p:nvSpPr>
          <p:cNvPr id="16" name="Shape 16"/>
          <p:cNvSpPr txBox="1">
            <a:spLocks noGrp="1"/>
          </p:cNvSpPr>
          <p:nvPr>
            <p:ph type="subTitle" idx="1"/>
          </p:nvPr>
        </p:nvSpPr>
        <p:spPr>
          <a:xfrm>
            <a:off x="914400" y="5513939"/>
            <a:ext cx="5219600" cy="1046400"/>
          </a:xfrm>
          <a:prstGeom prst="rect">
            <a:avLst/>
          </a:prstGeom>
        </p:spPr>
        <p:txBody>
          <a:bodyPr wrap="square" lIns="121897" tIns="121897" rIns="121897" bIns="121897" anchor="t" anchorCtr="0"/>
          <a:lstStyle>
            <a:lvl1pPr lvl="0" rtl="0">
              <a:spcBef>
                <a:spcPts val="0"/>
              </a:spcBef>
              <a:buClr>
                <a:schemeClr val="dk2"/>
              </a:buClr>
              <a:buSzPct val="100000"/>
              <a:buNone/>
              <a:defRPr sz="1900">
                <a:solidFill>
                  <a:schemeClr val="dk2"/>
                </a:solidFill>
              </a:defRPr>
            </a:lvl1pPr>
            <a:lvl2pPr lvl="1" rtl="0">
              <a:spcBef>
                <a:spcPts val="0"/>
              </a:spcBef>
              <a:buClr>
                <a:schemeClr val="dk2"/>
              </a:buClr>
              <a:buSzPct val="100000"/>
              <a:buNone/>
              <a:defRPr sz="1900">
                <a:solidFill>
                  <a:schemeClr val="dk2"/>
                </a:solidFill>
              </a:defRPr>
            </a:lvl2pPr>
            <a:lvl3pPr lvl="2" rtl="0">
              <a:spcBef>
                <a:spcPts val="0"/>
              </a:spcBef>
              <a:buClr>
                <a:schemeClr val="dk2"/>
              </a:buClr>
              <a:buSzPct val="100000"/>
              <a:buNone/>
              <a:defRPr sz="1900">
                <a:solidFill>
                  <a:schemeClr val="dk2"/>
                </a:solidFill>
              </a:defRPr>
            </a:lvl3pPr>
            <a:lvl4pPr lvl="3" rtl="0">
              <a:spcBef>
                <a:spcPts val="0"/>
              </a:spcBef>
              <a:buClr>
                <a:schemeClr val="dk2"/>
              </a:buClr>
              <a:buSzPct val="100000"/>
              <a:buNone/>
              <a:defRPr sz="1900">
                <a:solidFill>
                  <a:schemeClr val="dk2"/>
                </a:solidFill>
              </a:defRPr>
            </a:lvl4pPr>
            <a:lvl5pPr lvl="4" rtl="0">
              <a:spcBef>
                <a:spcPts val="0"/>
              </a:spcBef>
              <a:buClr>
                <a:schemeClr val="dk2"/>
              </a:buClr>
              <a:buSzPct val="100000"/>
              <a:buNone/>
              <a:defRPr sz="1900">
                <a:solidFill>
                  <a:schemeClr val="dk2"/>
                </a:solidFill>
              </a:defRPr>
            </a:lvl5pPr>
            <a:lvl6pPr lvl="5" rtl="0">
              <a:spcBef>
                <a:spcPts val="0"/>
              </a:spcBef>
              <a:buClr>
                <a:schemeClr val="dk2"/>
              </a:buClr>
              <a:buSzPct val="100000"/>
              <a:buNone/>
              <a:defRPr sz="1900">
                <a:solidFill>
                  <a:schemeClr val="dk2"/>
                </a:solidFill>
              </a:defRPr>
            </a:lvl6pPr>
            <a:lvl7pPr lvl="6" rtl="0">
              <a:spcBef>
                <a:spcPts val="0"/>
              </a:spcBef>
              <a:buClr>
                <a:schemeClr val="dk2"/>
              </a:buClr>
              <a:buSzPct val="100000"/>
              <a:buNone/>
              <a:defRPr sz="1900">
                <a:solidFill>
                  <a:schemeClr val="dk2"/>
                </a:solidFill>
              </a:defRPr>
            </a:lvl7pPr>
            <a:lvl8pPr lvl="7" rtl="0">
              <a:spcBef>
                <a:spcPts val="0"/>
              </a:spcBef>
              <a:buClr>
                <a:schemeClr val="dk2"/>
              </a:buClr>
              <a:buSzPct val="100000"/>
              <a:buNone/>
              <a:defRPr sz="1900">
                <a:solidFill>
                  <a:schemeClr val="dk2"/>
                </a:solidFill>
              </a:defRPr>
            </a:lvl8pPr>
            <a:lvl9pPr lvl="8" rtl="0">
              <a:spcBef>
                <a:spcPts val="0"/>
              </a:spcBef>
              <a:buClr>
                <a:schemeClr val="dk2"/>
              </a:buClr>
              <a:buSzPct val="100000"/>
              <a:buNone/>
              <a:defRPr sz="1900">
                <a:solidFill>
                  <a:schemeClr val="dk2"/>
                </a:solidFill>
              </a:defRPr>
            </a:lvl9pPr>
          </a:lstStyle>
          <a:p>
            <a:endParaRPr/>
          </a:p>
        </p:txBody>
      </p:sp>
    </p:spTree>
    <p:extLst>
      <p:ext uri="{BB962C8B-B14F-4D97-AF65-F5344CB8AC3E}">
        <p14:creationId xmlns:p14="http://schemas.microsoft.com/office/powerpoint/2010/main" val="1631165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Shape 33"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4" name="Shape 34"/>
          <p:cNvSpPr txBox="1">
            <a:spLocks noGrp="1"/>
          </p:cNvSpPr>
          <p:nvPr>
            <p:ph type="title"/>
          </p:nvPr>
        </p:nvSpPr>
        <p:spPr>
          <a:xfrm>
            <a:off x="609600" y="1798633"/>
            <a:ext cx="7348400" cy="1143200"/>
          </a:xfrm>
          <a:prstGeom prst="rect">
            <a:avLst/>
          </a:prstGeom>
        </p:spPr>
        <p:txBody>
          <a:bodyPr wrap="square" lIns="121897" tIns="121897" rIns="121897" bIns="121897"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5" name="Shape 35"/>
          <p:cNvSpPr txBox="1">
            <a:spLocks noGrp="1"/>
          </p:cNvSpPr>
          <p:nvPr>
            <p:ph type="body" idx="1"/>
          </p:nvPr>
        </p:nvSpPr>
        <p:spPr>
          <a:xfrm>
            <a:off x="653033"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6" name="Shape 36"/>
          <p:cNvSpPr txBox="1">
            <a:spLocks noGrp="1"/>
          </p:cNvSpPr>
          <p:nvPr>
            <p:ph type="body" idx="2"/>
          </p:nvPr>
        </p:nvSpPr>
        <p:spPr>
          <a:xfrm>
            <a:off x="3220181"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7" name="Shape 37"/>
          <p:cNvSpPr txBox="1">
            <a:spLocks noGrp="1"/>
          </p:cNvSpPr>
          <p:nvPr>
            <p:ph type="body" idx="3"/>
          </p:nvPr>
        </p:nvSpPr>
        <p:spPr>
          <a:xfrm>
            <a:off x="5787329"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8" name="Shape 38"/>
          <p:cNvSpPr txBox="1">
            <a:spLocks noGrp="1"/>
          </p:cNvSpPr>
          <p:nvPr>
            <p:ph type="sldNum" idx="12"/>
          </p:nvPr>
        </p:nvSpPr>
        <p:spPr>
          <a:xfrm>
            <a:off x="11307445" y="6231535"/>
            <a:ext cx="731600" cy="524800"/>
          </a:xfrm>
          <a:prstGeom prst="rect">
            <a:avLst/>
          </a:prstGeom>
        </p:spPr>
        <p:txBody>
          <a:bodyPr wrap="square"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65600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28157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77D667-50C7-4267-A5A7-CE6B214009FB}"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415456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77D667-50C7-4267-A5A7-CE6B214009FB}"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81040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77D667-50C7-4267-A5A7-CE6B214009FB}"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91412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77D667-50C7-4267-A5A7-CE6B214009FB}"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27271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7D667-50C7-4267-A5A7-CE6B214009FB}"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51411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7D667-50C7-4267-A5A7-CE6B214009FB}"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57837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7D667-50C7-4267-A5A7-CE6B214009FB}"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02168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7D667-50C7-4267-A5A7-CE6B214009FB}" type="datetimeFigureOut">
              <a:rPr lang="en-US" smtClean="0"/>
              <a:t>3/6/2025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50DAE-01CE-4FE2-9ECC-1B36EF47EB84}" type="slidenum">
              <a:rPr lang="en-US" smtClean="0"/>
              <a:t>‹#›</a:t>
            </a:fld>
            <a:endParaRPr lang="en-US"/>
          </a:p>
        </p:txBody>
      </p:sp>
    </p:spTree>
    <p:extLst>
      <p:ext uri="{BB962C8B-B14F-4D97-AF65-F5344CB8AC3E}">
        <p14:creationId xmlns:p14="http://schemas.microsoft.com/office/powerpoint/2010/main" val="3033261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5" name="Picture 4">
            <a:extLst>
              <a:ext uri="{FF2B5EF4-FFF2-40B4-BE49-F238E27FC236}">
                <a16:creationId xmlns:a16="http://schemas.microsoft.com/office/drawing/2014/main" id="{824408BD-E756-0456-D944-D3A4C9062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798" y="339038"/>
            <a:ext cx="3998699" cy="3174045"/>
          </a:xfrm>
          <a:prstGeom prst="rect">
            <a:avLst/>
          </a:prstGeom>
        </p:spPr>
      </p:pic>
      <p:sp>
        <p:nvSpPr>
          <p:cNvPr id="6" name="TextBox 5">
            <a:extLst>
              <a:ext uri="{FF2B5EF4-FFF2-40B4-BE49-F238E27FC236}">
                <a16:creationId xmlns:a16="http://schemas.microsoft.com/office/drawing/2014/main" id="{9C331172-68DF-170F-3021-04CB357C29DD}"/>
              </a:ext>
            </a:extLst>
          </p:cNvPr>
          <p:cNvSpPr txBox="1"/>
          <p:nvPr/>
        </p:nvSpPr>
        <p:spPr>
          <a:xfrm>
            <a:off x="3526827" y="3731172"/>
            <a:ext cx="8530925" cy="1631216"/>
          </a:xfrm>
          <a:prstGeom prst="rect">
            <a:avLst/>
          </a:prstGeom>
          <a:noFill/>
          <a:ln>
            <a:noFill/>
          </a:ln>
        </p:spPr>
        <p:txBody>
          <a:bodyPr wrap="none" rtlCol="0">
            <a:spAutoFit/>
          </a:bodyPr>
          <a:lstStyle/>
          <a:p>
            <a:pPr algn="r"/>
            <a:r>
              <a:rPr lang="en-US" sz="8000" b="1">
                <a:solidFill>
                  <a:schemeClr val="bg1"/>
                </a:solidFill>
              </a:rPr>
              <a:t>e-</a:t>
            </a:r>
            <a:r>
              <a:rPr lang="en-US" sz="8000" b="1" dirty="0" err="1">
                <a:solidFill>
                  <a:schemeClr val="bg1"/>
                </a:solidFill>
              </a:rPr>
              <a:t>Magine</a:t>
            </a:r>
            <a:r>
              <a:rPr lang="en-US" sz="8000" b="1" dirty="0">
                <a:solidFill>
                  <a:schemeClr val="bg1"/>
                </a:solidFill>
              </a:rPr>
              <a:t>! Initiative</a:t>
            </a:r>
          </a:p>
          <a:p>
            <a:pPr algn="r"/>
            <a:r>
              <a:rPr lang="en-US" sz="2000" b="1" dirty="0">
                <a:solidFill>
                  <a:schemeClr val="bg1"/>
                </a:solidFill>
              </a:rPr>
              <a:t>Every Mon/Tue 5:30 – 8:30pm</a:t>
            </a:r>
          </a:p>
        </p:txBody>
      </p:sp>
      <p:pic>
        <p:nvPicPr>
          <p:cNvPr id="8" name="Picture 7">
            <a:extLst>
              <a:ext uri="{FF2B5EF4-FFF2-40B4-BE49-F238E27FC236}">
                <a16:creationId xmlns:a16="http://schemas.microsoft.com/office/drawing/2014/main" id="{85ED575C-330C-11CD-81D3-381F5E72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42" y="2380455"/>
            <a:ext cx="886453" cy="967390"/>
          </a:xfrm>
          <a:prstGeom prst="rect">
            <a:avLst/>
          </a:prstGeom>
        </p:spPr>
      </p:pic>
      <p:pic>
        <p:nvPicPr>
          <p:cNvPr id="10" name="Picture 9">
            <a:extLst>
              <a:ext uri="{FF2B5EF4-FFF2-40B4-BE49-F238E27FC236}">
                <a16:creationId xmlns:a16="http://schemas.microsoft.com/office/drawing/2014/main" id="{6A8DF20F-1B1E-F27E-11E5-F6C747A48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41" y="3460533"/>
            <a:ext cx="1739608" cy="1458310"/>
          </a:xfrm>
          <a:prstGeom prst="rect">
            <a:avLst/>
          </a:prstGeom>
        </p:spPr>
      </p:pic>
      <p:pic>
        <p:nvPicPr>
          <p:cNvPr id="12" name="Picture 11">
            <a:extLst>
              <a:ext uri="{FF2B5EF4-FFF2-40B4-BE49-F238E27FC236}">
                <a16:creationId xmlns:a16="http://schemas.microsoft.com/office/drawing/2014/main" id="{018156EB-10AD-1EE6-822A-BBCBC45CE4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275" y="389161"/>
            <a:ext cx="1620980" cy="1620980"/>
          </a:xfrm>
          <a:prstGeom prst="rect">
            <a:avLst/>
          </a:prstGeom>
        </p:spPr>
      </p:pic>
      <p:pic>
        <p:nvPicPr>
          <p:cNvPr id="14" name="Picture 13">
            <a:extLst>
              <a:ext uri="{FF2B5EF4-FFF2-40B4-BE49-F238E27FC236}">
                <a16:creationId xmlns:a16="http://schemas.microsoft.com/office/drawing/2014/main" id="{1D7C920B-2B82-2990-3BCD-D126F4C1A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965" y="4752860"/>
            <a:ext cx="1583359" cy="557342"/>
          </a:xfrm>
          <a:prstGeom prst="rect">
            <a:avLst/>
          </a:prstGeom>
        </p:spPr>
      </p:pic>
      <p:pic>
        <p:nvPicPr>
          <p:cNvPr id="16" name="Picture 15">
            <a:extLst>
              <a:ext uri="{FF2B5EF4-FFF2-40B4-BE49-F238E27FC236}">
                <a16:creationId xmlns:a16="http://schemas.microsoft.com/office/drawing/2014/main" id="{D42DA03F-AEBF-ACB6-057E-1F998B4749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47" y="5449657"/>
            <a:ext cx="1581330" cy="919578"/>
          </a:xfrm>
          <a:prstGeom prst="rect">
            <a:avLst/>
          </a:prstGeom>
        </p:spPr>
      </p:pic>
    </p:spTree>
    <p:extLst>
      <p:ext uri="{BB962C8B-B14F-4D97-AF65-F5344CB8AC3E}">
        <p14:creationId xmlns:p14="http://schemas.microsoft.com/office/powerpoint/2010/main" val="3769334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2" name="TextBox 1">
            <a:extLst>
              <a:ext uri="{FF2B5EF4-FFF2-40B4-BE49-F238E27FC236}">
                <a16:creationId xmlns:a16="http://schemas.microsoft.com/office/drawing/2014/main" id="{96C16F3C-9FE3-3379-05D2-E3E2B1121FD0}"/>
              </a:ext>
            </a:extLst>
          </p:cNvPr>
          <p:cNvSpPr txBox="1"/>
          <p:nvPr/>
        </p:nvSpPr>
        <p:spPr>
          <a:xfrm>
            <a:off x="890209" y="2437190"/>
            <a:ext cx="584306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dirty="0">
                <a:ea typeface="Calibri"/>
                <a:cs typeface="Calibri"/>
              </a:rPr>
              <a:t>Night Cafe AI</a:t>
            </a:r>
            <a:endParaRPr lang="en-US" sz="8000">
              <a:ea typeface="Calibri"/>
              <a:cs typeface="Calibri"/>
            </a:endParaRPr>
          </a:p>
        </p:txBody>
      </p:sp>
    </p:spTree>
    <p:extLst>
      <p:ext uri="{BB962C8B-B14F-4D97-AF65-F5344CB8AC3E}">
        <p14:creationId xmlns:p14="http://schemas.microsoft.com/office/powerpoint/2010/main" val="4105951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2668" t="212" r="34475" b="-212"/>
          <a:stretch/>
        </p:blipFill>
        <p:spPr>
          <a:xfrm>
            <a:off x="8186056" y="-1"/>
            <a:ext cx="4005944" cy="6858000"/>
          </a:xfrm>
          <a:prstGeom prst="rect">
            <a:avLst/>
          </a:prstGeom>
        </p:spPr>
      </p:pic>
      <p:sp>
        <p:nvSpPr>
          <p:cNvPr id="2" name="TextBox 1">
            <a:extLst>
              <a:ext uri="{FF2B5EF4-FFF2-40B4-BE49-F238E27FC236}">
                <a16:creationId xmlns:a16="http://schemas.microsoft.com/office/drawing/2014/main" id="{6845E857-5F93-DDB0-009A-888A29A18D7E}"/>
              </a:ext>
            </a:extLst>
          </p:cNvPr>
          <p:cNvSpPr txBox="1"/>
          <p:nvPr/>
        </p:nvSpPr>
        <p:spPr>
          <a:xfrm>
            <a:off x="414938" y="139594"/>
            <a:ext cx="40110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Getting Started: The "Create" Interface</a:t>
            </a:r>
            <a:endParaRPr lang="en-US"/>
          </a:p>
        </p:txBody>
      </p:sp>
      <p:sp>
        <p:nvSpPr>
          <p:cNvPr id="4" name="TextBox 3">
            <a:extLst>
              <a:ext uri="{FF2B5EF4-FFF2-40B4-BE49-F238E27FC236}">
                <a16:creationId xmlns:a16="http://schemas.microsoft.com/office/drawing/2014/main" id="{EB2FBAFE-0BE7-74E3-1B10-A201D8DB02AF}"/>
              </a:ext>
            </a:extLst>
          </p:cNvPr>
          <p:cNvSpPr txBox="1"/>
          <p:nvPr/>
        </p:nvSpPr>
        <p:spPr>
          <a:xfrm>
            <a:off x="254854" y="504585"/>
            <a:ext cx="721274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YAFdJjTk5UU 0"/>
            </a:endParaRPr>
          </a:p>
          <a:p>
            <a:pPr marL="228600" lvl="1" indent="-228600">
              <a:buFont typeface=""/>
              <a:buChar char="•"/>
            </a:pPr>
            <a:r>
              <a:rPr lang="en-US" dirty="0"/>
              <a:t>When you enter </a:t>
            </a:r>
            <a:r>
              <a:rPr lang="en-US" err="1"/>
              <a:t>NightCafe</a:t>
            </a:r>
            <a:r>
              <a:rPr lang="en-US" dirty="0"/>
              <a:t>, you will find a button that says "create". After pressing that button, you will be taken to the creation page. This page is where you will input all of the information that the AI will use to create your image.</a:t>
            </a:r>
            <a:endParaRPr lang="en-US" dirty="0">
              <a:ea typeface="Calibri"/>
              <a:cs typeface="Calibri"/>
            </a:endParaRPr>
          </a:p>
          <a:p>
            <a:endParaRPr lang="en-US" dirty="0">
              <a:latin typeface="YAFdJjTk5UU 0"/>
            </a:endParaRPr>
          </a:p>
          <a:p>
            <a:pPr marL="228600" lvl="1" indent="-228600">
              <a:buFont typeface=""/>
              <a:buChar char="•"/>
            </a:pPr>
            <a:r>
              <a:rPr lang="en-US" dirty="0"/>
              <a:t>Visually, you'll see a prominent text box for your prompt, and various drop-down menus and sliders for settings.</a:t>
            </a:r>
            <a:endParaRPr lang="en-US" dirty="0">
              <a:ea typeface="Calibri"/>
              <a:cs typeface="Calibri"/>
            </a:endParaRPr>
          </a:p>
        </p:txBody>
      </p:sp>
      <p:sp>
        <p:nvSpPr>
          <p:cNvPr id="3" name="TextBox 2">
            <a:extLst>
              <a:ext uri="{FF2B5EF4-FFF2-40B4-BE49-F238E27FC236}">
                <a16:creationId xmlns:a16="http://schemas.microsoft.com/office/drawing/2014/main" id="{97876709-310C-1BCC-8952-533C0B23C21C}"/>
              </a:ext>
            </a:extLst>
          </p:cNvPr>
          <p:cNvSpPr txBox="1"/>
          <p:nvPr/>
        </p:nvSpPr>
        <p:spPr>
          <a:xfrm>
            <a:off x="302380" y="4343399"/>
            <a:ext cx="743494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Daily points</a:t>
            </a:r>
          </a:p>
          <a:p>
            <a:endParaRPr lang="en-US" dirty="0">
              <a:ea typeface="Calibri"/>
              <a:cs typeface="Calibri"/>
            </a:endParaRPr>
          </a:p>
          <a:p>
            <a:r>
              <a:rPr lang="en-US" dirty="0">
                <a:ea typeface="Calibri"/>
                <a:cs typeface="Calibri"/>
              </a:rPr>
              <a:t>Next to the account button you'll see the bell icon.  By logging in everyday you can accumulate 5 points daily. </a:t>
            </a:r>
            <a:endParaRPr lang="en-US"/>
          </a:p>
          <a:p>
            <a:endParaRPr lang="en-US" dirty="0">
              <a:ea typeface="Calibri"/>
              <a:cs typeface="Calibri"/>
            </a:endParaRPr>
          </a:p>
          <a:p>
            <a:r>
              <a:rPr lang="en-US" dirty="0">
                <a:ea typeface="Calibri"/>
                <a:cs typeface="Calibri"/>
              </a:rPr>
              <a:t>By clicking on Explore in the sub menu you can see other users generated images,  by liking 25 photos you can accumulate 5 points daily.</a:t>
            </a:r>
          </a:p>
        </p:txBody>
      </p:sp>
      <p:pic>
        <p:nvPicPr>
          <p:cNvPr id="6" name="Picture 5" descr="A black and white text&#10;&#10;AI-generated content may be incorrect.">
            <a:extLst>
              <a:ext uri="{FF2B5EF4-FFF2-40B4-BE49-F238E27FC236}">
                <a16:creationId xmlns:a16="http://schemas.microsoft.com/office/drawing/2014/main" id="{3BB30408-26D3-0F1B-E630-A183C29203DC}"/>
              </a:ext>
            </a:extLst>
          </p:cNvPr>
          <p:cNvPicPr>
            <a:picLocks noChangeAspect="1"/>
          </p:cNvPicPr>
          <p:nvPr/>
        </p:nvPicPr>
        <p:blipFill>
          <a:blip r:embed="rId3"/>
          <a:stretch>
            <a:fillRect/>
          </a:stretch>
        </p:blipFill>
        <p:spPr>
          <a:xfrm>
            <a:off x="256494" y="2811236"/>
            <a:ext cx="7803697" cy="974271"/>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F97CE603-EE4A-FE22-CCB4-FF2711626B29}"/>
              </a:ext>
            </a:extLst>
          </p:cNvPr>
          <p:cNvPicPr>
            <a:picLocks noChangeAspect="1"/>
          </p:cNvPicPr>
          <p:nvPr/>
        </p:nvPicPr>
        <p:blipFill>
          <a:blip r:embed="rId4"/>
          <a:stretch>
            <a:fillRect/>
          </a:stretch>
        </p:blipFill>
        <p:spPr>
          <a:xfrm>
            <a:off x="2411186" y="3355132"/>
            <a:ext cx="5649686" cy="1497563"/>
          </a:xfrm>
          <a:prstGeom prst="rect">
            <a:avLst/>
          </a:prstGeom>
        </p:spPr>
      </p:pic>
    </p:spTree>
    <p:extLst>
      <p:ext uri="{BB962C8B-B14F-4D97-AF65-F5344CB8AC3E}">
        <p14:creationId xmlns:p14="http://schemas.microsoft.com/office/powerpoint/2010/main" val="604552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79427" y="0"/>
            <a:ext cx="2612573" cy="6858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6F8EA4-092F-4405-1493-2A98D4FB4678}"/>
              </a:ext>
            </a:extLst>
          </p:cNvPr>
          <p:cNvSpPr txBox="1"/>
          <p:nvPr/>
        </p:nvSpPr>
        <p:spPr>
          <a:xfrm>
            <a:off x="453358" y="280468"/>
            <a:ext cx="7180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t>Entering Your Prompt</a:t>
            </a:r>
            <a:endParaRPr lang="en-US" sz="3600" dirty="0">
              <a:ea typeface="Calibri"/>
              <a:cs typeface="Calibri"/>
            </a:endParaRPr>
          </a:p>
        </p:txBody>
      </p:sp>
      <p:sp>
        <p:nvSpPr>
          <p:cNvPr id="3" name="TextBox 2">
            <a:extLst>
              <a:ext uri="{FF2B5EF4-FFF2-40B4-BE49-F238E27FC236}">
                <a16:creationId xmlns:a16="http://schemas.microsoft.com/office/drawing/2014/main" id="{B1CD2DBD-6EAF-685C-DFDA-EB16309C0CCD}"/>
              </a:ext>
            </a:extLst>
          </p:cNvPr>
          <p:cNvSpPr txBox="1"/>
          <p:nvPr/>
        </p:nvSpPr>
        <p:spPr>
          <a:xfrm>
            <a:off x="517392" y="1272989"/>
            <a:ext cx="695020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dirty="0"/>
              <a:t>This is where you type in your desired image description. For Example "A vibrant sunset over a mountain range, painted in the style of impressionism".</a:t>
            </a:r>
            <a:endParaRPr lang="en-US" dirty="0">
              <a:ea typeface="Calibri"/>
              <a:cs typeface="Calibri"/>
            </a:endParaRPr>
          </a:p>
          <a:p>
            <a:pPr>
              <a:buFont typeface=""/>
              <a:buChar char="•"/>
            </a:pPr>
            <a:r>
              <a:rPr lang="en-US" dirty="0"/>
              <a:t>Imagine a blank text box, ready for you to fill it with your creative vision.</a:t>
            </a:r>
            <a:endParaRPr lang="en-US" dirty="0">
              <a:ea typeface="Calibri"/>
              <a:cs typeface="Calibri"/>
            </a:endParaRPr>
          </a:p>
        </p:txBody>
      </p:sp>
      <p:pic>
        <p:nvPicPr>
          <p:cNvPr id="4" name="Picture 3" descr="A screenshot of a computer&#10;&#10;AI-generated content may be incorrect.">
            <a:extLst>
              <a:ext uri="{FF2B5EF4-FFF2-40B4-BE49-F238E27FC236}">
                <a16:creationId xmlns:a16="http://schemas.microsoft.com/office/drawing/2014/main" id="{6B03F9A6-43DA-E070-A060-3B1B4CF80229}"/>
              </a:ext>
            </a:extLst>
          </p:cNvPr>
          <p:cNvPicPr>
            <a:picLocks noChangeAspect="1"/>
          </p:cNvPicPr>
          <p:nvPr/>
        </p:nvPicPr>
        <p:blipFill>
          <a:blip r:embed="rId2"/>
          <a:stretch>
            <a:fillRect/>
          </a:stretch>
        </p:blipFill>
        <p:spPr>
          <a:xfrm>
            <a:off x="2221980" y="2670200"/>
            <a:ext cx="6768325" cy="4059732"/>
          </a:xfrm>
          <a:prstGeom prst="rect">
            <a:avLst/>
          </a:prstGeom>
        </p:spPr>
      </p:pic>
    </p:spTree>
    <p:extLst>
      <p:ext uri="{BB962C8B-B14F-4D97-AF65-F5344CB8AC3E}">
        <p14:creationId xmlns:p14="http://schemas.microsoft.com/office/powerpoint/2010/main" val="2442594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852ED55-8843-0444-26E9-EA0E60DECE6B}"/>
              </a:ext>
            </a:extLst>
          </p:cNvPr>
          <p:cNvSpPr txBox="1"/>
          <p:nvPr/>
        </p:nvSpPr>
        <p:spPr>
          <a:xfrm>
            <a:off x="683879" y="184417"/>
            <a:ext cx="6783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Selecting an AI Model and Settings</a:t>
            </a:r>
            <a:endParaRPr lang="en-US"/>
          </a:p>
        </p:txBody>
      </p:sp>
      <p:sp>
        <p:nvSpPr>
          <p:cNvPr id="3" name="TextBox 2">
            <a:extLst>
              <a:ext uri="{FF2B5EF4-FFF2-40B4-BE49-F238E27FC236}">
                <a16:creationId xmlns:a16="http://schemas.microsoft.com/office/drawing/2014/main" id="{56B697C1-D2BF-DBAB-A2F8-0B1844CD7478}"/>
              </a:ext>
            </a:extLst>
          </p:cNvPr>
          <p:cNvSpPr txBox="1"/>
          <p:nvPr/>
        </p:nvSpPr>
        <p:spPr>
          <a:xfrm>
            <a:off x="338097" y="555157"/>
            <a:ext cx="631540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a:t>You'll choose from models like Stable Diffusion, DALL-E, etc. Each has its own style.</a:t>
            </a:r>
          </a:p>
          <a:p>
            <a:pPr>
              <a:buFont typeface=""/>
              <a:buChar char="•"/>
            </a:pPr>
            <a:r>
              <a:rPr lang="en-US"/>
              <a:t>Below the model selection, you'll find settings:</a:t>
            </a:r>
          </a:p>
          <a:p>
            <a:pPr>
              <a:buFont typeface=""/>
              <a:buChar char="•"/>
            </a:pPr>
            <a:r>
              <a:rPr lang="en-US"/>
              <a:t>Style: Presets (e.g., "realistic," "fantasy") or custom options.</a:t>
            </a:r>
          </a:p>
          <a:p>
            <a:pPr>
              <a:buFont typeface=""/>
              <a:buChar char="•"/>
            </a:pPr>
            <a:r>
              <a:rPr lang="en-US"/>
              <a:t>Resolution: Image size (e.g., 512x512, 1024x1024).</a:t>
            </a:r>
          </a:p>
          <a:p>
            <a:pPr>
              <a:buFont typeface=""/>
              <a:buChar char="•"/>
            </a:pPr>
            <a:r>
              <a:rPr lang="en-US"/>
              <a:t>Runtime: How long the AI processes the image.</a:t>
            </a:r>
          </a:p>
          <a:p>
            <a:pPr>
              <a:buFont typeface=""/>
              <a:buChar char="•"/>
            </a:pPr>
            <a:r>
              <a:rPr lang="en-US"/>
              <a:t>These settings are generally displayed in drop down menus, and sliders.</a:t>
            </a:r>
          </a:p>
          <a:p>
            <a:pPr>
              <a:buFont typeface=""/>
              <a:buChar char="•"/>
            </a:pPr>
            <a:r>
              <a:rPr lang="en-US"/>
              <a:t>Imagine drop-down menus with various options, and sliders that adjust the image properties.</a:t>
            </a:r>
          </a:p>
        </p:txBody>
      </p:sp>
      <p:pic>
        <p:nvPicPr>
          <p:cNvPr id="4" name="Picture 3" descr="A screenshot of a computer&#10;&#10;AI-generated content may be incorrect.">
            <a:extLst>
              <a:ext uri="{FF2B5EF4-FFF2-40B4-BE49-F238E27FC236}">
                <a16:creationId xmlns:a16="http://schemas.microsoft.com/office/drawing/2014/main" id="{EDB87436-282E-BB9E-7663-A06BBEC61FAE}"/>
              </a:ext>
            </a:extLst>
          </p:cNvPr>
          <p:cNvPicPr>
            <a:picLocks noChangeAspect="1"/>
          </p:cNvPicPr>
          <p:nvPr/>
        </p:nvPicPr>
        <p:blipFill>
          <a:blip r:embed="rId2"/>
          <a:stretch>
            <a:fillRect/>
          </a:stretch>
        </p:blipFill>
        <p:spPr>
          <a:xfrm>
            <a:off x="6762704" y="0"/>
            <a:ext cx="5428542" cy="5084269"/>
          </a:xfrm>
          <a:prstGeom prst="rect">
            <a:avLst/>
          </a:prstGeom>
        </p:spPr>
      </p:pic>
    </p:spTree>
    <p:extLst>
      <p:ext uri="{BB962C8B-B14F-4D97-AF65-F5344CB8AC3E}">
        <p14:creationId xmlns:p14="http://schemas.microsoft.com/office/powerpoint/2010/main" val="3568514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66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380" r="23674"/>
          <a:stretch/>
        </p:blipFill>
        <p:spPr>
          <a:xfrm>
            <a:off x="6545943" y="0"/>
            <a:ext cx="5646057" cy="6858000"/>
          </a:xfrm>
          <a:prstGeom prst="rect">
            <a:avLst/>
          </a:prstGeom>
        </p:spPr>
      </p:pic>
      <p:pic>
        <p:nvPicPr>
          <p:cNvPr id="2" name="Picture 1" descr="A screenshot of a phone&#10;&#10;AI-generated content may be incorrect.">
            <a:extLst>
              <a:ext uri="{FF2B5EF4-FFF2-40B4-BE49-F238E27FC236}">
                <a16:creationId xmlns:a16="http://schemas.microsoft.com/office/drawing/2014/main" id="{26F94F62-4EFC-32F5-702B-27FA98C8F982}"/>
              </a:ext>
            </a:extLst>
          </p:cNvPr>
          <p:cNvPicPr>
            <a:picLocks noChangeAspect="1"/>
          </p:cNvPicPr>
          <p:nvPr/>
        </p:nvPicPr>
        <p:blipFill>
          <a:blip r:embed="rId3"/>
          <a:stretch>
            <a:fillRect/>
          </a:stretch>
        </p:blipFill>
        <p:spPr>
          <a:xfrm>
            <a:off x="1647" y="0"/>
            <a:ext cx="2510656" cy="6858000"/>
          </a:xfrm>
          <a:prstGeom prst="rect">
            <a:avLst/>
          </a:prstGeom>
        </p:spPr>
      </p:pic>
      <p:sp>
        <p:nvSpPr>
          <p:cNvPr id="4" name="TextBox 3">
            <a:extLst>
              <a:ext uri="{FF2B5EF4-FFF2-40B4-BE49-F238E27FC236}">
                <a16:creationId xmlns:a16="http://schemas.microsoft.com/office/drawing/2014/main" id="{38F56264-026A-1C14-A396-8359715242A1}"/>
              </a:ext>
            </a:extLst>
          </p:cNvPr>
          <p:cNvSpPr txBox="1"/>
          <p:nvPr/>
        </p:nvSpPr>
        <p:spPr>
          <a:xfrm>
            <a:off x="2630501" y="120384"/>
            <a:ext cx="48370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Generating the Image</a:t>
            </a:r>
            <a:endParaRPr lang="en-US" sz="3200">
              <a:ea typeface="Calibri"/>
              <a:cs typeface="Calibri"/>
            </a:endParaRPr>
          </a:p>
        </p:txBody>
      </p:sp>
      <p:sp>
        <p:nvSpPr>
          <p:cNvPr id="6" name="TextBox 5">
            <a:extLst>
              <a:ext uri="{FF2B5EF4-FFF2-40B4-BE49-F238E27FC236}">
                <a16:creationId xmlns:a16="http://schemas.microsoft.com/office/drawing/2014/main" id="{1B185289-0635-470C-37A7-6D0A891D0BA9}"/>
              </a:ext>
            </a:extLst>
          </p:cNvPr>
          <p:cNvSpPr txBox="1"/>
          <p:nvPr/>
        </p:nvSpPr>
        <p:spPr>
          <a:xfrm>
            <a:off x="2700938" y="972031"/>
            <a:ext cx="35820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b="1"/>
              <a:t>Click the "Create" button. The AI processes your prompt and settings.</a:t>
            </a:r>
          </a:p>
          <a:p>
            <a:pPr>
              <a:buFont typeface=""/>
              <a:buChar char="•"/>
            </a:pPr>
            <a:r>
              <a:rPr lang="en-US" b="1"/>
              <a:t>Visualise a loading bar, or a spinning icon, indicating that the AI is working.</a:t>
            </a:r>
          </a:p>
        </p:txBody>
      </p:sp>
    </p:spTree>
    <p:extLst>
      <p:ext uri="{BB962C8B-B14F-4D97-AF65-F5344CB8AC3E}">
        <p14:creationId xmlns:p14="http://schemas.microsoft.com/office/powerpoint/2010/main" val="2577001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 name="TextBox 1">
            <a:extLst>
              <a:ext uri="{FF2B5EF4-FFF2-40B4-BE49-F238E27FC236}">
                <a16:creationId xmlns:a16="http://schemas.microsoft.com/office/drawing/2014/main" id="{8E2272C4-97A7-5294-D52C-89ADD3925988}"/>
              </a:ext>
            </a:extLst>
          </p:cNvPr>
          <p:cNvSpPr txBox="1"/>
          <p:nvPr/>
        </p:nvSpPr>
        <p:spPr>
          <a:xfrm>
            <a:off x="575022" y="113980"/>
            <a:ext cx="68925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Reviewing and Refining</a:t>
            </a:r>
            <a:endParaRPr lang="en-US" sz="2400" dirty="0">
              <a:ea typeface="Calibri"/>
              <a:cs typeface="Calibri"/>
            </a:endParaRPr>
          </a:p>
        </p:txBody>
      </p:sp>
      <p:sp>
        <p:nvSpPr>
          <p:cNvPr id="3" name="TextBox 2">
            <a:extLst>
              <a:ext uri="{FF2B5EF4-FFF2-40B4-BE49-F238E27FC236}">
                <a16:creationId xmlns:a16="http://schemas.microsoft.com/office/drawing/2014/main" id="{3768F54F-84C9-44CA-3250-5C5D9CA93419}"/>
              </a:ext>
            </a:extLst>
          </p:cNvPr>
          <p:cNvSpPr txBox="1"/>
          <p:nvPr/>
        </p:nvSpPr>
        <p:spPr>
          <a:xfrm>
            <a:off x="363711" y="639056"/>
            <a:ext cx="710388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a:t>Your generated images appear.</a:t>
            </a:r>
          </a:p>
          <a:p>
            <a:pPr>
              <a:buFont typeface=""/>
              <a:buChar char="•"/>
            </a:pPr>
            <a:r>
              <a:rPr lang="en-US"/>
              <a:t>You'll see thumbnail previews of your creations.</a:t>
            </a:r>
          </a:p>
          <a:p>
            <a:pPr>
              <a:buFont typeface=""/>
              <a:buChar char="•"/>
            </a:pPr>
            <a:r>
              <a:rPr lang="en-US"/>
              <a:t>Options appear below each image:</a:t>
            </a:r>
          </a:p>
          <a:p>
            <a:pPr>
              <a:buFont typeface=""/>
              <a:buChar char="•"/>
            </a:pPr>
            <a:r>
              <a:rPr lang="en-US"/>
              <a:t>"Upscale": To increase resolution.</a:t>
            </a:r>
          </a:p>
          <a:p>
            <a:pPr>
              <a:buFont typeface=""/>
              <a:buChar char="•"/>
            </a:pPr>
            <a:r>
              <a:rPr lang="en-US"/>
              <a:t>"Evolve": To create variations.</a:t>
            </a:r>
          </a:p>
          <a:p>
            <a:pPr>
              <a:buFont typeface=""/>
              <a:buChar char="•"/>
            </a:pPr>
            <a:r>
              <a:rPr lang="en-US"/>
              <a:t>Download: To save the image.</a:t>
            </a:r>
          </a:p>
          <a:p>
            <a:pPr>
              <a:buFont typeface=""/>
              <a:buChar char="•"/>
            </a:pPr>
            <a:r>
              <a:rPr lang="en-US"/>
              <a:t>Imagine a grid of generated images, with buttons below them.</a:t>
            </a:r>
          </a:p>
        </p:txBody>
      </p:sp>
      <p:pic>
        <p:nvPicPr>
          <p:cNvPr id="4" name="Picture 3" descr="A screenshot of a computer screen&#10;&#10;AI-generated content may be incorrect.">
            <a:extLst>
              <a:ext uri="{FF2B5EF4-FFF2-40B4-BE49-F238E27FC236}">
                <a16:creationId xmlns:a16="http://schemas.microsoft.com/office/drawing/2014/main" id="{32EC316F-E646-4310-EBFC-C6542AA58179}"/>
              </a:ext>
            </a:extLst>
          </p:cNvPr>
          <p:cNvPicPr>
            <a:picLocks noChangeAspect="1"/>
          </p:cNvPicPr>
          <p:nvPr/>
        </p:nvPicPr>
        <p:blipFill>
          <a:blip r:embed="rId3"/>
          <a:stretch>
            <a:fillRect/>
          </a:stretch>
        </p:blipFill>
        <p:spPr>
          <a:xfrm>
            <a:off x="2818169" y="2759848"/>
            <a:ext cx="4058352" cy="4053328"/>
          </a:xfrm>
          <a:prstGeom prst="rect">
            <a:avLst/>
          </a:prstGeom>
        </p:spPr>
      </p:pic>
    </p:spTree>
    <p:extLst>
      <p:ext uri="{BB962C8B-B14F-4D97-AF65-F5344CB8AC3E}">
        <p14:creationId xmlns:p14="http://schemas.microsoft.com/office/powerpoint/2010/main" val="3576369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36873" y="78449"/>
            <a:ext cx="6286500" cy="830997"/>
          </a:xfrm>
          <a:prstGeom prst="rect">
            <a:avLst/>
          </a:prstGeom>
          <a:noFill/>
        </p:spPr>
        <p:txBody>
          <a:bodyPr wrap="square" rtlCol="0">
            <a:spAutoFit/>
          </a:bodyPr>
          <a:lstStyle/>
          <a:p>
            <a:r>
              <a:rPr lang="en-US" sz="4800" dirty="0">
                <a:solidFill>
                  <a:srgbClr val="9966FF"/>
                </a:solidFill>
                <a:latin typeface="Rockwell" panose="02060603020205020403" pitchFamily="18" charset="0"/>
                <a:cs typeface="Aharoni" panose="02010803020104030203" pitchFamily="2" charset="-79"/>
              </a:rPr>
              <a:t>Final Thoughts</a:t>
            </a:r>
          </a:p>
        </p:txBody>
      </p:sp>
      <p:cxnSp>
        <p:nvCxnSpPr>
          <p:cNvPr id="8" name="Straight Connector 7"/>
          <p:cNvCxnSpPr/>
          <p:nvPr/>
        </p:nvCxnSpPr>
        <p:spPr>
          <a:xfrm>
            <a:off x="6287404" y="298942"/>
            <a:ext cx="11796" cy="581383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DD4A4F8-C93C-9F6A-86E9-74188841431E}"/>
              </a:ext>
            </a:extLst>
          </p:cNvPr>
          <p:cNvSpPr txBox="1"/>
          <p:nvPr/>
        </p:nvSpPr>
        <p:spPr>
          <a:xfrm>
            <a:off x="88367" y="395728"/>
            <a:ext cx="73792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ea typeface="Calibri"/>
                <a:cs typeface="Calibri"/>
              </a:rPr>
              <a:t>Key Visual Elements:</a:t>
            </a:r>
          </a:p>
          <a:p>
            <a:pPr>
              <a:buFont typeface=""/>
              <a:buChar char="•"/>
            </a:pPr>
            <a:r>
              <a:rPr lang="en-US" dirty="0"/>
              <a:t>Text Prompts: The core input, driving the AI.</a:t>
            </a:r>
            <a:endParaRPr lang="en-US" dirty="0">
              <a:ea typeface="Calibri"/>
              <a:cs typeface="Calibri"/>
            </a:endParaRPr>
          </a:p>
          <a:p>
            <a:pPr>
              <a:buFont typeface=""/>
              <a:buChar char="•"/>
            </a:pPr>
            <a:r>
              <a:rPr lang="en-US" dirty="0"/>
              <a:t>AI Model Selection: Drop-down menus to pick the AI engine.</a:t>
            </a:r>
            <a:endParaRPr lang="en-US" dirty="0">
              <a:ea typeface="Calibri"/>
              <a:cs typeface="Calibri"/>
            </a:endParaRPr>
          </a:p>
          <a:p>
            <a:pPr>
              <a:buFont typeface=""/>
              <a:buChar char="•"/>
            </a:pPr>
            <a:r>
              <a:rPr lang="en-US" dirty="0"/>
              <a:t>Settings Sliders/Menus: For fine-tuning image properties.</a:t>
            </a:r>
            <a:endParaRPr lang="en-US" dirty="0">
              <a:ea typeface="Calibri"/>
              <a:cs typeface="Calibri"/>
            </a:endParaRPr>
          </a:p>
          <a:p>
            <a:pPr>
              <a:buFont typeface=""/>
              <a:buChar char="•"/>
            </a:pPr>
            <a:r>
              <a:rPr lang="en-US" dirty="0"/>
              <a:t>Image Grids: Where generated images are displayed.</a:t>
            </a:r>
            <a:endParaRPr lang="en-US" dirty="0">
              <a:ea typeface="Calibri"/>
              <a:cs typeface="Calibri"/>
            </a:endParaRPr>
          </a:p>
          <a:p>
            <a:pPr>
              <a:buFont typeface=""/>
              <a:buChar char="•"/>
            </a:pPr>
            <a:r>
              <a:rPr lang="en-US" dirty="0"/>
              <a:t>Buttons: For actions like "Create," "Upscale," and "Download."</a:t>
            </a:r>
            <a:endParaRPr lang="en-US" dirty="0">
              <a:ea typeface="Calibri"/>
              <a:cs typeface="Calibri"/>
            </a:endParaRPr>
          </a:p>
        </p:txBody>
      </p:sp>
      <p:sp>
        <p:nvSpPr>
          <p:cNvPr id="4" name="TextBox 3">
            <a:extLst>
              <a:ext uri="{FF2B5EF4-FFF2-40B4-BE49-F238E27FC236}">
                <a16:creationId xmlns:a16="http://schemas.microsoft.com/office/drawing/2014/main" id="{38701AA3-1C44-FBDD-37A5-3C9110100A56}"/>
              </a:ext>
            </a:extLst>
          </p:cNvPr>
          <p:cNvSpPr txBox="1"/>
          <p:nvPr/>
        </p:nvSpPr>
        <p:spPr>
          <a:xfrm>
            <a:off x="88367" y="2342350"/>
            <a:ext cx="612417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a:t>NightCafe fosters a strong community where users share their creations, provide feedback, and participate in challenges. This social aspect distinguishes it from some other AI art generators.</a:t>
            </a:r>
          </a:p>
          <a:p>
            <a:pPr>
              <a:buFont typeface=""/>
              <a:buChar char="•"/>
            </a:pPr>
            <a:r>
              <a:rPr lang="en-US"/>
              <a:t>They have daily and community challenges that encourage users to push their creative boundries.</a:t>
            </a:r>
          </a:p>
        </p:txBody>
      </p:sp>
      <p:sp>
        <p:nvSpPr>
          <p:cNvPr id="5" name="TextBox 4">
            <a:extLst>
              <a:ext uri="{FF2B5EF4-FFF2-40B4-BE49-F238E27FC236}">
                <a16:creationId xmlns:a16="http://schemas.microsoft.com/office/drawing/2014/main" id="{98C6F70E-8F5A-C05A-0268-D159ACE85D7D}"/>
              </a:ext>
            </a:extLst>
          </p:cNvPr>
          <p:cNvSpPr txBox="1"/>
          <p:nvPr/>
        </p:nvSpPr>
        <p:spPr>
          <a:xfrm>
            <a:off x="88367" y="3975206"/>
            <a:ext cx="606014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
              <a:buChar char="•"/>
            </a:pPr>
            <a:r>
              <a:rPr lang="en-US"/>
              <a:t>NightCafe provides access to a wide range of AI models, including popular ones like Stable Diffusion, DALL-E 3, and others. This variety allows users to experiment with different artistic styles and outputs.</a:t>
            </a:r>
          </a:p>
          <a:p>
            <a:pPr>
              <a:buFont typeface=""/>
              <a:buChar char="•"/>
            </a:pPr>
            <a:r>
              <a:rPr lang="en-US"/>
              <a:t>They are constantly updating and adding new models.</a:t>
            </a:r>
          </a:p>
        </p:txBody>
      </p:sp>
      <p:sp>
        <p:nvSpPr>
          <p:cNvPr id="7" name="TextBox 6">
            <a:extLst>
              <a:ext uri="{FF2B5EF4-FFF2-40B4-BE49-F238E27FC236}">
                <a16:creationId xmlns:a16="http://schemas.microsoft.com/office/drawing/2014/main" id="{6A301CD8-5651-4370-FA46-C81A5DAE7496}"/>
              </a:ext>
            </a:extLst>
          </p:cNvPr>
          <p:cNvSpPr txBox="1"/>
          <p:nvPr/>
        </p:nvSpPr>
        <p:spPr>
          <a:xfrm>
            <a:off x="6606988" y="1061677"/>
            <a:ext cx="522770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a:buFont typeface=""/>
              <a:buChar char="•"/>
            </a:pPr>
            <a:r>
              <a:rPr lang="en-US"/>
              <a:t>NightCafe addresses copyright concerns, allowing users to use their creations for commercial purposes, provided they have the necessary rights to any input images.</a:t>
            </a:r>
          </a:p>
          <a:p>
            <a:endParaRPr lang="en-US"/>
          </a:p>
        </p:txBody>
      </p:sp>
      <p:sp>
        <p:nvSpPr>
          <p:cNvPr id="9" name="TextBox 8">
            <a:extLst>
              <a:ext uri="{FF2B5EF4-FFF2-40B4-BE49-F238E27FC236}">
                <a16:creationId xmlns:a16="http://schemas.microsoft.com/office/drawing/2014/main" id="{CBDB3988-EF8B-4A57-07BB-E68C9320A83C}"/>
              </a:ext>
            </a:extLst>
          </p:cNvPr>
          <p:cNvSpPr txBox="1"/>
          <p:nvPr/>
        </p:nvSpPr>
        <p:spPr>
          <a:xfrm>
            <a:off x="6536551" y="2777780"/>
            <a:ext cx="509323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lvl="1" indent="-228600">
              <a:buFont typeface=""/>
              <a:buChar char="•"/>
            </a:pPr>
            <a:r>
              <a:rPr lang="en-US"/>
              <a:t>The platform is designed to be accessible to both beginners and experienced users, with an intuitive interface.</a:t>
            </a:r>
          </a:p>
          <a:p>
            <a:pPr marL="228600" lvl="1" indent="-228600">
              <a:buFont typeface=""/>
              <a:buChar char="•"/>
            </a:pPr>
            <a:r>
              <a:rPr lang="en-US"/>
              <a:t>It is available through web browsers, and also has a mobile app.</a:t>
            </a:r>
          </a:p>
        </p:txBody>
      </p:sp>
    </p:spTree>
    <p:extLst>
      <p:ext uri="{BB962C8B-B14F-4D97-AF65-F5344CB8AC3E}">
        <p14:creationId xmlns:p14="http://schemas.microsoft.com/office/powerpoint/2010/main" val="29608622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8&quot;/&gt;&lt;/object&gt;&lt;object type=&quot;3&quot; unique_id=&quot;10005&quot;&gt;&lt;property id=&quot;20148&quot; value=&quot;5&quot;/&gt;&lt;property id=&quot;20300&quot; value=&quot;Slide 3&quot;/&gt;&lt;property id=&quot;20307&quot; value=&quot;256&quot;/&gt;&lt;/object&gt;&lt;object type=&quot;3&quot; unique_id=&quot;10006&quot;&gt;&lt;property id=&quot;20148&quot; value=&quot;5&quot;/&gt;&lt;property id=&quot;20300&quot; value=&quot;Slide 4&quot;/&gt;&lt;property id=&quot;20307&quot; value=&quot;261&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5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7&quot;/&gt;&lt;/object&gt;&lt;object type=&quot;3&quot; unique_id=&quot;10012&quot;&gt;&lt;property id=&quot;20148&quot; value=&quot;5&quot;/&gt;&lt;property id=&quot;20300&quot; value=&quot;Slide 10&quot;/&gt;&lt;property id=&quot;20307&quot; value=&quot;258&quot;/&gt;&lt;/object&gt;&lt;object type=&quot;3&quot; unique_id=&quot;10013&quot;&gt;&lt;property id=&quot;20148&quot; value=&quot;5&quot;/&gt;&lt;property id=&quot;20300&quot; value=&quot;Slide 11&quot;/&gt;&lt;property id=&quot;20307&quot; value=&quot;282&quot;/&gt;&lt;/object&gt;&lt;object type=&quot;3&quot; unique_id=&quot;10014&quot;&gt;&lt;property id=&quot;20148&quot; value=&quot;5&quot;/&gt;&lt;property id=&quot;20300&quot; value=&quot;Slide 12&quot;/&gt;&lt;property id=&quot;20307&quot; value=&quot;283&quot;/&gt;&lt;/object&gt;&lt;object type=&quot;3&quot; unique_id=&quot;10015&quot;&gt;&lt;property id=&quot;20148&quot; value=&quot;5&quot;/&gt;&lt;property id=&quot;20300&quot; value=&quot;Slide 2&quot;/&gt;&lt;property id=&quot;20307&quot; value=&quot;286&quot;/&gt;&lt;/object&gt;&lt;object type=&quot;3&quot; unique_id=&quot;10016&quot;&gt;&lt;property id=&quot;20148&quot; value=&quot;5&quot;/&gt;&lt;property id=&quot;20300&quot; value=&quot;Slide 13&quot;/&gt;&lt;property id=&quot;20307&quot; value=&quot;284&quot;/&gt;&lt;/object&gt;&lt;object type=&quot;3&quot; unique_id=&quot;10017&quot;&gt;&lt;property id=&quot;20148&quot; value=&quot;5&quot;/&gt;&lt;property id=&quot;20300&quot; value=&quot;Slide 14&quot;/&gt;&lt;property id=&quot;20307&quot; value=&quot;285&quot;/&gt;&lt;/object&gt;&lt;object type=&quot;3&quot; unique_id=&quot;10018&quot;&gt;&lt;property id=&quot;20148&quot; value=&quot;5&quot;/&gt;&lt;property id=&quot;20300&quot; value=&quot;Slide 15&quot;/&gt;&lt;property id=&quot;20307&quot; value=&quot;289&quot;/&gt;&lt;/object&gt;&lt;object type=&quot;3&quot; unique_id=&quot;10019&quot;&gt;&lt;property id=&quot;20148&quot; value=&quot;5&quot;/&gt;&lt;property id=&quot;20300&quot; value=&quot;Slide 16&quot;/&gt;&lt;property id=&quot;20307&quot; value=&quot;287&quot;/&gt;&lt;/object&gt;&lt;object type=&quot;3&quot; unique_id=&quot;10020&quot;&gt;&lt;property id=&quot;20148&quot; value=&quot;5&quot;/&gt;&lt;property id=&quot;20300&quot; value=&quot;Slide 17&quot;/&gt;&lt;property id=&quot;20307&quot; value=&quot;28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2561</TotalTime>
  <Words>177</Words>
  <Application>Microsoft Office PowerPoint</Application>
  <PresentationFormat>Widescreen</PresentationFormat>
  <Paragraphs>16</Paragraphs>
  <Slides>8</Slides>
  <Notes>3</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Ramsbottom</dc:creator>
  <cp:lastModifiedBy>Ange Hwang</cp:lastModifiedBy>
  <cp:revision>298</cp:revision>
  <dcterms:created xsi:type="dcterms:W3CDTF">2017-08-22T11:49:33Z</dcterms:created>
  <dcterms:modified xsi:type="dcterms:W3CDTF">2025-03-07T04:26:58Z</dcterms:modified>
</cp:coreProperties>
</file>