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Raleway"/>
      <p:regular r:id="rId24"/>
      <p:bold r:id="rId25"/>
      <p:italic r:id="rId26"/>
      <p:boldItalic r:id="rId27"/>
    </p:embeddedFont>
    <p:embeddedFont>
      <p:font typeface="Roboto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  <p:embeddedFont>
      <p:font typeface="Lato Light"/>
      <p:regular r:id="rId36"/>
      <p:bold r:id="rId37"/>
      <p:italic r:id="rId38"/>
      <p:boldItalic r:id="rId39"/>
    </p:embeddedFont>
    <p:embeddedFont>
      <p:font typeface="Arial Black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1" roundtripDataSignature="AMtx7mgUGKQo7PAYp6k4fJd8dNKlvzk5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Black-regular.fntdata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8" Type="http://schemas.openxmlformats.org/officeDocument/2006/relationships/font" Target="fonts/Roboto-regular.fntdata"/><Relationship Id="rId27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33" Type="http://schemas.openxmlformats.org/officeDocument/2006/relationships/font" Target="fonts/Lato-bold.fntdata"/><Relationship Id="rId10" Type="http://schemas.openxmlformats.org/officeDocument/2006/relationships/slide" Target="slides/slide5.xml"/><Relationship Id="rId32" Type="http://schemas.openxmlformats.org/officeDocument/2006/relationships/font" Target="fonts/Lato-regular.fntdata"/><Relationship Id="rId13" Type="http://schemas.openxmlformats.org/officeDocument/2006/relationships/slide" Target="slides/slide8.xml"/><Relationship Id="rId35" Type="http://schemas.openxmlformats.org/officeDocument/2006/relationships/font" Target="fonts/Lato-boldItalic.fntdata"/><Relationship Id="rId12" Type="http://schemas.openxmlformats.org/officeDocument/2006/relationships/slide" Target="slides/slide7.xml"/><Relationship Id="rId34" Type="http://schemas.openxmlformats.org/officeDocument/2006/relationships/font" Target="fonts/Lato-italic.fntdata"/><Relationship Id="rId15" Type="http://schemas.openxmlformats.org/officeDocument/2006/relationships/slide" Target="slides/slide10.xml"/><Relationship Id="rId37" Type="http://schemas.openxmlformats.org/officeDocument/2006/relationships/font" Target="fonts/LatoLight-bold.fntdata"/><Relationship Id="rId14" Type="http://schemas.openxmlformats.org/officeDocument/2006/relationships/slide" Target="slides/slide9.xml"/><Relationship Id="rId36" Type="http://schemas.openxmlformats.org/officeDocument/2006/relationships/font" Target="fonts/LatoLight-regular.fntdata"/><Relationship Id="rId17" Type="http://schemas.openxmlformats.org/officeDocument/2006/relationships/slide" Target="slides/slide12.xml"/><Relationship Id="rId39" Type="http://schemas.openxmlformats.org/officeDocument/2006/relationships/font" Target="fonts/LatoLight-boldItalic.fntdata"/><Relationship Id="rId16" Type="http://schemas.openxmlformats.org/officeDocument/2006/relationships/slide" Target="slides/slide11.xml"/><Relationship Id="rId38" Type="http://schemas.openxmlformats.org/officeDocument/2006/relationships/font" Target="fonts/LatoLigh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75dfabf9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3375dfabf9e_0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375dfabf9e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3375dfabf9e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br>
              <a:rPr lang="en-US" sz="1100">
                <a:latin typeface="Arial Black"/>
                <a:ea typeface="Arial Black"/>
                <a:cs typeface="Arial Black"/>
                <a:sym typeface="Arial Black"/>
              </a:rPr>
            </a:b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75dfabf9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3375dfabf9e_0_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375dfabf9e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3375dfabf9e_0_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375dfabf9e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3375dfabf9e_0_1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375dfabf9e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3375dfabf9e_0_1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375dfabf9e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3375dfabf9e_0_1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75dfabf9e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3375dfabf9e_0_1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75dfabf9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3375dfabf9e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375dfabf9e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3375dfabf9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375dfabf9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3375dfabf9e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375dfabf9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3375dfabf9e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375dfabf9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3375dfabf9e_0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16" name="Google Shape;16;p21"/>
          <p:cNvPicPr preferRelativeResize="0"/>
          <p:nvPr/>
        </p:nvPicPr>
        <p:blipFill rotWithShape="1">
          <a:blip r:embed="rId3">
            <a:alphaModFix/>
          </a:blip>
          <a:srcRect b="0" l="55210" r="0" t="0"/>
          <a:stretch/>
        </p:blipFill>
        <p:spPr>
          <a:xfrm>
            <a:off x="2" y="0"/>
            <a:ext cx="54609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1"/>
          <p:cNvSpPr txBox="1"/>
          <p:nvPr>
            <p:ph type="ctrTitle"/>
          </p:nvPr>
        </p:nvSpPr>
        <p:spPr>
          <a:xfrm>
            <a:off x="4277500" y="4382967"/>
            <a:ext cx="7000400" cy="15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 Light"/>
              <a:buNone/>
              <a:defRPr sz="67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67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2" name="Google Shape;82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19" name="Google Shape;1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2"/>
          <p:cNvSpPr txBox="1"/>
          <p:nvPr>
            <p:ph type="title"/>
          </p:nvPr>
        </p:nvSpPr>
        <p:spPr>
          <a:xfrm>
            <a:off x="609600" y="1798633"/>
            <a:ext cx="7348400" cy="11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" type="body"/>
          </p:nvPr>
        </p:nvSpPr>
        <p:spPr>
          <a:xfrm>
            <a:off x="609600" y="2949100"/>
            <a:ext cx="3566800" cy="3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6195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6195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3pPr>
            <a:lvl4pPr indent="-36195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indent="-36195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indent="-36195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22" name="Google Shape;22;p22"/>
          <p:cNvSpPr txBox="1"/>
          <p:nvPr>
            <p:ph idx="2" type="body"/>
          </p:nvPr>
        </p:nvSpPr>
        <p:spPr>
          <a:xfrm>
            <a:off x="4391208" y="2949100"/>
            <a:ext cx="3566800" cy="3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6195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6195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3pPr>
            <a:lvl4pPr indent="-36195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indent="-36195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indent="-36195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23" name="Google Shape;23;p22"/>
          <p:cNvSpPr txBox="1"/>
          <p:nvPr>
            <p:ph idx="12" type="sldNum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 + 3 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37" name="Google Shape;3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5"/>
          <p:cNvSpPr txBox="1"/>
          <p:nvPr>
            <p:ph type="title"/>
          </p:nvPr>
        </p:nvSpPr>
        <p:spPr>
          <a:xfrm>
            <a:off x="609600" y="1798633"/>
            <a:ext cx="7348400" cy="11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653033" y="3083300"/>
            <a:ext cx="2442000" cy="34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302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25"/>
          <p:cNvSpPr txBox="1"/>
          <p:nvPr>
            <p:ph idx="2" type="body"/>
          </p:nvPr>
        </p:nvSpPr>
        <p:spPr>
          <a:xfrm>
            <a:off x="3220181" y="3083300"/>
            <a:ext cx="2442000" cy="34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302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1" name="Google Shape;41;p25"/>
          <p:cNvSpPr txBox="1"/>
          <p:nvPr>
            <p:ph idx="3" type="body"/>
          </p:nvPr>
        </p:nvSpPr>
        <p:spPr>
          <a:xfrm>
            <a:off x="5787329" y="3083300"/>
            <a:ext cx="2442000" cy="34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302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25"/>
          <p:cNvSpPr txBox="1"/>
          <p:nvPr>
            <p:ph idx="12" type="sldNum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44" name="Google Shape;44;p26"/>
          <p:cNvPicPr preferRelativeResize="0"/>
          <p:nvPr/>
        </p:nvPicPr>
        <p:blipFill rotWithShape="1">
          <a:blip r:embed="rId3">
            <a:alphaModFix/>
          </a:blip>
          <a:srcRect b="0" l="0" r="49954" t="0"/>
          <a:stretch/>
        </p:blipFill>
        <p:spPr>
          <a:xfrm>
            <a:off x="6090568" y="0"/>
            <a:ext cx="6101433" cy="685803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6"/>
          <p:cNvSpPr/>
          <p:nvPr/>
        </p:nvSpPr>
        <p:spPr>
          <a:xfrm>
            <a:off x="0" y="-200"/>
            <a:ext cx="7067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6"/>
          <p:cNvSpPr txBox="1"/>
          <p:nvPr>
            <p:ph type="ctrTitle"/>
          </p:nvPr>
        </p:nvSpPr>
        <p:spPr>
          <a:xfrm>
            <a:off x="914400" y="3838333"/>
            <a:ext cx="5219600" cy="15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/>
        </p:txBody>
      </p:sp>
      <p:sp>
        <p:nvSpPr>
          <p:cNvPr id="47" name="Google Shape;47;p26"/>
          <p:cNvSpPr txBox="1"/>
          <p:nvPr>
            <p:ph idx="1" type="subTitle"/>
          </p:nvPr>
        </p:nvSpPr>
        <p:spPr>
          <a:xfrm>
            <a:off x="914400" y="5513939"/>
            <a:ext cx="52196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Relationship Id="rId6" Type="http://schemas.openxmlformats.org/officeDocument/2006/relationships/image" Target="../media/image19.jpg"/><Relationship Id="rId7" Type="http://schemas.openxmlformats.org/officeDocument/2006/relationships/image" Target="../media/image11.png"/><Relationship Id="rId8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8798" y="339038"/>
            <a:ext cx="3998699" cy="317404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 txBox="1"/>
          <p:nvPr/>
        </p:nvSpPr>
        <p:spPr>
          <a:xfrm>
            <a:off x="3526827" y="3731172"/>
            <a:ext cx="8530925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E-Magine! Initiative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 Mon/Tue 5:30 – 8:30pm</a:t>
            </a:r>
            <a:endParaRPr/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942" y="2380455"/>
            <a:ext cx="886453" cy="96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841" y="3460533"/>
            <a:ext cx="1739608" cy="145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0275" y="389161"/>
            <a:ext cx="1620980" cy="162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6965" y="4752860"/>
            <a:ext cx="1583359" cy="557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9747" y="5449657"/>
            <a:ext cx="1581330" cy="919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375dfabf9e_0_68"/>
          <p:cNvSpPr/>
          <p:nvPr/>
        </p:nvSpPr>
        <p:spPr>
          <a:xfrm>
            <a:off x="0" y="6496253"/>
            <a:ext cx="12192000" cy="3618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3375dfabf9e_0_68"/>
          <p:cNvSpPr txBox="1"/>
          <p:nvPr/>
        </p:nvSpPr>
        <p:spPr>
          <a:xfrm>
            <a:off x="913550" y="637725"/>
            <a:ext cx="91338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65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1. Basic Grammar and Syntax Correction</a:t>
            </a:r>
            <a:endParaRPr b="1" sz="26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7" name="Google Shape;177;g3375dfabf9e_0_68"/>
          <p:cNvSpPr txBox="1"/>
          <p:nvPr/>
        </p:nvSpPr>
        <p:spPr>
          <a:xfrm>
            <a:off x="913550" y="1274625"/>
            <a:ext cx="84522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b="1"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Grammar Check: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"Can you check the grammar in this paragraph, “----” ?"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"Are there any grammatical errors in the following text?"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b="1"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Syntax Improvement: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"Can you suggest a better way to phrase this sentence for clarity?"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"How can I improve the syntax in this complex sentence?"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g3375dfabf9e_0_68"/>
          <p:cNvSpPr txBox="1"/>
          <p:nvPr/>
        </p:nvSpPr>
        <p:spPr>
          <a:xfrm>
            <a:off x="913550" y="3076125"/>
            <a:ext cx="91338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65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2. Style and Tone Consistency</a:t>
            </a:r>
            <a:endParaRPr b="1" sz="26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9" name="Google Shape;179;g3375dfabf9e_0_68"/>
          <p:cNvSpPr txBox="1"/>
          <p:nvPr/>
        </p:nvSpPr>
        <p:spPr>
          <a:xfrm>
            <a:off x="913550" y="3484425"/>
            <a:ext cx="84522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b="1"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Style Adherence: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"Is this sentence consistent with academic writing standards?"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b="1"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Tone Consistency: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"Can you check if the tone is consistent throughout this article?"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b="1"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Stylistic Suggestions: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"How can I make the tone of this paragraph more engaging for a younger audience?"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375dfabf9e_0_77"/>
          <p:cNvSpPr/>
          <p:nvPr/>
        </p:nvSpPr>
        <p:spPr>
          <a:xfrm>
            <a:off x="0" y="6496253"/>
            <a:ext cx="12192000" cy="3618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3375dfabf9e_0_77"/>
          <p:cNvSpPr txBox="1"/>
          <p:nvPr/>
        </p:nvSpPr>
        <p:spPr>
          <a:xfrm>
            <a:off x="913550" y="637725"/>
            <a:ext cx="91338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65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 Story Structuring</a:t>
            </a:r>
            <a:endParaRPr b="1" sz="26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6" name="Google Shape;186;g3375dfabf9e_0_77"/>
          <p:cNvSpPr txBox="1"/>
          <p:nvPr/>
        </p:nvSpPr>
        <p:spPr>
          <a:xfrm>
            <a:off x="913550" y="1274625"/>
            <a:ext cx="84522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b="1"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Organizing Content: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"How should I structure an article about the — — — ?"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b="1"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Placing Key Points: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"How can I incorporate expert opinions into my investigative report seamlessly?"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g3375dfabf9e_0_77"/>
          <p:cNvSpPr txBox="1"/>
          <p:nvPr/>
        </p:nvSpPr>
        <p:spPr>
          <a:xfrm>
            <a:off x="913550" y="3076125"/>
            <a:ext cx="91338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4 Networking and Collaboration</a:t>
            </a:r>
            <a:endParaRPr b="1" sz="165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6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b="1" sz="165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g3375dfabf9e_0_77"/>
          <p:cNvSpPr txBox="1"/>
          <p:nvPr/>
        </p:nvSpPr>
        <p:spPr>
          <a:xfrm>
            <a:off x="913550" y="3484425"/>
            <a:ext cx="84522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b="1"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Drafting Professional Emails: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"Can you help me draft an email to request an interview with a local politician?"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"How should I write a follow-up email to a source who hasn't responded?"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/>
          <p:nvPr/>
        </p:nvSpPr>
        <p:spPr>
          <a:xfrm>
            <a:off x="890750" y="637725"/>
            <a:ext cx="87282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What kind of app/tools </a:t>
            </a:r>
            <a:endParaRPr b="1" sz="42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are available?</a:t>
            </a:r>
            <a:endParaRPr b="1" sz="42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75dfabf9e_0_86"/>
          <p:cNvSpPr/>
          <p:nvPr/>
        </p:nvSpPr>
        <p:spPr>
          <a:xfrm>
            <a:off x="0" y="6496125"/>
            <a:ext cx="12192000" cy="3618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3375dfabf9e_0_86"/>
          <p:cNvSpPr txBox="1"/>
          <p:nvPr/>
        </p:nvSpPr>
        <p:spPr>
          <a:xfrm>
            <a:off x="2711563" y="3791300"/>
            <a:ext cx="10890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Chat GPT </a:t>
            </a:r>
            <a:endParaRPr b="1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0" name="Google Shape;200;g3375dfabf9e_0_86"/>
          <p:cNvPicPr preferRelativeResize="0"/>
          <p:nvPr/>
        </p:nvPicPr>
        <p:blipFill rotWithShape="1">
          <a:blip r:embed="rId3">
            <a:alphaModFix/>
          </a:blip>
          <a:srcRect b="0" l="0" r="8717" t="0"/>
          <a:stretch/>
        </p:blipFill>
        <p:spPr>
          <a:xfrm>
            <a:off x="4662450" y="1967725"/>
            <a:ext cx="2387374" cy="161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3375dfabf9e_0_86"/>
          <p:cNvPicPr preferRelativeResize="0"/>
          <p:nvPr/>
        </p:nvPicPr>
        <p:blipFill rotWithShape="1">
          <a:blip r:embed="rId4">
            <a:alphaModFix/>
          </a:blip>
          <a:srcRect b="0" l="0" r="4879" t="0"/>
          <a:stretch/>
        </p:blipFill>
        <p:spPr>
          <a:xfrm>
            <a:off x="7262538" y="1955663"/>
            <a:ext cx="2867076" cy="14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3375dfabf9e_0_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2388" y="2011675"/>
            <a:ext cx="2387349" cy="152567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3375dfabf9e_0_86"/>
          <p:cNvSpPr txBox="1"/>
          <p:nvPr/>
        </p:nvSpPr>
        <p:spPr>
          <a:xfrm>
            <a:off x="5311625" y="3804225"/>
            <a:ext cx="10890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Deepseek</a:t>
            </a:r>
            <a:endParaRPr b="1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g3375dfabf9e_0_86"/>
          <p:cNvSpPr txBox="1"/>
          <p:nvPr/>
        </p:nvSpPr>
        <p:spPr>
          <a:xfrm>
            <a:off x="8151588" y="3906000"/>
            <a:ext cx="10890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Getliner</a:t>
            </a:r>
            <a:endParaRPr b="1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375dfabf9e_0_92"/>
          <p:cNvSpPr/>
          <p:nvPr/>
        </p:nvSpPr>
        <p:spPr>
          <a:xfrm>
            <a:off x="0" y="6496125"/>
            <a:ext cx="12192000" cy="3618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3375dfabf9e_0_92"/>
          <p:cNvSpPr txBox="1"/>
          <p:nvPr/>
        </p:nvSpPr>
        <p:spPr>
          <a:xfrm>
            <a:off x="913550" y="637725"/>
            <a:ext cx="91338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5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Getliner</a:t>
            </a:r>
            <a:endParaRPr b="1" sz="280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g3375dfabf9e_0_92"/>
          <p:cNvSpPr txBox="1"/>
          <p:nvPr/>
        </p:nvSpPr>
        <p:spPr>
          <a:xfrm>
            <a:off x="913550" y="4094025"/>
            <a:ext cx="84522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“Best research AI for your academic papers” 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Provides sources on the right side of the response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Useful for researching 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Friendly user interface (easier navigation)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2" name="Google Shape;212;g3375dfabf9e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3265" y="1369661"/>
            <a:ext cx="6035084" cy="2483933"/>
          </a:xfrm>
          <a:prstGeom prst="rect">
            <a:avLst/>
          </a:prstGeom>
          <a:noFill/>
          <a:ln cap="flat" cmpd="sng" w="9525">
            <a:solidFill>
              <a:srgbClr val="0D0D0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3" name="Google Shape;213;g3375dfabf9e_0_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944" y="1551319"/>
            <a:ext cx="4339899" cy="2325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375dfabf9e_0_106"/>
          <p:cNvSpPr/>
          <p:nvPr/>
        </p:nvSpPr>
        <p:spPr>
          <a:xfrm>
            <a:off x="0" y="6496125"/>
            <a:ext cx="12192000" cy="3618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3375dfabf9e_0_106"/>
          <p:cNvSpPr txBox="1"/>
          <p:nvPr/>
        </p:nvSpPr>
        <p:spPr>
          <a:xfrm>
            <a:off x="913550" y="637725"/>
            <a:ext cx="91338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65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Chat GPT vs Deepseek</a:t>
            </a:r>
            <a:endParaRPr b="1" sz="26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0" name="Google Shape;220;g3375dfabf9e_0_106"/>
          <p:cNvPicPr preferRelativeResize="0"/>
          <p:nvPr/>
        </p:nvPicPr>
        <p:blipFill rotWithShape="1">
          <a:blip r:embed="rId3">
            <a:alphaModFix/>
          </a:blip>
          <a:srcRect b="0" l="0" r="7106" t="0"/>
          <a:stretch/>
        </p:blipFill>
        <p:spPr>
          <a:xfrm>
            <a:off x="1151625" y="1234625"/>
            <a:ext cx="4454408" cy="2449974"/>
          </a:xfrm>
          <a:prstGeom prst="rect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1" name="Google Shape;221;g3375dfabf9e_0_106"/>
          <p:cNvPicPr preferRelativeResize="0"/>
          <p:nvPr/>
        </p:nvPicPr>
        <p:blipFill rotWithShape="1">
          <a:blip r:embed="rId4">
            <a:alphaModFix/>
          </a:blip>
          <a:srcRect b="18160" l="0" r="8458" t="0"/>
          <a:stretch/>
        </p:blipFill>
        <p:spPr>
          <a:xfrm>
            <a:off x="5911044" y="1234625"/>
            <a:ext cx="4454405" cy="244997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2" name="Google Shape;222;g3375dfabf9e_0_106"/>
          <p:cNvSpPr txBox="1"/>
          <p:nvPr/>
        </p:nvSpPr>
        <p:spPr>
          <a:xfrm>
            <a:off x="1142150" y="3713025"/>
            <a:ext cx="46926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Chat GPT</a:t>
            </a:r>
            <a:endParaRPr b="1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Focus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○"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conversational AI and natural language generation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 cases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○"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casual conversations, content creation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Strengths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○"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Creative, easy to use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g3375dfabf9e_0_106"/>
          <p:cNvSpPr txBox="1"/>
          <p:nvPr/>
        </p:nvSpPr>
        <p:spPr>
          <a:xfrm>
            <a:off x="5942750" y="3713025"/>
            <a:ext cx="46926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DeepSeek</a:t>
            </a:r>
            <a:endParaRPr b="1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Focus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○"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Technical writing and data analysis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 cases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○"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Technical problem-solving, data project documentation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Strengths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○"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open-source (cost-effective), precise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375dfabf9e_0_130"/>
          <p:cNvSpPr/>
          <p:nvPr/>
        </p:nvSpPr>
        <p:spPr>
          <a:xfrm>
            <a:off x="0" y="6496125"/>
            <a:ext cx="12192000" cy="3618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3375dfabf9e_0_130"/>
          <p:cNvSpPr txBox="1"/>
          <p:nvPr/>
        </p:nvSpPr>
        <p:spPr>
          <a:xfrm>
            <a:off x="913550" y="637725"/>
            <a:ext cx="91338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65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Chat GPT vs Deepseek</a:t>
            </a:r>
            <a:endParaRPr b="1" sz="26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0" name="Google Shape;230;g3375dfabf9e_0_130"/>
          <p:cNvSpPr/>
          <p:nvPr/>
        </p:nvSpPr>
        <p:spPr>
          <a:xfrm>
            <a:off x="3814650" y="905575"/>
            <a:ext cx="4562700" cy="789000"/>
          </a:xfrm>
          <a:prstGeom prst="roundRect">
            <a:avLst>
              <a:gd fmla="val 16667" name="adj"/>
            </a:avLst>
          </a:prstGeom>
          <a:solidFill>
            <a:srgbClr val="EEF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g3375dfabf9e_0_130"/>
          <p:cNvSpPr txBox="1"/>
          <p:nvPr/>
        </p:nvSpPr>
        <p:spPr>
          <a:xfrm>
            <a:off x="3814650" y="949125"/>
            <a:ext cx="4562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120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“Write a 500-word article on the impact of social media on mental health, using simple language and including at least two expert quotes.”</a:t>
            </a:r>
            <a:endParaRPr sz="1300">
              <a:solidFill>
                <a:srgbClr val="0D0D0D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2" name="Google Shape;232;g3375dfabf9e_0_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5125" y="1905213"/>
            <a:ext cx="3763999" cy="422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3375dfabf9e_0_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0325" y="1905225"/>
            <a:ext cx="4113700" cy="422132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3375dfabf9e_0_130"/>
          <p:cNvSpPr txBox="1"/>
          <p:nvPr/>
        </p:nvSpPr>
        <p:spPr>
          <a:xfrm>
            <a:off x="282163" y="1905225"/>
            <a:ext cx="10890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Chat GPT 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g3375dfabf9e_0_130"/>
          <p:cNvSpPr txBox="1"/>
          <p:nvPr/>
        </p:nvSpPr>
        <p:spPr>
          <a:xfrm>
            <a:off x="5551675" y="1905225"/>
            <a:ext cx="10890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Deepseek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375dfabf9e_0_145"/>
          <p:cNvSpPr/>
          <p:nvPr/>
        </p:nvSpPr>
        <p:spPr>
          <a:xfrm>
            <a:off x="0" y="6496125"/>
            <a:ext cx="12192000" cy="3618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3375dfabf9e_0_145"/>
          <p:cNvSpPr txBox="1"/>
          <p:nvPr/>
        </p:nvSpPr>
        <p:spPr>
          <a:xfrm>
            <a:off x="913550" y="637725"/>
            <a:ext cx="91338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65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Chat GPT vs Deepseek</a:t>
            </a:r>
            <a:endParaRPr b="1" sz="26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2" name="Google Shape;242;g3375dfabf9e_0_145"/>
          <p:cNvSpPr/>
          <p:nvPr/>
        </p:nvSpPr>
        <p:spPr>
          <a:xfrm>
            <a:off x="3814650" y="905575"/>
            <a:ext cx="4562700" cy="789000"/>
          </a:xfrm>
          <a:prstGeom prst="roundRect">
            <a:avLst>
              <a:gd fmla="val 16667" name="adj"/>
            </a:avLst>
          </a:prstGeom>
          <a:solidFill>
            <a:srgbClr val="EEF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g3375dfabf9e_0_145"/>
          <p:cNvSpPr txBox="1"/>
          <p:nvPr/>
        </p:nvSpPr>
        <p:spPr>
          <a:xfrm>
            <a:off x="3814650" y="949125"/>
            <a:ext cx="4562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120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“Write a 500-word article on the impact of social media on mental health, using simple language and including at least two expert quotes.”</a:t>
            </a:r>
            <a:endParaRPr sz="1300">
              <a:solidFill>
                <a:srgbClr val="0D0D0D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4" name="Google Shape;244;g3375dfabf9e_0_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5125" y="1905213"/>
            <a:ext cx="3763999" cy="422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3375dfabf9e_0_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0325" y="1905225"/>
            <a:ext cx="4113700" cy="422132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3375dfabf9e_0_145"/>
          <p:cNvSpPr txBox="1"/>
          <p:nvPr/>
        </p:nvSpPr>
        <p:spPr>
          <a:xfrm>
            <a:off x="282163" y="1905225"/>
            <a:ext cx="10890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Chat GPT 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g3375dfabf9e_0_145"/>
          <p:cNvSpPr txBox="1"/>
          <p:nvPr/>
        </p:nvSpPr>
        <p:spPr>
          <a:xfrm>
            <a:off x="5551675" y="1905225"/>
            <a:ext cx="10890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Deepseek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g3375dfabf9e_0_145"/>
          <p:cNvSpPr/>
          <p:nvPr/>
        </p:nvSpPr>
        <p:spPr>
          <a:xfrm>
            <a:off x="3813675" y="1869450"/>
            <a:ext cx="4562700" cy="2641800"/>
          </a:xfrm>
          <a:prstGeom prst="roundRect">
            <a:avLst>
              <a:gd fmla="val 11576" name="adj"/>
            </a:avLst>
          </a:prstGeom>
          <a:solidFill>
            <a:srgbClr val="EEF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g3375dfabf9e_0_145"/>
          <p:cNvSpPr txBox="1"/>
          <p:nvPr/>
        </p:nvSpPr>
        <p:spPr>
          <a:xfrm>
            <a:off x="3969775" y="1949275"/>
            <a:ext cx="4194900" cy="24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*depends on the prompt</a:t>
            </a:r>
            <a:endParaRPr sz="120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210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●"/>
            </a:pPr>
            <a:r>
              <a:rPr lang="en-US" sz="120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Contents</a:t>
            </a:r>
            <a:endParaRPr sz="120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○"/>
            </a:pPr>
            <a:r>
              <a:rPr lang="en-US" sz="120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Chat GPT &gt; Deepseek (provide sources)</a:t>
            </a:r>
            <a:endParaRPr sz="120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●"/>
            </a:pPr>
            <a:r>
              <a:rPr lang="en-US" sz="120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Tone</a:t>
            </a:r>
            <a:endParaRPr sz="120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○"/>
            </a:pPr>
            <a:r>
              <a:rPr lang="en-US" sz="120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Both simple and professional</a:t>
            </a:r>
            <a:endParaRPr sz="120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○"/>
            </a:pPr>
            <a:r>
              <a:rPr lang="en-US" sz="120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Chat GPT sounds more natural than Deepseek</a:t>
            </a:r>
            <a:endParaRPr sz="120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●"/>
            </a:pPr>
            <a:r>
              <a:rPr lang="en-US" sz="120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Word Count</a:t>
            </a:r>
            <a:endParaRPr sz="120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○"/>
            </a:pPr>
            <a:r>
              <a:rPr lang="en-US" sz="120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Deepseek &gt; Chat GPT</a:t>
            </a:r>
            <a:endParaRPr sz="120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○"/>
            </a:pPr>
            <a:r>
              <a:rPr lang="en-US" sz="120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Chat GPT (about 357)</a:t>
            </a:r>
            <a:endParaRPr sz="120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○"/>
            </a:pPr>
            <a:r>
              <a:rPr lang="en-US" sz="120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Deepseek (about 534)</a:t>
            </a:r>
            <a:endParaRPr sz="120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2D050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/>
          <p:nvPr/>
        </p:nvSpPr>
        <p:spPr>
          <a:xfrm>
            <a:off x="890750" y="637725"/>
            <a:ext cx="87282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Any questions?</a:t>
            </a:r>
            <a:endParaRPr b="1" sz="42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75dfabf9e_0_166"/>
          <p:cNvSpPr txBox="1"/>
          <p:nvPr>
            <p:ph idx="4294967295" type="sldNum"/>
          </p:nvPr>
        </p:nvSpPr>
        <p:spPr>
          <a:xfrm>
            <a:off x="11459634" y="6231467"/>
            <a:ext cx="7323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g3375dfabf9e_0_166"/>
          <p:cNvSpPr txBox="1"/>
          <p:nvPr/>
        </p:nvSpPr>
        <p:spPr>
          <a:xfrm>
            <a:off x="4658875" y="1391425"/>
            <a:ext cx="7301100" cy="24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Enhancing </a:t>
            </a:r>
            <a:endParaRPr b="1" sz="35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Article Writings </a:t>
            </a:r>
            <a:endParaRPr b="1" sz="35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With Generative AI</a:t>
            </a:r>
            <a:endParaRPr b="1" sz="35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g3375dfabf9e_0_166"/>
          <p:cNvSpPr txBox="1"/>
          <p:nvPr/>
        </p:nvSpPr>
        <p:spPr>
          <a:xfrm>
            <a:off x="4658875" y="3292075"/>
            <a:ext cx="66498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AMA_Meejoo Choi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3" name="Google Shape;123;g3375dfabf9e_0_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050" y="1391425"/>
            <a:ext cx="3965550" cy="394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/>
          <p:nvPr/>
        </p:nvSpPr>
        <p:spPr>
          <a:xfrm>
            <a:off x="890750" y="637725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Prompt Engineering</a:t>
            </a:r>
            <a:endParaRPr b="1" sz="42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9" name="Google Shape;129;p2"/>
          <p:cNvPicPr preferRelativeResize="0"/>
          <p:nvPr/>
        </p:nvPicPr>
        <p:blipFill rotWithShape="1">
          <a:blip r:embed="rId3">
            <a:alphaModFix/>
          </a:blip>
          <a:srcRect b="2104" l="0" r="0" t="0"/>
          <a:stretch/>
        </p:blipFill>
        <p:spPr>
          <a:xfrm>
            <a:off x="986825" y="2456777"/>
            <a:ext cx="5521150" cy="34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375dfabf9e_0_12"/>
          <p:cNvSpPr/>
          <p:nvPr/>
        </p:nvSpPr>
        <p:spPr>
          <a:xfrm>
            <a:off x="0" y="6496125"/>
            <a:ext cx="12192000" cy="36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3375dfabf9e_0_12"/>
          <p:cNvSpPr txBox="1"/>
          <p:nvPr/>
        </p:nvSpPr>
        <p:spPr>
          <a:xfrm>
            <a:off x="913550" y="790125"/>
            <a:ext cx="91338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65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Why Prompt Engineering is Important</a:t>
            </a:r>
            <a:endParaRPr b="1" sz="16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3375dfabf9e_0_12"/>
          <p:cNvSpPr txBox="1"/>
          <p:nvPr/>
        </p:nvSpPr>
        <p:spPr>
          <a:xfrm>
            <a:off x="729450" y="1994831"/>
            <a:ext cx="5914800" cy="26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Roboto"/>
              <a:buChar char="●"/>
            </a:pPr>
            <a:r>
              <a:rPr b="1" lang="en-US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Purpose:</a:t>
            </a:r>
            <a:endParaRPr b="1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Roboto"/>
              <a:buChar char="●"/>
            </a:pPr>
            <a:r>
              <a:rPr lang="en-US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 maximize the quality and relevance of the output generated by an AI model by providing well-structured and detailed prompts</a:t>
            </a:r>
            <a:endParaRPr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Roboto"/>
              <a:buChar char="●"/>
            </a:pPr>
            <a:r>
              <a:rPr lang="en-US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more effectively, saving time and getting closer to your ideal outcome</a:t>
            </a:r>
            <a:endParaRPr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3600"/>
              </a:spcBef>
              <a:spcAft>
                <a:spcPts val="3600"/>
              </a:spcAft>
              <a:buNone/>
            </a:pPr>
            <a:r>
              <a:t/>
            </a:r>
            <a:endParaRPr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7" name="Google Shape;137;g3375dfabf9e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3921" y="2123038"/>
            <a:ext cx="3632179" cy="2312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75dfabf9e_0_43"/>
          <p:cNvSpPr txBox="1"/>
          <p:nvPr/>
        </p:nvSpPr>
        <p:spPr>
          <a:xfrm>
            <a:off x="890750" y="637725"/>
            <a:ext cx="87282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How to use </a:t>
            </a:r>
            <a:endParaRPr b="1" sz="42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Prompt Engineering:</a:t>
            </a:r>
            <a:endParaRPr b="1" sz="42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75dfabf9e_0_21"/>
          <p:cNvSpPr/>
          <p:nvPr/>
        </p:nvSpPr>
        <p:spPr>
          <a:xfrm>
            <a:off x="0" y="6496125"/>
            <a:ext cx="12192000" cy="36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375dfabf9e_0_21"/>
          <p:cNvSpPr txBox="1"/>
          <p:nvPr/>
        </p:nvSpPr>
        <p:spPr>
          <a:xfrm>
            <a:off x="913550" y="637725"/>
            <a:ext cx="91338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65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1. Provide Specific and Detailed information</a:t>
            </a:r>
            <a:endParaRPr b="1" sz="26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9" name="Google Shape;149;g3375dfabf9e_0_21"/>
          <p:cNvSpPr txBox="1"/>
          <p:nvPr/>
        </p:nvSpPr>
        <p:spPr>
          <a:xfrm>
            <a:off x="913550" y="1274625"/>
            <a:ext cx="84522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210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Roboto"/>
              <a:buChar char="●"/>
            </a:pPr>
            <a:r>
              <a:rPr lang="en-US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Clearly state what you need, including context, preferred tone, and any constraints.</a:t>
            </a:r>
            <a:endParaRPr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b="1" lang="en-US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Example:</a:t>
            </a:r>
            <a:r>
              <a:rPr lang="en-US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Instead of saying, “Write an article,” try: “Write a 500-word article on the</a:t>
            </a: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[impact of social media on mental health],</a:t>
            </a:r>
            <a:r>
              <a:rPr lang="en-US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using simple language and including at least two expert quotes.”</a:t>
            </a:r>
            <a:endParaRPr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75dfabf9e_0_49"/>
          <p:cNvSpPr/>
          <p:nvPr/>
        </p:nvSpPr>
        <p:spPr>
          <a:xfrm>
            <a:off x="0" y="6496125"/>
            <a:ext cx="12192000" cy="36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3375dfabf9e_0_49"/>
          <p:cNvSpPr txBox="1"/>
          <p:nvPr/>
        </p:nvSpPr>
        <p:spPr>
          <a:xfrm>
            <a:off x="913550" y="637725"/>
            <a:ext cx="91338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65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2. Break Down Complex Requests</a:t>
            </a:r>
            <a:endParaRPr b="1" sz="26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6" name="Google Shape;156;g3375dfabf9e_0_49"/>
          <p:cNvSpPr txBox="1"/>
          <p:nvPr/>
        </p:nvSpPr>
        <p:spPr>
          <a:xfrm>
            <a:off x="913550" y="1274625"/>
            <a:ext cx="84522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 need help with a complex task, break it down into smaller parts.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Step-by-Step Approach Example</a:t>
            </a: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“Can you create an outline for an article about [topic]?”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“Now, can you expand on the first section of the outline with about 200 words?”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“Can you edit the draft to make it more engaging and concise?”</a:t>
            </a:r>
            <a:endParaRPr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Origami Claws!!! - Make:" id="157" name="Google Shape;157;g3375dfabf9e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0775" y="3429000"/>
            <a:ext cx="3618776" cy="27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75dfabf9e_0_56"/>
          <p:cNvSpPr/>
          <p:nvPr/>
        </p:nvSpPr>
        <p:spPr>
          <a:xfrm>
            <a:off x="0" y="6496125"/>
            <a:ext cx="12192000" cy="36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3375dfabf9e_0_56"/>
          <p:cNvSpPr txBox="1"/>
          <p:nvPr/>
        </p:nvSpPr>
        <p:spPr>
          <a:xfrm>
            <a:off x="913550" y="637725"/>
            <a:ext cx="91338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65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3. Provide Examples or Style Preferences</a:t>
            </a:r>
            <a:endParaRPr b="1" sz="26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4" name="Google Shape;164;g3375dfabf9e_0_56"/>
          <p:cNvSpPr txBox="1"/>
          <p:nvPr/>
        </p:nvSpPr>
        <p:spPr>
          <a:xfrm>
            <a:off x="913550" y="1274625"/>
            <a:ext cx="88311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 want a specific style or format, give an example or describe the tone and structure you’re aiming for.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Example: 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“Write a product description in a playful and persuasive tone, similar to how Apple markets its products. Make it around 150 words and focus on highlighting the unique features.”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ask for variations: “Can you rewrite this paragraph in a more conversational style?”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66FF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/>
          <p:nvPr/>
        </p:nvSpPr>
        <p:spPr>
          <a:xfrm>
            <a:off x="890750" y="637725"/>
            <a:ext cx="87282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How to use Generative AI</a:t>
            </a:r>
            <a:endParaRPr b="1" sz="42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for Writing</a:t>
            </a:r>
            <a:endParaRPr b="1" sz="42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0" name="Google Shape;17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1081" y="0"/>
            <a:ext cx="458091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2017-08-22T11:49:33Z</dcterms:created>
  <dc:creator>Emma Ramsbottom</dc:creator>
</cp:coreProperties>
</file>